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f" ContentType="image/tiff"/>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3.xml" ContentType="application/vnd.openxmlformats-officedocument.theme+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4.xml" ContentType="application/vnd.openxmlformats-officedocument.theme+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drawings/drawing1.xml" ContentType="application/vnd.openxmlformats-officedocument.drawingml.chartshapes+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1.xml" ContentType="application/vnd.openxmlformats-officedocument.presentationml.notesSlide+xml"/>
  <Override PartName="/ppt/charts/chart11.xml" ContentType="application/vnd.openxmlformats-officedocument.drawingml.chart+xml"/>
  <Override PartName="/ppt/notesSlides/notesSlide2.xml" ContentType="application/vnd.openxmlformats-officedocument.presentationml.notesSlide+xml"/>
  <Override PartName="/ppt/charts/chart12.xml" ContentType="application/vnd.openxmlformats-officedocument.drawingml.chart+xml"/>
  <Override PartName="/ppt/drawings/drawing2.xml" ContentType="application/vnd.openxmlformats-officedocument.drawingml.chartshapes+xml"/>
  <Override PartName="/ppt/charts/chart13.xml" ContentType="application/vnd.openxmlformats-officedocument.drawingml.chart+xml"/>
  <Override PartName="/ppt/charts/style11.xml" ContentType="application/vnd.ms-office.chartstyle+xml"/>
  <Override PartName="/ppt/charts/colors11.xml" ContentType="application/vnd.ms-office.chartcolorstyle+xml"/>
  <Override PartName="/ppt/charts/chart14.xml" ContentType="application/vnd.openxmlformats-officedocument.drawingml.chart+xml"/>
  <Override PartName="/ppt/charts/style12.xml" ContentType="application/vnd.ms-office.chartstyle+xml"/>
  <Override PartName="/ppt/charts/colors12.xml" ContentType="application/vnd.ms-office.chartcolorstyle+xml"/>
  <Override PartName="/ppt/charts/chart15.xml" ContentType="application/vnd.openxmlformats-officedocument.drawingml.chart+xml"/>
  <Override PartName="/ppt/charts/style13.xml" ContentType="application/vnd.ms-office.chartstyle+xml"/>
  <Override PartName="/ppt/charts/colors13.xml" ContentType="application/vnd.ms-office.chartcolorstyle+xml"/>
  <Override PartName="/ppt/drawings/drawing3.xml" ContentType="application/vnd.openxmlformats-officedocument.drawingml.chartshapes+xml"/>
  <Override PartName="/ppt/charts/chart16.xml" ContentType="application/vnd.openxmlformats-officedocument.drawingml.chart+xml"/>
  <Override PartName="/ppt/charts/style14.xml" ContentType="application/vnd.ms-office.chartstyle+xml"/>
  <Override PartName="/ppt/charts/colors14.xml" ContentType="application/vnd.ms-office.chartcolorstyle+xml"/>
  <Override PartName="/ppt/charts/chart17.xml" ContentType="application/vnd.openxmlformats-officedocument.drawingml.chart+xml"/>
  <Override PartName="/ppt/theme/themeOverride1.xml" ContentType="application/vnd.openxmlformats-officedocument.themeOverride+xml"/>
  <Override PartName="/ppt/charts/chartEx1.xml" ContentType="application/vnd.ms-office.chartex+xml"/>
  <Override PartName="/ppt/charts/style15.xml" ContentType="application/vnd.ms-office.chartstyle+xml"/>
  <Override PartName="/ppt/charts/colors15.xml" ContentType="application/vnd.ms-office.chartcolorstyle+xml"/>
  <Override PartName="/ppt/theme/themeOverride2.xml" ContentType="application/vnd.openxmlformats-officedocument.themeOverride+xml"/>
  <Override PartName="/ppt/charts/chart18.xml" ContentType="application/vnd.openxmlformats-officedocument.drawingml.chart+xml"/>
  <Override PartName="/ppt/charts/style16.xml" ContentType="application/vnd.ms-office.chartstyle+xml"/>
  <Override PartName="/ppt/charts/colors16.xml" ContentType="application/vnd.ms-office.chartcolorstyle+xml"/>
  <Override PartName="/ppt/drawings/drawing4.xml" ContentType="application/vnd.openxmlformats-officedocument.drawingml.chartshapes+xml"/>
  <Override PartName="/ppt/charts/chart19.xml" ContentType="application/vnd.openxmlformats-officedocument.drawingml.chart+xml"/>
  <Override PartName="/ppt/charts/style17.xml" ContentType="application/vnd.ms-office.chartstyle+xml"/>
  <Override PartName="/ppt/charts/colors17.xml" ContentType="application/vnd.ms-office.chartcolorstyle+xml"/>
  <Override PartName="/ppt/drawings/drawing5.xml" ContentType="application/vnd.openxmlformats-officedocument.drawingml.chartshapes+xml"/>
  <Override PartName="/ppt/charts/chart20.xml" ContentType="application/vnd.openxmlformats-officedocument.drawingml.chart+xml"/>
  <Override PartName="/ppt/theme/themeOverride3.xml" ContentType="application/vnd.openxmlformats-officedocument.themeOverride+xml"/>
  <Override PartName="/ppt/charts/chart21.xml" ContentType="application/vnd.openxmlformats-officedocument.drawingml.chart+xml"/>
  <Override PartName="/ppt/charts/style18.xml" ContentType="application/vnd.ms-office.chartstyle+xml"/>
  <Override PartName="/ppt/charts/colors18.xml" ContentType="application/vnd.ms-office.chartcolorstyle+xml"/>
  <Override PartName="/ppt/charts/chart22.xml" ContentType="application/vnd.openxmlformats-officedocument.drawingml.chart+xml"/>
  <Override PartName="/ppt/charts/style19.xml" ContentType="application/vnd.ms-office.chartstyle+xml"/>
  <Override PartName="/ppt/charts/colors19.xml" ContentType="application/vnd.ms-office.chartcolorstyle+xml"/>
  <Override PartName="/ppt/theme/themeOverride4.xml" ContentType="application/vnd.openxmlformats-officedocument.themeOverride+xml"/>
  <Override PartName="/ppt/charts/chart23.xml" ContentType="application/vnd.openxmlformats-officedocument.drawingml.chart+xml"/>
  <Override PartName="/ppt/charts/style20.xml" ContentType="application/vnd.ms-office.chartstyle+xml"/>
  <Override PartName="/ppt/charts/colors20.xml" ContentType="application/vnd.ms-office.chartcolorstyle+xml"/>
  <Override PartName="/ppt/theme/themeOverride5.xml" ContentType="application/vnd.openxmlformats-officedocument.themeOverride+xml"/>
  <Override PartName="/ppt/charts/chart24.xml" ContentType="application/vnd.openxmlformats-officedocument.drawingml.chart+xml"/>
  <Override PartName="/ppt/charts/style21.xml" ContentType="application/vnd.ms-office.chartstyle+xml"/>
  <Override PartName="/ppt/charts/colors21.xml" ContentType="application/vnd.ms-office.chartcolorstyle+xml"/>
  <Override PartName="/ppt/theme/themeOverride6.xml" ContentType="application/vnd.openxmlformats-officedocument.themeOverride+xml"/>
  <Override PartName="/ppt/drawings/drawing6.xml" ContentType="application/vnd.openxmlformats-officedocument.drawingml.chartshapes+xml"/>
  <Override PartName="/ppt/charts/chart25.xml" ContentType="application/vnd.openxmlformats-officedocument.drawingml.chart+xml"/>
  <Override PartName="/ppt/charts/style22.xml" ContentType="application/vnd.ms-office.chartstyle+xml"/>
  <Override PartName="/ppt/charts/colors22.xml" ContentType="application/vnd.ms-office.chartcolorstyle+xml"/>
  <Override PartName="/ppt/theme/themeOverride7.xml" ContentType="application/vnd.openxmlformats-officedocument.themeOverride+xml"/>
  <Override PartName="/ppt/charts/chart26.xml" ContentType="application/vnd.openxmlformats-officedocument.drawingml.chart+xml"/>
  <Override PartName="/ppt/charts/style23.xml" ContentType="application/vnd.ms-office.chartstyle+xml"/>
  <Override PartName="/ppt/charts/colors23.xml" ContentType="application/vnd.ms-office.chartcolorstyle+xml"/>
  <Override PartName="/ppt/theme/themeOverride8.xml" ContentType="application/vnd.openxmlformats-officedocument.themeOverride+xml"/>
  <Override PartName="/ppt/charts/chart27.xml" ContentType="application/vnd.openxmlformats-officedocument.drawingml.chart+xml"/>
  <Override PartName="/ppt/charts/style24.xml" ContentType="application/vnd.ms-office.chartstyle+xml"/>
  <Override PartName="/ppt/charts/colors24.xml" ContentType="application/vnd.ms-office.chartcolorstyle+xml"/>
  <Override PartName="/ppt/theme/themeOverride9.xml" ContentType="application/vnd.openxmlformats-officedocument.themeOverride+xml"/>
  <Override PartName="/ppt/charts/chart28.xml" ContentType="application/vnd.openxmlformats-officedocument.drawingml.chart+xml"/>
  <Override PartName="/ppt/charts/style25.xml" ContentType="application/vnd.ms-office.chartstyle+xml"/>
  <Override PartName="/ppt/charts/colors25.xml" ContentType="application/vnd.ms-office.chartcolorstyle+xml"/>
  <Override PartName="/ppt/theme/themeOverride10.xml" ContentType="application/vnd.openxmlformats-officedocument.themeOverr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73" r:id="rId5"/>
    <p:sldMasterId id="2147483687" r:id="rId6"/>
    <p:sldMasterId id="2147483711" r:id="rId7"/>
    <p:sldMasterId id="2147483727" r:id="rId8"/>
  </p:sldMasterIdLst>
  <p:notesMasterIdLst>
    <p:notesMasterId r:id="rId53"/>
  </p:notesMasterIdLst>
  <p:sldIdLst>
    <p:sldId id="4071" r:id="rId9"/>
    <p:sldId id="3679" r:id="rId10"/>
    <p:sldId id="4079" r:id="rId11"/>
    <p:sldId id="4080" r:id="rId12"/>
    <p:sldId id="3980" r:id="rId13"/>
    <p:sldId id="3987" r:id="rId14"/>
    <p:sldId id="4081" r:id="rId15"/>
    <p:sldId id="4083" r:id="rId16"/>
    <p:sldId id="3988" r:id="rId17"/>
    <p:sldId id="4085" r:id="rId18"/>
    <p:sldId id="4086" r:id="rId19"/>
    <p:sldId id="4044" r:id="rId20"/>
    <p:sldId id="4021" r:id="rId21"/>
    <p:sldId id="3884" r:id="rId22"/>
    <p:sldId id="4043" r:id="rId23"/>
    <p:sldId id="3894" r:id="rId24"/>
    <p:sldId id="4058" r:id="rId25"/>
    <p:sldId id="4075" r:id="rId26"/>
    <p:sldId id="4005" r:id="rId27"/>
    <p:sldId id="3138" r:id="rId28"/>
    <p:sldId id="3766" r:id="rId29"/>
    <p:sldId id="4018" r:id="rId30"/>
    <p:sldId id="4027" r:id="rId31"/>
    <p:sldId id="4030" r:id="rId32"/>
    <p:sldId id="4048" r:id="rId33"/>
    <p:sldId id="4025" r:id="rId34"/>
    <p:sldId id="3977" r:id="rId35"/>
    <p:sldId id="3979" r:id="rId36"/>
    <p:sldId id="2820" r:id="rId37"/>
    <p:sldId id="3912" r:id="rId38"/>
    <p:sldId id="4012" r:id="rId39"/>
    <p:sldId id="4013" r:id="rId40"/>
    <p:sldId id="3915" r:id="rId41"/>
    <p:sldId id="3916" r:id="rId42"/>
    <p:sldId id="3917" r:id="rId43"/>
    <p:sldId id="4014" r:id="rId44"/>
    <p:sldId id="3905" r:id="rId45"/>
    <p:sldId id="3189" r:id="rId46"/>
    <p:sldId id="3768" r:id="rId47"/>
    <p:sldId id="3767" r:id="rId48"/>
    <p:sldId id="258" r:id="rId49"/>
    <p:sldId id="3774" r:id="rId50"/>
    <p:sldId id="3780" r:id="rId51"/>
    <p:sldId id="4060" r:id="rId52"/>
  </p:sldIdLst>
  <p:sldSz cx="12192000" cy="6858000"/>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tephany Solano Munoz" initials="SSM" lastIdx="1" clrIdx="0">
    <p:extLst>
      <p:ext uri="{19B8F6BF-5375-455C-9EA6-DF929625EA0E}">
        <p15:presenceInfo xmlns:p15="http://schemas.microsoft.com/office/powerpoint/2012/main" userId="S::ssolano@ccc.org.co::ff7f79d2-5a15-480e-9471-ce308fd363a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CC"/>
    <a:srgbClr val="F20062"/>
    <a:srgbClr val="1C2E6C"/>
    <a:srgbClr val="253D90"/>
    <a:srgbClr val="7F7F7F"/>
    <a:srgbClr val="FF207B"/>
    <a:srgbClr val="008000"/>
    <a:srgbClr val="96A8E4"/>
    <a:srgbClr val="627CD7"/>
    <a:srgbClr val="40404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3082" autoAdjust="0"/>
    <p:restoredTop sz="94660"/>
  </p:normalViewPr>
  <p:slideViewPr>
    <p:cSldViewPr snapToGrid="0">
      <p:cViewPr varScale="1">
        <p:scale>
          <a:sx n="79" d="100"/>
          <a:sy n="79" d="100"/>
        </p:scale>
        <p:origin x="224" y="984"/>
      </p:cViewPr>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slide" Target="slides/slide39.xml"/><Relationship Id="rId50" Type="http://schemas.openxmlformats.org/officeDocument/2006/relationships/slide" Target="slides/slide42.xml"/><Relationship Id="rId55" Type="http://schemas.openxmlformats.org/officeDocument/2006/relationships/presProps" Target="presProp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8.xml"/><Relationship Id="rId29" Type="http://schemas.openxmlformats.org/officeDocument/2006/relationships/slide" Target="slides/slide21.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notesMaster" Target="notesMasters/notesMaster1.xml"/><Relationship Id="rId58" Type="http://schemas.openxmlformats.org/officeDocument/2006/relationships/tableStyles" Target="tableStyles.xml"/><Relationship Id="rId5" Type="http://schemas.openxmlformats.org/officeDocument/2006/relationships/slideMaster" Target="slideMasters/slideMaster2.xml"/><Relationship Id="rId19" Type="http://schemas.openxmlformats.org/officeDocument/2006/relationships/slide" Target="slides/slide11.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56" Type="http://schemas.openxmlformats.org/officeDocument/2006/relationships/viewProps" Target="viewProps.xml"/><Relationship Id="rId8" Type="http://schemas.openxmlformats.org/officeDocument/2006/relationships/slideMaster" Target="slideMasters/slideMaster5.xml"/><Relationship Id="rId51" Type="http://schemas.openxmlformats.org/officeDocument/2006/relationships/slide" Target="slides/slide43.xml"/><Relationship Id="rId3" Type="http://schemas.openxmlformats.org/officeDocument/2006/relationships/customXml" Target="../customXml/item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20" Type="http://schemas.openxmlformats.org/officeDocument/2006/relationships/slide" Target="slides/slide12.xml"/><Relationship Id="rId41" Type="http://schemas.openxmlformats.org/officeDocument/2006/relationships/slide" Target="slides/slide33.xml"/><Relationship Id="rId54"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57" Type="http://schemas.openxmlformats.org/officeDocument/2006/relationships/theme" Target="theme/theme1.xml"/><Relationship Id="rId10" Type="http://schemas.openxmlformats.org/officeDocument/2006/relationships/slide" Target="slides/slide2.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slide" Target="slides/slide44.xml"/></Relationships>
</file>

<file path=ppt/charts/_rels/chart1.xml.rels><?xml version="1.0" encoding="UTF-8" standalone="yes"?>
<Relationships xmlns="http://schemas.openxmlformats.org/package/2006/relationships"><Relationship Id="rId3" Type="http://schemas.openxmlformats.org/officeDocument/2006/relationships/package" Target="../embeddings/Hoja_de_c_lculo_de_Microsoft_Excel.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Hoja_de_c_lculo_de_Microsoft_Excel9.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1" Type="http://schemas.openxmlformats.org/officeDocument/2006/relationships/package" Target="../embeddings/Hoja_de_c_lculo_de_Microsoft_Excel10.xlsx"/></Relationships>
</file>

<file path=ppt/charts/_rels/chart12.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package" Target="../embeddings/Hoja_de_c_lculo_de_Microsoft_Excel11.xlsx"/></Relationships>
</file>

<file path=ppt/charts/_rels/chart13.xml.rels><?xml version="1.0" encoding="UTF-8" standalone="yes"?>
<Relationships xmlns="http://schemas.openxmlformats.org/package/2006/relationships"><Relationship Id="rId3" Type="http://schemas.openxmlformats.org/officeDocument/2006/relationships/package" Target="../embeddings/Hoja_de_c_lculo_de_Microsoft_Excel12.xlsx"/><Relationship Id="rId2" Type="http://schemas.microsoft.com/office/2011/relationships/chartColorStyle" Target="colors11.xml"/><Relationship Id="rId1" Type="http://schemas.microsoft.com/office/2011/relationships/chartStyle" Target="style11.xml"/></Relationships>
</file>

<file path=ppt/charts/_rels/chart14.xml.rels><?xml version="1.0" encoding="UTF-8" standalone="yes"?>
<Relationships xmlns="http://schemas.openxmlformats.org/package/2006/relationships"><Relationship Id="rId3" Type="http://schemas.openxmlformats.org/officeDocument/2006/relationships/package" Target="../embeddings/Hoja_de_c_lculo_de_Microsoft_Excel13.xlsx"/><Relationship Id="rId2" Type="http://schemas.microsoft.com/office/2011/relationships/chartColorStyle" Target="colors12.xml"/><Relationship Id="rId1" Type="http://schemas.microsoft.com/office/2011/relationships/chartStyle" Target="style12.xml"/></Relationships>
</file>

<file path=ppt/charts/_rels/chart15.xml.rels><?xml version="1.0" encoding="UTF-8" standalone="yes"?>
<Relationships xmlns="http://schemas.openxmlformats.org/package/2006/relationships"><Relationship Id="rId3" Type="http://schemas.openxmlformats.org/officeDocument/2006/relationships/package" Target="../embeddings/Hoja_de_c_lculo_de_Microsoft_Excel14.xlsx"/><Relationship Id="rId2" Type="http://schemas.microsoft.com/office/2011/relationships/chartColorStyle" Target="colors13.xml"/><Relationship Id="rId1" Type="http://schemas.microsoft.com/office/2011/relationships/chartStyle" Target="style13.xml"/><Relationship Id="rId4" Type="http://schemas.openxmlformats.org/officeDocument/2006/relationships/chartUserShapes" Target="../drawings/drawing3.xml"/></Relationships>
</file>

<file path=ppt/charts/_rels/chart16.xml.rels><?xml version="1.0" encoding="UTF-8" standalone="yes"?>
<Relationships xmlns="http://schemas.openxmlformats.org/package/2006/relationships"><Relationship Id="rId3" Type="http://schemas.openxmlformats.org/officeDocument/2006/relationships/package" Target="../embeddings/Hoja_de_c_lculo_de_Microsoft_Excel15.xlsx"/><Relationship Id="rId2" Type="http://schemas.microsoft.com/office/2011/relationships/chartColorStyle" Target="colors14.xml"/><Relationship Id="rId1" Type="http://schemas.microsoft.com/office/2011/relationships/chartStyle" Target="style14.xml"/></Relationships>
</file>

<file path=ppt/charts/_rels/chart17.xml.rels><?xml version="1.0" encoding="UTF-8" standalone="yes"?>
<Relationships xmlns="http://schemas.openxmlformats.org/package/2006/relationships"><Relationship Id="rId2" Type="http://schemas.openxmlformats.org/officeDocument/2006/relationships/package" Target="../embeddings/Hoja_de_c_lculo_de_Microsoft_Excel16.xlsx"/><Relationship Id="rId1" Type="http://schemas.openxmlformats.org/officeDocument/2006/relationships/themeOverride" Target="../theme/themeOverride1.xml"/></Relationships>
</file>

<file path=ppt/charts/_rels/chart18.xml.rels><?xml version="1.0" encoding="UTF-8" standalone="yes"?>
<Relationships xmlns="http://schemas.openxmlformats.org/package/2006/relationships"><Relationship Id="rId3" Type="http://schemas.openxmlformats.org/officeDocument/2006/relationships/package" Target="../embeddings/Hoja_de_c_lculo_de_Microsoft_Excel18.xlsx"/><Relationship Id="rId2" Type="http://schemas.microsoft.com/office/2011/relationships/chartColorStyle" Target="colors16.xml"/><Relationship Id="rId1" Type="http://schemas.microsoft.com/office/2011/relationships/chartStyle" Target="style16.xml"/><Relationship Id="rId4" Type="http://schemas.openxmlformats.org/officeDocument/2006/relationships/chartUserShapes" Target="../drawings/drawing4.xml"/></Relationships>
</file>

<file path=ppt/charts/_rels/chart19.xml.rels><?xml version="1.0" encoding="UTF-8" standalone="yes"?>
<Relationships xmlns="http://schemas.openxmlformats.org/package/2006/relationships"><Relationship Id="rId3" Type="http://schemas.openxmlformats.org/officeDocument/2006/relationships/package" Target="../embeddings/Hoja_de_c_lculo_de_Microsoft_Excel19.xlsx"/><Relationship Id="rId2" Type="http://schemas.microsoft.com/office/2011/relationships/chartColorStyle" Target="colors17.xml"/><Relationship Id="rId1" Type="http://schemas.microsoft.com/office/2011/relationships/chartStyle" Target="style17.xml"/><Relationship Id="rId4" Type="http://schemas.openxmlformats.org/officeDocument/2006/relationships/chartUserShapes" Target="../drawings/drawing5.xml"/></Relationships>
</file>

<file path=ppt/charts/_rels/chart2.xml.rels><?xml version="1.0" encoding="UTF-8" standalone="yes"?>
<Relationships xmlns="http://schemas.openxmlformats.org/package/2006/relationships"><Relationship Id="rId3" Type="http://schemas.openxmlformats.org/officeDocument/2006/relationships/package" Target="../embeddings/Hoja_de_c_lculo_de_Microsoft_Excel1.xlsx"/><Relationship Id="rId2" Type="http://schemas.microsoft.com/office/2011/relationships/chartColorStyle" Target="colors2.xml"/><Relationship Id="rId1" Type="http://schemas.microsoft.com/office/2011/relationships/chartStyle" Target="style2.xml"/></Relationships>
</file>

<file path=ppt/charts/_rels/chart20.xml.rels><?xml version="1.0" encoding="UTF-8" standalone="yes"?>
<Relationships xmlns="http://schemas.openxmlformats.org/package/2006/relationships"><Relationship Id="rId2" Type="http://schemas.openxmlformats.org/officeDocument/2006/relationships/package" Target="../embeddings/Hoja_de_c_lculo_de_Microsoft_Excel20.xlsx"/><Relationship Id="rId1" Type="http://schemas.openxmlformats.org/officeDocument/2006/relationships/themeOverride" Target="../theme/themeOverride3.xml"/></Relationships>
</file>

<file path=ppt/charts/_rels/chart21.xml.rels><?xml version="1.0" encoding="UTF-8" standalone="yes"?>
<Relationships xmlns="http://schemas.openxmlformats.org/package/2006/relationships"><Relationship Id="rId3" Type="http://schemas.openxmlformats.org/officeDocument/2006/relationships/package" Target="../embeddings/Hoja_de_c_lculo_de_Microsoft_Excel21.xlsx"/><Relationship Id="rId2" Type="http://schemas.microsoft.com/office/2011/relationships/chartColorStyle" Target="colors18.xml"/><Relationship Id="rId1" Type="http://schemas.microsoft.com/office/2011/relationships/chartStyle" Target="style18.xml"/></Relationships>
</file>

<file path=ppt/charts/_rels/chart22.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19.xml"/><Relationship Id="rId1" Type="http://schemas.microsoft.com/office/2011/relationships/chartStyle" Target="style19.xml"/><Relationship Id="rId4" Type="http://schemas.openxmlformats.org/officeDocument/2006/relationships/package" Target="../embeddings/Hoja_de_c_lculo_de_Microsoft_Excel22.xlsx"/></Relationships>
</file>

<file path=ppt/charts/_rels/chart23.xml.rels><?xml version="1.0" encoding="UTF-8" standalone="yes"?>
<Relationships xmlns="http://schemas.openxmlformats.org/package/2006/relationships"><Relationship Id="rId3" Type="http://schemas.openxmlformats.org/officeDocument/2006/relationships/themeOverride" Target="../theme/themeOverride5.xml"/><Relationship Id="rId2" Type="http://schemas.microsoft.com/office/2011/relationships/chartColorStyle" Target="colors20.xml"/><Relationship Id="rId1" Type="http://schemas.microsoft.com/office/2011/relationships/chartStyle" Target="style20.xml"/><Relationship Id="rId4" Type="http://schemas.openxmlformats.org/officeDocument/2006/relationships/package" Target="../embeddings/Hoja_de_c_lculo_de_Microsoft_Excel23.xlsx"/></Relationships>
</file>

<file path=ppt/charts/_rels/chart24.xml.rels><?xml version="1.0" encoding="UTF-8" standalone="yes"?>
<Relationships xmlns="http://schemas.openxmlformats.org/package/2006/relationships"><Relationship Id="rId3" Type="http://schemas.openxmlformats.org/officeDocument/2006/relationships/themeOverride" Target="../theme/themeOverride6.xml"/><Relationship Id="rId2" Type="http://schemas.microsoft.com/office/2011/relationships/chartColorStyle" Target="colors21.xml"/><Relationship Id="rId1" Type="http://schemas.microsoft.com/office/2011/relationships/chartStyle" Target="style21.xml"/><Relationship Id="rId5" Type="http://schemas.openxmlformats.org/officeDocument/2006/relationships/chartUserShapes" Target="../drawings/drawing6.xml"/><Relationship Id="rId4" Type="http://schemas.openxmlformats.org/officeDocument/2006/relationships/package" Target="../embeddings/Hoja_de_c_lculo_de_Microsoft_Excel24.xlsx"/></Relationships>
</file>

<file path=ppt/charts/_rels/chart25.xml.rels><?xml version="1.0" encoding="UTF-8" standalone="yes"?>
<Relationships xmlns="http://schemas.openxmlformats.org/package/2006/relationships"><Relationship Id="rId3" Type="http://schemas.openxmlformats.org/officeDocument/2006/relationships/themeOverride" Target="../theme/themeOverride7.xml"/><Relationship Id="rId2" Type="http://schemas.microsoft.com/office/2011/relationships/chartColorStyle" Target="colors22.xml"/><Relationship Id="rId1" Type="http://schemas.microsoft.com/office/2011/relationships/chartStyle" Target="style22.xml"/><Relationship Id="rId4" Type="http://schemas.openxmlformats.org/officeDocument/2006/relationships/package" Target="../embeddings/Hoja_de_c_lculo_de_Microsoft_Excel25.xlsx"/></Relationships>
</file>

<file path=ppt/charts/_rels/chart26.xml.rels><?xml version="1.0" encoding="UTF-8" standalone="yes"?>
<Relationships xmlns="http://schemas.openxmlformats.org/package/2006/relationships"><Relationship Id="rId3" Type="http://schemas.openxmlformats.org/officeDocument/2006/relationships/themeOverride" Target="../theme/themeOverride8.xml"/><Relationship Id="rId2" Type="http://schemas.microsoft.com/office/2011/relationships/chartColorStyle" Target="colors23.xml"/><Relationship Id="rId1" Type="http://schemas.microsoft.com/office/2011/relationships/chartStyle" Target="style23.xml"/><Relationship Id="rId4" Type="http://schemas.openxmlformats.org/officeDocument/2006/relationships/package" Target="../embeddings/Hoja_de_c_lculo_de_Microsoft_Excel26.xlsx"/></Relationships>
</file>

<file path=ppt/charts/_rels/chart27.xml.rels><?xml version="1.0" encoding="UTF-8" standalone="yes"?>
<Relationships xmlns="http://schemas.openxmlformats.org/package/2006/relationships"><Relationship Id="rId3" Type="http://schemas.openxmlformats.org/officeDocument/2006/relationships/themeOverride" Target="../theme/themeOverride9.xml"/><Relationship Id="rId2" Type="http://schemas.microsoft.com/office/2011/relationships/chartColorStyle" Target="colors24.xml"/><Relationship Id="rId1" Type="http://schemas.microsoft.com/office/2011/relationships/chartStyle" Target="style24.xml"/><Relationship Id="rId4" Type="http://schemas.openxmlformats.org/officeDocument/2006/relationships/package" Target="../embeddings/Hoja_de_c_lculo_de_Microsoft_Excel27.xlsx"/></Relationships>
</file>

<file path=ppt/charts/_rels/chart28.xml.rels><?xml version="1.0" encoding="UTF-8" standalone="yes"?>
<Relationships xmlns="http://schemas.openxmlformats.org/package/2006/relationships"><Relationship Id="rId3" Type="http://schemas.openxmlformats.org/officeDocument/2006/relationships/themeOverride" Target="../theme/themeOverride10.xml"/><Relationship Id="rId2" Type="http://schemas.microsoft.com/office/2011/relationships/chartColorStyle" Target="colors25.xml"/><Relationship Id="rId1" Type="http://schemas.microsoft.com/office/2011/relationships/chartStyle" Target="style25.xml"/><Relationship Id="rId4" Type="http://schemas.openxmlformats.org/officeDocument/2006/relationships/package" Target="../embeddings/Hoja_de_c_lculo_de_Microsoft_Excel28.xlsx"/></Relationships>
</file>

<file path=ppt/charts/_rels/chart3.xml.rels><?xml version="1.0" encoding="UTF-8" standalone="yes"?>
<Relationships xmlns="http://schemas.openxmlformats.org/package/2006/relationships"><Relationship Id="rId3" Type="http://schemas.openxmlformats.org/officeDocument/2006/relationships/package" Target="../embeddings/Hoja_de_c_lculo_de_Microsoft_Excel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Hoja_de_c_lculo_de_Microsoft_Excel3.xlsx"/><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chartUserShapes" Target="../drawings/drawing1.xml"/></Relationships>
</file>

<file path=ppt/charts/_rels/chart5.xml.rels><?xml version="1.0" encoding="UTF-8" standalone="yes"?>
<Relationships xmlns="http://schemas.openxmlformats.org/package/2006/relationships"><Relationship Id="rId3" Type="http://schemas.openxmlformats.org/officeDocument/2006/relationships/package" Target="../embeddings/Hoja_de_c_lculo_de_Microsoft_Excel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Hoja_de_c_lculo_de_Microsoft_Excel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Hoja_de_c_lculo_de_Microsoft_Excel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Hoja_de_c_lculo_de_Microsoft_Excel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Hoja_de_c_lculo_de_Microsoft_Excel8.xlsx"/><Relationship Id="rId2" Type="http://schemas.microsoft.com/office/2011/relationships/chartColorStyle" Target="colors9.xml"/><Relationship Id="rId1" Type="http://schemas.microsoft.com/office/2011/relationships/chartStyle" Target="style9.xml"/></Relationships>
</file>

<file path=ppt/charts/_rels/chartEx1.xml.rels><?xml version="1.0" encoding="UTF-8" standalone="yes"?>
<Relationships xmlns="http://schemas.openxmlformats.org/package/2006/relationships"><Relationship Id="rId3" Type="http://schemas.microsoft.com/office/2011/relationships/chartColorStyle" Target="colors15.xml"/><Relationship Id="rId2" Type="http://schemas.microsoft.com/office/2011/relationships/chartStyle" Target="style15.xml"/><Relationship Id="rId1" Type="http://schemas.openxmlformats.org/officeDocument/2006/relationships/package" Target="../embeddings/Hoja_de_c_lculo_de_Microsoft_Excel17.xlsx"/><Relationship Id="rId4" Type="http://schemas.openxmlformats.org/officeDocument/2006/relationships/themeOverride" Target="../theme/themeOverrid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0574438176220347E-2"/>
          <c:y val="4.0929657978878015E-2"/>
          <c:w val="0.9684401748540743"/>
          <c:h val="0.65288319930239314"/>
        </c:manualLayout>
      </c:layout>
      <c:lineChart>
        <c:grouping val="standard"/>
        <c:varyColors val="0"/>
        <c:ser>
          <c:idx val="0"/>
          <c:order val="0"/>
          <c:tx>
            <c:strRef>
              <c:f>Hoja1!$B$1</c:f>
              <c:strCache>
                <c:ptCount val="1"/>
                <c:pt idx="0">
                  <c:v>Colombia </c:v>
                </c:pt>
              </c:strCache>
            </c:strRef>
          </c:tx>
          <c:spPr>
            <a:ln w="28575" cap="rnd">
              <a:solidFill>
                <a:srgbClr val="002060"/>
              </a:solidFill>
              <a:round/>
            </a:ln>
            <a:effectLst/>
          </c:spPr>
          <c:marker>
            <c:symbol val="circle"/>
            <c:size val="5"/>
            <c:spPr>
              <a:solidFill>
                <a:srgbClr val="002060"/>
              </a:solidFill>
              <a:ln w="9525">
                <a:solidFill>
                  <a:srgbClr val="002060"/>
                </a:solidFill>
              </a:ln>
              <a:effectLst>
                <a:softEdge rad="0"/>
              </a:effectLst>
            </c:spPr>
          </c:marker>
          <c:dLbls>
            <c:dLbl>
              <c:idx val="43"/>
              <c:layout>
                <c:manualLayout>
                  <c:x val="0"/>
                  <c:y val="-2.1533766107935389E-2"/>
                </c:manualLayout>
              </c:layout>
              <c:tx>
                <c:rich>
                  <a:bodyPr rot="0" spcFirstLastPara="1" vertOverflow="ellipsis" vert="horz" wrap="square" lIns="38100" tIns="19050" rIns="38100" bIns="19050" anchor="ctr" anchorCtr="1">
                    <a:spAutoFit/>
                  </a:bodyPr>
                  <a:lstStyle/>
                  <a:p>
                    <a:pPr>
                      <a:defRPr sz="1200" b="0" i="0" u="none" strike="noStrike" kern="1200" baseline="0">
                        <a:solidFill>
                          <a:schemeClr val="tx1">
                            <a:lumMod val="75000"/>
                            <a:lumOff val="25000"/>
                          </a:schemeClr>
                        </a:solidFill>
                        <a:latin typeface="+mn-lt"/>
                        <a:ea typeface="+mn-ea"/>
                        <a:cs typeface="+mn-cs"/>
                      </a:defRPr>
                    </a:pPr>
                    <a:fld id="{F5D6FAC0-F266-4389-B6E3-2F1410AE7B67}" type="VALUE">
                      <a:rPr lang="en-US" sz="1200">
                        <a:solidFill>
                          <a:schemeClr val="accent1">
                            <a:lumMod val="50000"/>
                          </a:schemeClr>
                        </a:solidFill>
                      </a:rPr>
                      <a:pPr>
                        <a:defRPr sz="1200"/>
                      </a:pPr>
                      <a:t>[VALOR]</a:t>
                    </a:fld>
                    <a:endParaRPr lang="es-CO"/>
                  </a:p>
                </c:rich>
              </c:tx>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tx1">
                          <a:lumMod val="75000"/>
                          <a:lumOff val="25000"/>
                        </a:schemeClr>
                      </a:solidFill>
                      <a:latin typeface="+mn-lt"/>
                      <a:ea typeface="+mn-ea"/>
                      <a:cs typeface="+mn-cs"/>
                    </a:defRPr>
                  </a:pPr>
                  <a:endParaRPr lang="es-CO"/>
                </a:p>
              </c:txP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A-9F2C-4211-BA9E-A873219958F5}"/>
                </c:ext>
              </c:extLst>
            </c:dLbl>
            <c:dLbl>
              <c:idx val="44"/>
              <c:layout>
                <c:manualLayout>
                  <c:x val="0"/>
                  <c:y val="-6.76775506249394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39A1-4F12-99F9-8A58E291393E}"/>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CO"/>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Hoja1!$A$2:$A$45</c:f>
              <c:strCache>
                <c:ptCount val="44"/>
                <c:pt idx="0">
                  <c:v>6-mar</c:v>
                </c:pt>
                <c:pt idx="1">
                  <c:v>9-mar</c:v>
                </c:pt>
                <c:pt idx="2">
                  <c:v>11-mar</c:v>
                </c:pt>
                <c:pt idx="3">
                  <c:v>12-mar</c:v>
                </c:pt>
                <c:pt idx="4">
                  <c:v>13-mar</c:v>
                </c:pt>
                <c:pt idx="5">
                  <c:v>14-mar</c:v>
                </c:pt>
                <c:pt idx="6">
                  <c:v>15-mar</c:v>
                </c:pt>
                <c:pt idx="7">
                  <c:v>16-mar</c:v>
                </c:pt>
                <c:pt idx="8">
                  <c:v>17-mar</c:v>
                </c:pt>
                <c:pt idx="9">
                  <c:v>18-mar</c:v>
                </c:pt>
                <c:pt idx="10">
                  <c:v>19-mar</c:v>
                </c:pt>
                <c:pt idx="11">
                  <c:v>20-mar</c:v>
                </c:pt>
                <c:pt idx="12">
                  <c:v>21-mar</c:v>
                </c:pt>
                <c:pt idx="13">
                  <c:v>22-mar</c:v>
                </c:pt>
                <c:pt idx="14">
                  <c:v>23-mar</c:v>
                </c:pt>
                <c:pt idx="15">
                  <c:v>24-mar</c:v>
                </c:pt>
                <c:pt idx="16">
                  <c:v>25-mar</c:v>
                </c:pt>
                <c:pt idx="17">
                  <c:v>26-mar</c:v>
                </c:pt>
                <c:pt idx="18">
                  <c:v>27-mar</c:v>
                </c:pt>
                <c:pt idx="19">
                  <c:v>28-mar</c:v>
                </c:pt>
                <c:pt idx="20">
                  <c:v>29-mar</c:v>
                </c:pt>
                <c:pt idx="21">
                  <c:v>30-mar</c:v>
                </c:pt>
                <c:pt idx="22">
                  <c:v>31-mar</c:v>
                </c:pt>
                <c:pt idx="23">
                  <c:v>1-abr</c:v>
                </c:pt>
                <c:pt idx="24">
                  <c:v>2-abr</c:v>
                </c:pt>
                <c:pt idx="25">
                  <c:v>3-abr</c:v>
                </c:pt>
                <c:pt idx="26">
                  <c:v>4-abr</c:v>
                </c:pt>
                <c:pt idx="27">
                  <c:v>5-abr</c:v>
                </c:pt>
                <c:pt idx="28">
                  <c:v>6-abr</c:v>
                </c:pt>
                <c:pt idx="29">
                  <c:v>7-abr</c:v>
                </c:pt>
                <c:pt idx="30">
                  <c:v>8-abr</c:v>
                </c:pt>
                <c:pt idx="31">
                  <c:v>9-abr</c:v>
                </c:pt>
                <c:pt idx="32">
                  <c:v>10-abr</c:v>
                </c:pt>
                <c:pt idx="33">
                  <c:v>11-abr</c:v>
                </c:pt>
                <c:pt idx="34">
                  <c:v>12-abr</c:v>
                </c:pt>
                <c:pt idx="35">
                  <c:v>13-abr</c:v>
                </c:pt>
                <c:pt idx="36">
                  <c:v>14-abr</c:v>
                </c:pt>
                <c:pt idx="37">
                  <c:v>15-abr</c:v>
                </c:pt>
                <c:pt idx="38">
                  <c:v>16-abr</c:v>
                </c:pt>
                <c:pt idx="39">
                  <c:v>17-abr</c:v>
                </c:pt>
                <c:pt idx="40">
                  <c:v>18-abr</c:v>
                </c:pt>
                <c:pt idx="41">
                  <c:v>19-abr</c:v>
                </c:pt>
                <c:pt idx="42">
                  <c:v>20-abr</c:v>
                </c:pt>
                <c:pt idx="43">
                  <c:v>21-abr</c:v>
                </c:pt>
              </c:strCache>
            </c:strRef>
          </c:cat>
          <c:val>
            <c:numRef>
              <c:f>Hoja1!$B$2:$B$45</c:f>
              <c:numCache>
                <c:formatCode>General</c:formatCode>
                <c:ptCount val="44"/>
                <c:pt idx="0">
                  <c:v>0</c:v>
                </c:pt>
                <c:pt idx="1">
                  <c:v>1</c:v>
                </c:pt>
                <c:pt idx="2">
                  <c:v>1</c:v>
                </c:pt>
                <c:pt idx="3">
                  <c:v>1</c:v>
                </c:pt>
                <c:pt idx="4">
                  <c:v>3</c:v>
                </c:pt>
                <c:pt idx="5">
                  <c:v>3</c:v>
                </c:pt>
                <c:pt idx="6">
                  <c:v>3</c:v>
                </c:pt>
                <c:pt idx="7">
                  <c:v>5</c:v>
                </c:pt>
                <c:pt idx="8">
                  <c:v>13</c:v>
                </c:pt>
                <c:pt idx="9">
                  <c:v>13</c:v>
                </c:pt>
                <c:pt idx="10">
                  <c:v>14</c:v>
                </c:pt>
                <c:pt idx="11">
                  <c:v>15</c:v>
                </c:pt>
                <c:pt idx="12">
                  <c:v>27</c:v>
                </c:pt>
                <c:pt idx="13">
                  <c:v>32</c:v>
                </c:pt>
                <c:pt idx="14">
                  <c:v>38</c:v>
                </c:pt>
                <c:pt idx="15">
                  <c:v>67</c:v>
                </c:pt>
                <c:pt idx="16">
                  <c:v>72</c:v>
                </c:pt>
                <c:pt idx="17">
                  <c:v>74</c:v>
                </c:pt>
                <c:pt idx="18">
                  <c:v>74</c:v>
                </c:pt>
                <c:pt idx="19">
                  <c:v>85</c:v>
                </c:pt>
                <c:pt idx="20">
                  <c:v>93</c:v>
                </c:pt>
                <c:pt idx="21">
                  <c:v>106</c:v>
                </c:pt>
                <c:pt idx="22">
                  <c:v>117</c:v>
                </c:pt>
                <c:pt idx="23">
                  <c:v>148</c:v>
                </c:pt>
                <c:pt idx="24">
                  <c:v>151</c:v>
                </c:pt>
                <c:pt idx="25">
                  <c:v>166</c:v>
                </c:pt>
                <c:pt idx="26">
                  <c:v>180</c:v>
                </c:pt>
                <c:pt idx="27">
                  <c:v>197</c:v>
                </c:pt>
                <c:pt idx="28">
                  <c:v>210</c:v>
                </c:pt>
                <c:pt idx="29">
                  <c:v>223</c:v>
                </c:pt>
                <c:pt idx="30">
                  <c:v>313</c:v>
                </c:pt>
                <c:pt idx="31">
                  <c:v>347</c:v>
                </c:pt>
                <c:pt idx="32">
                  <c:v>418</c:v>
                </c:pt>
                <c:pt idx="33">
                  <c:v>478</c:v>
                </c:pt>
                <c:pt idx="34">
                  <c:v>488</c:v>
                </c:pt>
                <c:pt idx="35">
                  <c:v>493</c:v>
                </c:pt>
                <c:pt idx="36">
                  <c:v>509</c:v>
                </c:pt>
                <c:pt idx="37">
                  <c:v>528</c:v>
                </c:pt>
                <c:pt idx="38">
                  <c:v>555</c:v>
                </c:pt>
                <c:pt idx="39">
                  <c:v>601</c:v>
                </c:pt>
                <c:pt idx="40">
                  <c:v>624</c:v>
                </c:pt>
                <c:pt idx="41">
                  <c:v>634</c:v>
                </c:pt>
                <c:pt idx="42">
                  <c:v>683</c:v>
                </c:pt>
                <c:pt idx="43">
                  <c:v>713</c:v>
                </c:pt>
              </c:numCache>
            </c:numRef>
          </c:val>
          <c:smooth val="0"/>
          <c:extLst>
            <c:ext xmlns:c16="http://schemas.microsoft.com/office/drawing/2014/chart" uri="{C3380CC4-5D6E-409C-BE32-E72D297353CC}">
              <c16:uniqueId val="{00000000-FBD9-44A5-9BD7-87F6179B1F7B}"/>
            </c:ext>
          </c:extLst>
        </c:ser>
        <c:ser>
          <c:idx val="1"/>
          <c:order val="1"/>
          <c:tx>
            <c:strRef>
              <c:f>Hoja1!$C$1</c:f>
              <c:strCache>
                <c:ptCount val="1"/>
                <c:pt idx="0">
                  <c:v>Valle del Cauca </c:v>
                </c:pt>
              </c:strCache>
            </c:strRef>
          </c:tx>
          <c:spPr>
            <a:ln w="28575" cap="rnd">
              <a:solidFill>
                <a:srgbClr val="FF207B"/>
              </a:solidFill>
              <a:round/>
            </a:ln>
            <a:effectLst/>
          </c:spPr>
          <c:marker>
            <c:symbol val="circle"/>
            <c:size val="5"/>
            <c:spPr>
              <a:solidFill>
                <a:srgbClr val="FF207B"/>
              </a:solidFill>
              <a:ln w="9525">
                <a:solidFill>
                  <a:srgbClr val="FF207B"/>
                </a:solidFill>
              </a:ln>
              <a:effectLst/>
            </c:spPr>
          </c:marker>
          <c:dLbls>
            <c:dLbl>
              <c:idx val="43"/>
              <c:layout>
                <c:manualLayout>
                  <c:x val="-1.297627688966863E-16"/>
                  <c:y val="-2.4610018409068887E-2"/>
                </c:manualLayout>
              </c:layout>
              <c:tx>
                <c:rich>
                  <a:bodyPr/>
                  <a:lstStyle/>
                  <a:p>
                    <a:fld id="{8ABDABF7-E7FB-42AF-9FFF-0F95527C90EF}" type="VALUE">
                      <a:rPr lang="en-US">
                        <a:solidFill>
                          <a:schemeClr val="accent4">
                            <a:lumMod val="75000"/>
                          </a:schemeClr>
                        </a:solidFill>
                      </a:rPr>
                      <a:pPr/>
                      <a:t>[VALOR]</a:t>
                    </a:fld>
                    <a:endParaRPr lang="es-CO"/>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9-9F2C-4211-BA9E-A873219958F5}"/>
                </c:ext>
              </c:extLst>
            </c:dLbl>
            <c:dLbl>
              <c:idx val="44"/>
              <c:layout>
                <c:manualLayout>
                  <c:x val="0"/>
                  <c:y val="-5.229628911927138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39A1-4F12-99F9-8A58E291393E}"/>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lumMod val="75000"/>
                        <a:lumOff val="25000"/>
                      </a:schemeClr>
                    </a:solidFill>
                    <a:latin typeface="+mn-lt"/>
                    <a:ea typeface="+mn-ea"/>
                    <a:cs typeface="+mn-cs"/>
                  </a:defRPr>
                </a:pPr>
                <a:endParaRPr lang="es-CO"/>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Hoja1!$A$2:$A$45</c:f>
              <c:strCache>
                <c:ptCount val="44"/>
                <c:pt idx="0">
                  <c:v>6-mar</c:v>
                </c:pt>
                <c:pt idx="1">
                  <c:v>9-mar</c:v>
                </c:pt>
                <c:pt idx="2">
                  <c:v>11-mar</c:v>
                </c:pt>
                <c:pt idx="3">
                  <c:v>12-mar</c:v>
                </c:pt>
                <c:pt idx="4">
                  <c:v>13-mar</c:v>
                </c:pt>
                <c:pt idx="5">
                  <c:v>14-mar</c:v>
                </c:pt>
                <c:pt idx="6">
                  <c:v>15-mar</c:v>
                </c:pt>
                <c:pt idx="7">
                  <c:v>16-mar</c:v>
                </c:pt>
                <c:pt idx="8">
                  <c:v>17-mar</c:v>
                </c:pt>
                <c:pt idx="9">
                  <c:v>18-mar</c:v>
                </c:pt>
                <c:pt idx="10">
                  <c:v>19-mar</c:v>
                </c:pt>
                <c:pt idx="11">
                  <c:v>20-mar</c:v>
                </c:pt>
                <c:pt idx="12">
                  <c:v>21-mar</c:v>
                </c:pt>
                <c:pt idx="13">
                  <c:v>22-mar</c:v>
                </c:pt>
                <c:pt idx="14">
                  <c:v>23-mar</c:v>
                </c:pt>
                <c:pt idx="15">
                  <c:v>24-mar</c:v>
                </c:pt>
                <c:pt idx="16">
                  <c:v>25-mar</c:v>
                </c:pt>
                <c:pt idx="17">
                  <c:v>26-mar</c:v>
                </c:pt>
                <c:pt idx="18">
                  <c:v>27-mar</c:v>
                </c:pt>
                <c:pt idx="19">
                  <c:v>28-mar</c:v>
                </c:pt>
                <c:pt idx="20">
                  <c:v>29-mar</c:v>
                </c:pt>
                <c:pt idx="21">
                  <c:v>30-mar</c:v>
                </c:pt>
                <c:pt idx="22">
                  <c:v>31-mar</c:v>
                </c:pt>
                <c:pt idx="23">
                  <c:v>1-abr</c:v>
                </c:pt>
                <c:pt idx="24">
                  <c:v>2-abr</c:v>
                </c:pt>
                <c:pt idx="25">
                  <c:v>3-abr</c:v>
                </c:pt>
                <c:pt idx="26">
                  <c:v>4-abr</c:v>
                </c:pt>
                <c:pt idx="27">
                  <c:v>5-abr</c:v>
                </c:pt>
                <c:pt idx="28">
                  <c:v>6-abr</c:v>
                </c:pt>
                <c:pt idx="29">
                  <c:v>7-abr</c:v>
                </c:pt>
                <c:pt idx="30">
                  <c:v>8-abr</c:v>
                </c:pt>
                <c:pt idx="31">
                  <c:v>9-abr</c:v>
                </c:pt>
                <c:pt idx="32">
                  <c:v>10-abr</c:v>
                </c:pt>
                <c:pt idx="33">
                  <c:v>11-abr</c:v>
                </c:pt>
                <c:pt idx="34">
                  <c:v>12-abr</c:v>
                </c:pt>
                <c:pt idx="35">
                  <c:v>13-abr</c:v>
                </c:pt>
                <c:pt idx="36">
                  <c:v>14-abr</c:v>
                </c:pt>
                <c:pt idx="37">
                  <c:v>15-abr</c:v>
                </c:pt>
                <c:pt idx="38">
                  <c:v>16-abr</c:v>
                </c:pt>
                <c:pt idx="39">
                  <c:v>17-abr</c:v>
                </c:pt>
                <c:pt idx="40">
                  <c:v>18-abr</c:v>
                </c:pt>
                <c:pt idx="41">
                  <c:v>19-abr</c:v>
                </c:pt>
                <c:pt idx="42">
                  <c:v>20-abr</c:v>
                </c:pt>
                <c:pt idx="43">
                  <c:v>21-abr</c:v>
                </c:pt>
              </c:strCache>
            </c:strRef>
          </c:cat>
          <c:val>
            <c:numRef>
              <c:f>Hoja1!$C$2:$C$45</c:f>
              <c:numCache>
                <c:formatCode>General</c:formatCode>
                <c:ptCount val="44"/>
                <c:pt idx="0">
                  <c:v>1</c:v>
                </c:pt>
                <c:pt idx="1">
                  <c:v>3</c:v>
                </c:pt>
                <c:pt idx="2">
                  <c:v>9</c:v>
                </c:pt>
                <c:pt idx="3">
                  <c:v>14</c:v>
                </c:pt>
                <c:pt idx="4">
                  <c:v>19</c:v>
                </c:pt>
                <c:pt idx="5">
                  <c:v>37</c:v>
                </c:pt>
                <c:pt idx="6">
                  <c:v>54</c:v>
                </c:pt>
                <c:pt idx="7">
                  <c:v>67</c:v>
                </c:pt>
                <c:pt idx="8">
                  <c:v>92</c:v>
                </c:pt>
                <c:pt idx="9">
                  <c:v>104</c:v>
                </c:pt>
                <c:pt idx="10">
                  <c:v>130</c:v>
                </c:pt>
                <c:pt idx="11">
                  <c:v>178</c:v>
                </c:pt>
                <c:pt idx="12">
                  <c:v>212</c:v>
                </c:pt>
                <c:pt idx="13">
                  <c:v>241</c:v>
                </c:pt>
                <c:pt idx="14">
                  <c:v>314</c:v>
                </c:pt>
                <c:pt idx="15">
                  <c:v>419</c:v>
                </c:pt>
                <c:pt idx="16">
                  <c:v>480</c:v>
                </c:pt>
                <c:pt idx="17">
                  <c:v>490</c:v>
                </c:pt>
                <c:pt idx="18">
                  <c:v>539</c:v>
                </c:pt>
                <c:pt idx="19">
                  <c:v>608</c:v>
                </c:pt>
                <c:pt idx="20">
                  <c:v>702</c:v>
                </c:pt>
                <c:pt idx="21">
                  <c:v>798</c:v>
                </c:pt>
                <c:pt idx="22">
                  <c:v>905</c:v>
                </c:pt>
                <c:pt idx="23">
                  <c:v>1065</c:v>
                </c:pt>
                <c:pt idx="24">
                  <c:v>1161</c:v>
                </c:pt>
                <c:pt idx="25">
                  <c:v>1266</c:v>
                </c:pt>
                <c:pt idx="26">
                  <c:v>1406</c:v>
                </c:pt>
                <c:pt idx="27">
                  <c:v>1485</c:v>
                </c:pt>
                <c:pt idx="28">
                  <c:v>1579</c:v>
                </c:pt>
                <c:pt idx="29">
                  <c:v>1708</c:v>
                </c:pt>
                <c:pt idx="30">
                  <c:v>2054</c:v>
                </c:pt>
                <c:pt idx="31">
                  <c:v>2223</c:v>
                </c:pt>
                <c:pt idx="32">
                  <c:v>2474</c:v>
                </c:pt>
                <c:pt idx="33">
                  <c:v>2709</c:v>
                </c:pt>
                <c:pt idx="34">
                  <c:v>2776</c:v>
                </c:pt>
                <c:pt idx="35">
                  <c:v>2852</c:v>
                </c:pt>
                <c:pt idx="36">
                  <c:v>2978</c:v>
                </c:pt>
                <c:pt idx="37">
                  <c:v>3104</c:v>
                </c:pt>
                <c:pt idx="38">
                  <c:v>3232</c:v>
                </c:pt>
                <c:pt idx="39">
                  <c:v>3437</c:v>
                </c:pt>
                <c:pt idx="40">
                  <c:v>3620</c:v>
                </c:pt>
                <c:pt idx="41">
                  <c:v>3794</c:v>
                </c:pt>
                <c:pt idx="42">
                  <c:v>3977</c:v>
                </c:pt>
                <c:pt idx="43">
                  <c:v>4149</c:v>
                </c:pt>
              </c:numCache>
            </c:numRef>
          </c:val>
          <c:smooth val="0"/>
          <c:extLst>
            <c:ext xmlns:c16="http://schemas.microsoft.com/office/drawing/2014/chart" uri="{C3380CC4-5D6E-409C-BE32-E72D297353CC}">
              <c16:uniqueId val="{00000001-FBD9-44A5-9BD7-87F6179B1F7B}"/>
            </c:ext>
          </c:extLst>
        </c:ser>
        <c:dLbls>
          <c:showLegendKey val="0"/>
          <c:showVal val="0"/>
          <c:showCatName val="0"/>
          <c:showSerName val="0"/>
          <c:showPercent val="0"/>
          <c:showBubbleSize val="0"/>
        </c:dLbls>
        <c:marker val="1"/>
        <c:smooth val="0"/>
        <c:axId val="1871011151"/>
        <c:axId val="1964798719"/>
      </c:lineChart>
      <c:dateAx>
        <c:axId val="1871011151"/>
        <c:scaling>
          <c:orientation val="minMax"/>
        </c:scaling>
        <c:delete val="0"/>
        <c:axPos val="b"/>
        <c:numFmt formatCode="m/d/yyyy" sourceLinked="0"/>
        <c:majorTickMark val="none"/>
        <c:minorTickMark val="none"/>
        <c:tickLblPos val="nextTo"/>
        <c:spPr>
          <a:noFill/>
          <a:ln w="9525" cap="flat" cmpd="sng" algn="ctr">
            <a:solidFill>
              <a:schemeClr val="tx1">
                <a:lumMod val="15000"/>
                <a:lumOff val="85000"/>
              </a:schemeClr>
            </a:solidFill>
            <a:round/>
          </a:ln>
          <a:effectLst/>
        </c:spPr>
        <c:txPr>
          <a:bodyPr rot="-5400000" spcFirstLastPara="1" vertOverflow="ellipsis" wrap="square" anchor="ctr" anchorCtr="1"/>
          <a:lstStyle/>
          <a:p>
            <a:pPr>
              <a:defRPr sz="900" b="0" i="0" u="none" strike="noStrike" kern="1200" baseline="0">
                <a:solidFill>
                  <a:schemeClr val="tx1"/>
                </a:solidFill>
                <a:latin typeface="+mn-lt"/>
                <a:ea typeface="+mn-ea"/>
                <a:cs typeface="+mn-cs"/>
              </a:defRPr>
            </a:pPr>
            <a:endParaRPr lang="es-CO"/>
          </a:p>
        </c:txPr>
        <c:crossAx val="1964798719"/>
        <c:crosses val="autoZero"/>
        <c:auto val="0"/>
        <c:lblOffset val="100"/>
        <c:baseTimeUnit val="days"/>
        <c:majorUnit val="2"/>
        <c:majorTimeUnit val="days"/>
        <c:minorUnit val="2"/>
        <c:minorTimeUnit val="days"/>
      </c:dateAx>
      <c:valAx>
        <c:axId val="1964798719"/>
        <c:scaling>
          <c:orientation val="minMax"/>
        </c:scaling>
        <c:delete val="0"/>
        <c:axPos val="l"/>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CO"/>
          </a:p>
        </c:txPr>
        <c:crossAx val="1871011151"/>
        <c:crossesAt val="1"/>
        <c:crossBetween val="between"/>
      </c:valAx>
      <c:spPr>
        <a:noFill/>
        <a:ln>
          <a:noFill/>
        </a:ln>
        <a:effectLst/>
      </c:spPr>
    </c:plotArea>
    <c:legend>
      <c:legendPos val="b"/>
      <c:layout>
        <c:manualLayout>
          <c:xMode val="edge"/>
          <c:yMode val="edge"/>
          <c:x val="0.24528856851571526"/>
          <c:y val="0.91172803022962889"/>
          <c:w val="0.41947079865076742"/>
          <c:h val="7.0504553822304042E-2"/>
        </c:manualLayout>
      </c:layout>
      <c:overlay val="0"/>
      <c:spPr>
        <a:noFill/>
        <a:ln>
          <a:noFill/>
        </a:ln>
        <a:effectLst/>
      </c:spPr>
      <c:txPr>
        <a:bodyPr rot="0" spcFirstLastPara="1" vertOverflow="ellipsis" vert="horz" wrap="square" anchor="ctr" anchorCtr="1"/>
        <a:lstStyle/>
        <a:p>
          <a:pPr>
            <a:defRPr sz="1400" b="1" i="0" u="none" strike="noStrike" kern="1200" baseline="0">
              <a:solidFill>
                <a:schemeClr val="tx1">
                  <a:lumMod val="65000"/>
                  <a:lumOff val="35000"/>
                </a:schemeClr>
              </a:solidFill>
              <a:latin typeface="+mn-lt"/>
              <a:ea typeface="+mn-ea"/>
              <a:cs typeface="+mn-cs"/>
            </a:defRPr>
          </a:pPr>
          <a:endParaRPr lang="es-CO"/>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CO"/>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Hoja1!$B$1</c:f>
              <c:strCache>
                <c:ptCount val="1"/>
                <c:pt idx="0">
                  <c:v>Serie 1</c:v>
                </c:pt>
              </c:strCache>
            </c:strRef>
          </c:tx>
          <c:spPr>
            <a:solidFill>
              <a:schemeClr val="accent1"/>
            </a:solidFill>
            <a:ln w="165100">
              <a:solidFill>
                <a:schemeClr val="accent1"/>
              </a:solidFill>
              <a:miter lim="800000"/>
            </a:ln>
            <a:effectLst/>
          </c:spPr>
          <c:invertIfNegative val="0"/>
          <c:dLbls>
            <c:dLbl>
              <c:idx val="11"/>
              <c:dLblPos val="in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2FE6-474C-ABC0-DB93CBF090F3}"/>
                </c:ext>
              </c:extLst>
            </c:dLbl>
            <c:dLbl>
              <c:idx val="12"/>
              <c:dLblPos val="in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2FE6-474C-ABC0-DB93CBF090F3}"/>
                </c:ext>
              </c:extLst>
            </c:dLbl>
            <c:dLbl>
              <c:idx val="13"/>
              <c:dLblPos val="in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2FE6-474C-ABC0-DB93CBF090F3}"/>
                </c:ext>
              </c:extLst>
            </c:dLbl>
            <c:dLbl>
              <c:idx val="14"/>
              <c:dLblPos val="in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2FE6-474C-ABC0-DB93CBF090F3}"/>
                </c:ext>
              </c:extLst>
            </c:dLbl>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2"/>
                    </a:solidFill>
                    <a:latin typeface="+mn-lt"/>
                    <a:ea typeface="+mn-ea"/>
                    <a:cs typeface="+mn-cs"/>
                  </a:defRPr>
                </a:pPr>
                <a:endParaRPr lang="es-CO"/>
              </a:p>
            </c:txPr>
            <c:dLblPos val="inEnd"/>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Hoja1!$A$2:$A$16</c:f>
              <c:strCache>
                <c:ptCount val="15"/>
                <c:pt idx="0">
                  <c:v>4-E</c:v>
                </c:pt>
                <c:pt idx="1">
                  <c:v>11-E</c:v>
                </c:pt>
                <c:pt idx="2">
                  <c:v>18-E</c:v>
                </c:pt>
                <c:pt idx="3">
                  <c:v>25-E</c:v>
                </c:pt>
                <c:pt idx="4">
                  <c:v>1-F</c:v>
                </c:pt>
                <c:pt idx="5">
                  <c:v>8-F</c:v>
                </c:pt>
                <c:pt idx="6">
                  <c:v>15-F</c:v>
                </c:pt>
                <c:pt idx="7">
                  <c:v>22-F</c:v>
                </c:pt>
                <c:pt idx="8">
                  <c:v>29-F</c:v>
                </c:pt>
                <c:pt idx="9">
                  <c:v>7-M</c:v>
                </c:pt>
                <c:pt idx="10">
                  <c:v>14-M</c:v>
                </c:pt>
                <c:pt idx="11">
                  <c:v>21-M</c:v>
                </c:pt>
                <c:pt idx="12">
                  <c:v>28-M</c:v>
                </c:pt>
                <c:pt idx="13">
                  <c:v>4-A</c:v>
                </c:pt>
                <c:pt idx="14">
                  <c:v>11-A</c:v>
                </c:pt>
              </c:strCache>
            </c:strRef>
          </c:cat>
          <c:val>
            <c:numRef>
              <c:f>Hoja1!$B$2:$B$16</c:f>
              <c:numCache>
                <c:formatCode>#,##0</c:formatCode>
                <c:ptCount val="15"/>
                <c:pt idx="0">
                  <c:v>214</c:v>
                </c:pt>
                <c:pt idx="1">
                  <c:v>205</c:v>
                </c:pt>
                <c:pt idx="2">
                  <c:v>223</c:v>
                </c:pt>
                <c:pt idx="3">
                  <c:v>217</c:v>
                </c:pt>
                <c:pt idx="4">
                  <c:v>203</c:v>
                </c:pt>
                <c:pt idx="5">
                  <c:v>206</c:v>
                </c:pt>
                <c:pt idx="6">
                  <c:v>211</c:v>
                </c:pt>
                <c:pt idx="7">
                  <c:v>219</c:v>
                </c:pt>
                <c:pt idx="8">
                  <c:v>215</c:v>
                </c:pt>
                <c:pt idx="9">
                  <c:v>211</c:v>
                </c:pt>
                <c:pt idx="10">
                  <c:v>282</c:v>
                </c:pt>
                <c:pt idx="11">
                  <c:v>3307</c:v>
                </c:pt>
                <c:pt idx="12">
                  <c:v>6867</c:v>
                </c:pt>
                <c:pt idx="13">
                  <c:v>6615</c:v>
                </c:pt>
                <c:pt idx="14">
                  <c:v>5245</c:v>
                </c:pt>
              </c:numCache>
            </c:numRef>
          </c:val>
          <c:extLst>
            <c:ext xmlns:c16="http://schemas.microsoft.com/office/drawing/2014/chart" uri="{C3380CC4-5D6E-409C-BE32-E72D297353CC}">
              <c16:uniqueId val="{00000000-2FE6-474C-ABC0-DB93CBF090F3}"/>
            </c:ext>
          </c:extLst>
        </c:ser>
        <c:dLbls>
          <c:showLegendKey val="0"/>
          <c:showVal val="0"/>
          <c:showCatName val="0"/>
          <c:showSerName val="0"/>
          <c:showPercent val="0"/>
          <c:showBubbleSize val="0"/>
        </c:dLbls>
        <c:gapWidth val="64"/>
        <c:overlap val="-27"/>
        <c:axId val="1284638495"/>
        <c:axId val="547818511"/>
      </c:barChart>
      <c:catAx>
        <c:axId val="128463849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1" i="0" u="none" strike="noStrike" kern="1200" baseline="0">
                <a:solidFill>
                  <a:schemeClr val="bg1"/>
                </a:solidFill>
                <a:latin typeface="+mn-lt"/>
                <a:ea typeface="+mn-ea"/>
                <a:cs typeface="+mn-cs"/>
              </a:defRPr>
            </a:pPr>
            <a:endParaRPr lang="es-CO"/>
          </a:p>
        </c:txPr>
        <c:crossAx val="547818511"/>
        <c:crosses val="autoZero"/>
        <c:auto val="1"/>
        <c:lblAlgn val="ctr"/>
        <c:lblOffset val="100"/>
        <c:noMultiLvlLbl val="0"/>
      </c:catAx>
      <c:valAx>
        <c:axId val="547818511"/>
        <c:scaling>
          <c:orientation val="minMax"/>
          <c:max val="7000"/>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400" b="1" i="0" u="none" strike="noStrike" kern="1200" baseline="0">
                <a:solidFill>
                  <a:schemeClr val="bg1"/>
                </a:solidFill>
                <a:latin typeface="+mn-lt"/>
                <a:ea typeface="+mn-ea"/>
                <a:cs typeface="+mn-cs"/>
              </a:defRPr>
            </a:pPr>
            <a:endParaRPr lang="es-CO"/>
          </a:p>
        </c:txPr>
        <c:crossAx val="1284638495"/>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400" b="1">
          <a:solidFill>
            <a:schemeClr val="bg1"/>
          </a:solidFill>
        </a:defRPr>
      </a:pPr>
      <a:endParaRPr lang="es-CO"/>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1.4398317550925546E-2"/>
          <c:y val="0.19082227536750676"/>
          <c:w val="0.96832370138796375"/>
          <c:h val="0.67991584186832432"/>
        </c:manualLayout>
      </c:layout>
      <c:barChart>
        <c:barDir val="col"/>
        <c:grouping val="clustered"/>
        <c:varyColors val="0"/>
        <c:ser>
          <c:idx val="0"/>
          <c:order val="0"/>
          <c:tx>
            <c:strRef>
              <c:f>Hoja1!$B$1</c:f>
              <c:strCache>
                <c:ptCount val="1"/>
                <c:pt idx="0">
                  <c:v>2019</c:v>
                </c:pt>
              </c:strCache>
            </c:strRef>
          </c:tx>
          <c:spPr>
            <a:solidFill>
              <a:srgbClr val="4B1D86"/>
            </a:solidFill>
          </c:spPr>
          <c:invertIfNegative val="0"/>
          <c:dLbls>
            <c:spPr>
              <a:noFill/>
              <a:ln>
                <a:noFill/>
              </a:ln>
              <a:effectLst/>
            </c:spPr>
            <c:txPr>
              <a:bodyPr wrap="square" lIns="38100" tIns="19050" rIns="38100" bIns="19050" anchor="ctr">
                <a:spAutoFit/>
              </a:bodyPr>
              <a:lstStyle/>
              <a:p>
                <a:pPr>
                  <a:defRPr b="1">
                    <a:solidFill>
                      <a:srgbClr val="4B1D86"/>
                    </a:solidFill>
                    <a:latin typeface="+mn-lt"/>
                  </a:defRPr>
                </a:pPr>
                <a:endParaRPr lang="es-CO"/>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Hoja1!$A$2:$A$4</c:f>
              <c:strCache>
                <c:ptCount val="3"/>
                <c:pt idx="0">
                  <c:v>Mundo</c:v>
                </c:pt>
                <c:pt idx="1">
                  <c:v>Economías Avanzadas</c:v>
                </c:pt>
                <c:pt idx="2">
                  <c:v>Economías en Desarrollo y Mercados Emergentes</c:v>
                </c:pt>
              </c:strCache>
            </c:strRef>
          </c:cat>
          <c:val>
            <c:numRef>
              <c:f>Hoja1!$B$2:$B$4</c:f>
              <c:numCache>
                <c:formatCode>0.0</c:formatCode>
                <c:ptCount val="3"/>
                <c:pt idx="0">
                  <c:v>2.8980000000000001</c:v>
                </c:pt>
                <c:pt idx="1">
                  <c:v>1.6990000000000001</c:v>
                </c:pt>
                <c:pt idx="2">
                  <c:v>3.7080000000000002</c:v>
                </c:pt>
              </c:numCache>
            </c:numRef>
          </c:val>
          <c:extLst>
            <c:ext xmlns:c16="http://schemas.microsoft.com/office/drawing/2014/chart" uri="{C3380CC4-5D6E-409C-BE32-E72D297353CC}">
              <c16:uniqueId val="{00000000-9524-4CA1-9BC8-ADDB9D9C7BDE}"/>
            </c:ext>
          </c:extLst>
        </c:ser>
        <c:ser>
          <c:idx val="1"/>
          <c:order val="1"/>
          <c:tx>
            <c:strRef>
              <c:f>Hoja1!$C$1</c:f>
              <c:strCache>
                <c:ptCount val="1"/>
                <c:pt idx="0">
                  <c:v>2020</c:v>
                </c:pt>
              </c:strCache>
            </c:strRef>
          </c:tx>
          <c:spPr>
            <a:solidFill>
              <a:schemeClr val="bg1">
                <a:lumMod val="50000"/>
                <a:lumOff val="50000"/>
              </a:schemeClr>
            </a:solidFill>
          </c:spPr>
          <c:invertIfNegative val="0"/>
          <c:dLbls>
            <c:spPr>
              <a:noFill/>
              <a:ln>
                <a:noFill/>
              </a:ln>
              <a:effectLst/>
            </c:spPr>
            <c:txPr>
              <a:bodyPr wrap="square" lIns="38100" tIns="19050" rIns="38100" bIns="19050" anchor="ctr">
                <a:spAutoFit/>
              </a:bodyPr>
              <a:lstStyle/>
              <a:p>
                <a:pPr>
                  <a:defRPr b="1">
                    <a:solidFill>
                      <a:schemeClr val="tx2">
                        <a:lumMod val="50000"/>
                      </a:schemeClr>
                    </a:solidFill>
                    <a:latin typeface="+mn-lt"/>
                  </a:defRPr>
                </a:pPr>
                <a:endParaRPr lang="es-CO"/>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Hoja1!$A$2:$A$4</c:f>
              <c:strCache>
                <c:ptCount val="3"/>
                <c:pt idx="0">
                  <c:v>Mundo</c:v>
                </c:pt>
                <c:pt idx="1">
                  <c:v>Economías Avanzadas</c:v>
                </c:pt>
                <c:pt idx="2">
                  <c:v>Economías en Desarrollo y Mercados Emergentes</c:v>
                </c:pt>
              </c:strCache>
            </c:strRef>
          </c:cat>
          <c:val>
            <c:numRef>
              <c:f>Hoja1!$C$2:$C$4</c:f>
              <c:numCache>
                <c:formatCode>0.0</c:formatCode>
                <c:ptCount val="3"/>
                <c:pt idx="0">
                  <c:v>-3.0289999999999999</c:v>
                </c:pt>
                <c:pt idx="1">
                  <c:v>-6.1109999999999998</c:v>
                </c:pt>
                <c:pt idx="2">
                  <c:v>-1.05</c:v>
                </c:pt>
              </c:numCache>
            </c:numRef>
          </c:val>
          <c:extLst>
            <c:ext xmlns:c16="http://schemas.microsoft.com/office/drawing/2014/chart" uri="{C3380CC4-5D6E-409C-BE32-E72D297353CC}">
              <c16:uniqueId val="{00000001-9524-4CA1-9BC8-ADDB9D9C7BDE}"/>
            </c:ext>
          </c:extLst>
        </c:ser>
        <c:ser>
          <c:idx val="2"/>
          <c:order val="2"/>
          <c:tx>
            <c:strRef>
              <c:f>Hoja1!$D$1</c:f>
              <c:strCache>
                <c:ptCount val="1"/>
                <c:pt idx="0">
                  <c:v>2021</c:v>
                </c:pt>
              </c:strCache>
            </c:strRef>
          </c:tx>
          <c:spPr>
            <a:solidFill>
              <a:srgbClr val="253D90"/>
            </a:solidFill>
          </c:spPr>
          <c:invertIfNegative val="0"/>
          <c:dLbls>
            <c:spPr>
              <a:noFill/>
              <a:ln>
                <a:noFill/>
              </a:ln>
              <a:effectLst/>
            </c:spPr>
            <c:txPr>
              <a:bodyPr wrap="square" lIns="38100" tIns="19050" rIns="38100" bIns="19050" anchor="ctr">
                <a:spAutoFit/>
              </a:bodyPr>
              <a:lstStyle/>
              <a:p>
                <a:pPr>
                  <a:defRPr b="1">
                    <a:solidFill>
                      <a:schemeClr val="accent1"/>
                    </a:solidFill>
                    <a:latin typeface="+mn-lt"/>
                  </a:defRPr>
                </a:pPr>
                <a:endParaRPr lang="es-CO"/>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Hoja1!$A$2:$A$4</c:f>
              <c:strCache>
                <c:ptCount val="3"/>
                <c:pt idx="0">
                  <c:v>Mundo</c:v>
                </c:pt>
                <c:pt idx="1">
                  <c:v>Economías Avanzadas</c:v>
                </c:pt>
                <c:pt idx="2">
                  <c:v>Economías en Desarrollo y Mercados Emergentes</c:v>
                </c:pt>
              </c:strCache>
            </c:strRef>
          </c:cat>
          <c:val>
            <c:numRef>
              <c:f>Hoja1!$D$2:$D$4</c:f>
              <c:numCache>
                <c:formatCode>0.0</c:formatCode>
                <c:ptCount val="3"/>
                <c:pt idx="0">
                  <c:v>5.7960000000000003</c:v>
                </c:pt>
                <c:pt idx="1">
                  <c:v>4.4740000000000002</c:v>
                </c:pt>
                <c:pt idx="2">
                  <c:v>6.6289999999999996</c:v>
                </c:pt>
              </c:numCache>
            </c:numRef>
          </c:val>
          <c:extLst>
            <c:ext xmlns:c16="http://schemas.microsoft.com/office/drawing/2014/chart" uri="{C3380CC4-5D6E-409C-BE32-E72D297353CC}">
              <c16:uniqueId val="{00000002-9524-4CA1-9BC8-ADDB9D9C7BDE}"/>
            </c:ext>
          </c:extLst>
        </c:ser>
        <c:dLbls>
          <c:showLegendKey val="0"/>
          <c:showVal val="0"/>
          <c:showCatName val="0"/>
          <c:showSerName val="0"/>
          <c:showPercent val="0"/>
          <c:showBubbleSize val="0"/>
        </c:dLbls>
        <c:gapWidth val="150"/>
        <c:axId val="290276864"/>
        <c:axId val="290580160"/>
      </c:barChart>
      <c:catAx>
        <c:axId val="290276864"/>
        <c:scaling>
          <c:orientation val="minMax"/>
        </c:scaling>
        <c:delete val="0"/>
        <c:axPos val="b"/>
        <c:numFmt formatCode="General" sourceLinked="0"/>
        <c:majorTickMark val="out"/>
        <c:minorTickMark val="none"/>
        <c:tickLblPos val="high"/>
        <c:txPr>
          <a:bodyPr/>
          <a:lstStyle/>
          <a:p>
            <a:pPr>
              <a:defRPr b="1">
                <a:latin typeface="+mn-lt"/>
              </a:defRPr>
            </a:pPr>
            <a:endParaRPr lang="es-CO"/>
          </a:p>
        </c:txPr>
        <c:crossAx val="290580160"/>
        <c:crosses val="autoZero"/>
        <c:auto val="0"/>
        <c:lblAlgn val="ctr"/>
        <c:lblOffset val="100"/>
        <c:noMultiLvlLbl val="0"/>
      </c:catAx>
      <c:valAx>
        <c:axId val="290580160"/>
        <c:scaling>
          <c:orientation val="minMax"/>
        </c:scaling>
        <c:delete val="1"/>
        <c:axPos val="l"/>
        <c:numFmt formatCode="0.0" sourceLinked="1"/>
        <c:majorTickMark val="out"/>
        <c:minorTickMark val="none"/>
        <c:tickLblPos val="nextTo"/>
        <c:crossAx val="290276864"/>
        <c:crosses val="autoZero"/>
        <c:crossBetween val="between"/>
      </c:valAx>
    </c:plotArea>
    <c:legend>
      <c:legendPos val="b"/>
      <c:legendEntry>
        <c:idx val="0"/>
        <c:txPr>
          <a:bodyPr/>
          <a:lstStyle/>
          <a:p>
            <a:pPr>
              <a:defRPr b="1">
                <a:solidFill>
                  <a:srgbClr val="4B1D86"/>
                </a:solidFill>
                <a:latin typeface="+mn-lt"/>
              </a:defRPr>
            </a:pPr>
            <a:endParaRPr lang="es-CO"/>
          </a:p>
        </c:txPr>
      </c:legendEntry>
      <c:legendEntry>
        <c:idx val="1"/>
        <c:txPr>
          <a:bodyPr/>
          <a:lstStyle/>
          <a:p>
            <a:pPr>
              <a:defRPr b="1">
                <a:solidFill>
                  <a:schemeClr val="tx2">
                    <a:lumMod val="50000"/>
                  </a:schemeClr>
                </a:solidFill>
                <a:latin typeface="+mn-lt"/>
              </a:defRPr>
            </a:pPr>
            <a:endParaRPr lang="es-CO"/>
          </a:p>
        </c:txPr>
      </c:legendEntry>
      <c:legendEntry>
        <c:idx val="2"/>
        <c:txPr>
          <a:bodyPr/>
          <a:lstStyle/>
          <a:p>
            <a:pPr>
              <a:defRPr b="1">
                <a:solidFill>
                  <a:srgbClr val="253D90"/>
                </a:solidFill>
                <a:latin typeface="+mn-lt"/>
              </a:defRPr>
            </a:pPr>
            <a:endParaRPr lang="es-CO"/>
          </a:p>
        </c:txPr>
      </c:legendEntry>
      <c:overlay val="0"/>
      <c:txPr>
        <a:bodyPr/>
        <a:lstStyle/>
        <a:p>
          <a:pPr>
            <a:defRPr b="1">
              <a:latin typeface="+mn-lt"/>
            </a:defRPr>
          </a:pPr>
          <a:endParaRPr lang="es-CO"/>
        </a:p>
      </c:txPr>
    </c:legend>
    <c:plotVisOnly val="1"/>
    <c:dispBlanksAs val="gap"/>
    <c:showDLblsOverMax val="0"/>
  </c:chart>
  <c:txPr>
    <a:bodyPr/>
    <a:lstStyle/>
    <a:p>
      <a:pPr>
        <a:defRPr sz="1400">
          <a:latin typeface="AmpleSoft-Medium" panose="02000000000000000000" pitchFamily="50" charset="0"/>
          <a:ea typeface="Verdana" pitchFamily="34" charset="0"/>
          <a:cs typeface="Verdana" pitchFamily="34" charset="0"/>
        </a:defRPr>
      </a:pPr>
      <a:endParaRPr lang="es-CO"/>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1.2628615647598536E-3"/>
          <c:y val="0.16566374775982398"/>
          <c:w val="0.99817693225529536"/>
          <c:h val="0.67324325827888254"/>
        </c:manualLayout>
      </c:layout>
      <c:barChart>
        <c:barDir val="col"/>
        <c:grouping val="clustered"/>
        <c:varyColors val="0"/>
        <c:ser>
          <c:idx val="0"/>
          <c:order val="0"/>
          <c:tx>
            <c:strRef>
              <c:f>Hoja1!$B$1</c:f>
              <c:strCache>
                <c:ptCount val="1"/>
                <c:pt idx="0">
                  <c:v>2019</c:v>
                </c:pt>
              </c:strCache>
            </c:strRef>
          </c:tx>
          <c:spPr>
            <a:solidFill>
              <a:srgbClr val="4B1D86"/>
            </a:solidFill>
          </c:spPr>
          <c:invertIfNegative val="0"/>
          <c:dLbls>
            <c:dLbl>
              <c:idx val="7"/>
              <c:layout>
                <c:manualLayout>
                  <c:x val="-4.7765145923461053E-3"/>
                  <c:y val="2.8346961134898938E-7"/>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18C2-4B13-BC7D-DAECAB637C4F}"/>
                </c:ext>
              </c:extLst>
            </c:dLbl>
            <c:dLbl>
              <c:idx val="9"/>
              <c:layout>
                <c:manualLayout>
                  <c:x val="-8.3589005366056842E-3"/>
                  <c:y val="1.080019219239656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18C2-4B13-BC7D-DAECAB637C4F}"/>
                </c:ext>
              </c:extLst>
            </c:dLbl>
            <c:spPr>
              <a:noFill/>
              <a:ln>
                <a:noFill/>
              </a:ln>
              <a:effectLst/>
            </c:spPr>
            <c:txPr>
              <a:bodyPr wrap="square" lIns="38100" tIns="19050" rIns="38100" bIns="19050" anchor="ctr">
                <a:spAutoFit/>
              </a:bodyPr>
              <a:lstStyle/>
              <a:p>
                <a:pPr>
                  <a:defRPr b="1">
                    <a:solidFill>
                      <a:srgbClr val="4B1D86"/>
                    </a:solidFill>
                    <a:latin typeface="+mn-lt"/>
                  </a:defRPr>
                </a:pPr>
                <a:endParaRPr lang="es-CO"/>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Hoja1!$A$2:$A$12</c:f>
              <c:strCache>
                <c:ptCount val="11"/>
                <c:pt idx="0">
                  <c:v>Paraguay</c:v>
                </c:pt>
                <c:pt idx="1">
                  <c:v>Colombia</c:v>
                </c:pt>
                <c:pt idx="2">
                  <c:v>Bolivia</c:v>
                </c:pt>
                <c:pt idx="3">
                  <c:v>Uruguay</c:v>
                </c:pt>
                <c:pt idx="4">
                  <c:v>Chile</c:v>
                </c:pt>
                <c:pt idx="5">
                  <c:v>Perú</c:v>
                </c:pt>
                <c:pt idx="6">
                  <c:v>Brasil</c:v>
                </c:pt>
                <c:pt idx="7">
                  <c:v>Argentina</c:v>
                </c:pt>
                <c:pt idx="8">
                  <c:v>Ecuador</c:v>
                </c:pt>
                <c:pt idx="9">
                  <c:v>México</c:v>
                </c:pt>
                <c:pt idx="10">
                  <c:v>Venezuela</c:v>
                </c:pt>
              </c:strCache>
            </c:strRef>
          </c:cat>
          <c:val>
            <c:numRef>
              <c:f>Hoja1!$B$2:$B$12</c:f>
              <c:numCache>
                <c:formatCode>0.0</c:formatCode>
                <c:ptCount val="11"/>
                <c:pt idx="0">
                  <c:v>0.2</c:v>
                </c:pt>
                <c:pt idx="1">
                  <c:v>3.3220000000000001</c:v>
                </c:pt>
                <c:pt idx="2">
                  <c:v>2.8</c:v>
                </c:pt>
                <c:pt idx="3">
                  <c:v>0.222</c:v>
                </c:pt>
                <c:pt idx="4">
                  <c:v>1.1240000000000001</c:v>
                </c:pt>
                <c:pt idx="5">
                  <c:v>2.1619999999999999</c:v>
                </c:pt>
                <c:pt idx="6">
                  <c:v>1.133</c:v>
                </c:pt>
                <c:pt idx="7">
                  <c:v>-2.1629999999999998</c:v>
                </c:pt>
                <c:pt idx="8">
                  <c:v>5.3999999999999999E-2</c:v>
                </c:pt>
                <c:pt idx="9">
                  <c:v>-0.14599999999999999</c:v>
                </c:pt>
                <c:pt idx="10">
                  <c:v>-35</c:v>
                </c:pt>
              </c:numCache>
            </c:numRef>
          </c:val>
          <c:extLst>
            <c:ext xmlns:c16="http://schemas.microsoft.com/office/drawing/2014/chart" uri="{C3380CC4-5D6E-409C-BE32-E72D297353CC}">
              <c16:uniqueId val="{00000000-9524-4CA1-9BC8-ADDB9D9C7BDE}"/>
            </c:ext>
          </c:extLst>
        </c:ser>
        <c:ser>
          <c:idx val="1"/>
          <c:order val="1"/>
          <c:tx>
            <c:strRef>
              <c:f>Hoja1!$C$1</c:f>
              <c:strCache>
                <c:ptCount val="1"/>
                <c:pt idx="0">
                  <c:v>2020</c:v>
                </c:pt>
              </c:strCache>
            </c:strRef>
          </c:tx>
          <c:spPr>
            <a:solidFill>
              <a:schemeClr val="bg1">
                <a:lumMod val="50000"/>
                <a:lumOff val="50000"/>
              </a:schemeClr>
            </a:solidFill>
          </c:spPr>
          <c:invertIfNegative val="0"/>
          <c:dLbls>
            <c:dLbl>
              <c:idx val="10"/>
              <c:layout>
                <c:manualLayout>
                  <c:x val="1.0747157832778562E-2"/>
                  <c:y val="5.6693922269797876E-7"/>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7C7A-4200-9E07-DE301B5D2569}"/>
                </c:ext>
              </c:extLst>
            </c:dLbl>
            <c:spPr>
              <a:noFill/>
              <a:ln>
                <a:noFill/>
              </a:ln>
              <a:effectLst/>
            </c:spPr>
            <c:txPr>
              <a:bodyPr wrap="square" lIns="38100" tIns="19050" rIns="38100" bIns="19050" anchor="ctr">
                <a:spAutoFit/>
              </a:bodyPr>
              <a:lstStyle/>
              <a:p>
                <a:pPr>
                  <a:defRPr b="1">
                    <a:solidFill>
                      <a:schemeClr val="tx2">
                        <a:lumMod val="50000"/>
                      </a:schemeClr>
                    </a:solidFill>
                    <a:latin typeface="+mn-lt"/>
                  </a:defRPr>
                </a:pPr>
                <a:endParaRPr lang="es-CO"/>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Hoja1!$A$2:$A$12</c:f>
              <c:strCache>
                <c:ptCount val="11"/>
                <c:pt idx="0">
                  <c:v>Paraguay</c:v>
                </c:pt>
                <c:pt idx="1">
                  <c:v>Colombia</c:v>
                </c:pt>
                <c:pt idx="2">
                  <c:v>Bolivia</c:v>
                </c:pt>
                <c:pt idx="3">
                  <c:v>Uruguay</c:v>
                </c:pt>
                <c:pt idx="4">
                  <c:v>Chile</c:v>
                </c:pt>
                <c:pt idx="5">
                  <c:v>Perú</c:v>
                </c:pt>
                <c:pt idx="6">
                  <c:v>Brasil</c:v>
                </c:pt>
                <c:pt idx="7">
                  <c:v>Argentina</c:v>
                </c:pt>
                <c:pt idx="8">
                  <c:v>Ecuador</c:v>
                </c:pt>
                <c:pt idx="9">
                  <c:v>México</c:v>
                </c:pt>
                <c:pt idx="10">
                  <c:v>Venezuela</c:v>
                </c:pt>
              </c:strCache>
            </c:strRef>
          </c:cat>
          <c:val>
            <c:numRef>
              <c:f>Hoja1!$C$2:$C$12</c:f>
              <c:numCache>
                <c:formatCode>0.0</c:formatCode>
                <c:ptCount val="11"/>
                <c:pt idx="0">
                  <c:v>-1</c:v>
                </c:pt>
                <c:pt idx="1">
                  <c:v>-2.3860000000000001</c:v>
                </c:pt>
                <c:pt idx="2">
                  <c:v>-2.9</c:v>
                </c:pt>
                <c:pt idx="3">
                  <c:v>-3</c:v>
                </c:pt>
                <c:pt idx="4">
                  <c:v>-4.4859999999999998</c:v>
                </c:pt>
                <c:pt idx="5">
                  <c:v>-4.5339999999999998</c:v>
                </c:pt>
                <c:pt idx="6">
                  <c:v>-5.3029999999999999</c:v>
                </c:pt>
                <c:pt idx="7">
                  <c:v>-5.7190000000000003</c:v>
                </c:pt>
                <c:pt idx="8">
                  <c:v>-6.2709999999999999</c:v>
                </c:pt>
                <c:pt idx="9">
                  <c:v>-6.63</c:v>
                </c:pt>
                <c:pt idx="10">
                  <c:v>-15</c:v>
                </c:pt>
              </c:numCache>
            </c:numRef>
          </c:val>
          <c:extLst>
            <c:ext xmlns:c16="http://schemas.microsoft.com/office/drawing/2014/chart" uri="{C3380CC4-5D6E-409C-BE32-E72D297353CC}">
              <c16:uniqueId val="{00000001-9524-4CA1-9BC8-ADDB9D9C7BDE}"/>
            </c:ext>
          </c:extLst>
        </c:ser>
        <c:ser>
          <c:idx val="2"/>
          <c:order val="2"/>
          <c:tx>
            <c:strRef>
              <c:f>Hoja1!$D$1</c:f>
              <c:strCache>
                <c:ptCount val="1"/>
                <c:pt idx="0">
                  <c:v>2021</c:v>
                </c:pt>
              </c:strCache>
            </c:strRef>
          </c:tx>
          <c:spPr>
            <a:solidFill>
              <a:srgbClr val="253D90"/>
            </a:solidFill>
          </c:spPr>
          <c:invertIfNegative val="0"/>
          <c:dLbls>
            <c:dLbl>
              <c:idx val="10"/>
              <c:layout>
                <c:manualLayout>
                  <c:x val="8.3589005366056842E-3"/>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7C7A-4200-9E07-DE301B5D2569}"/>
                </c:ext>
              </c:extLst>
            </c:dLbl>
            <c:spPr>
              <a:noFill/>
              <a:ln>
                <a:noFill/>
              </a:ln>
              <a:effectLst/>
            </c:spPr>
            <c:txPr>
              <a:bodyPr wrap="square" lIns="38100" tIns="19050" rIns="38100" bIns="19050" anchor="ctr">
                <a:spAutoFit/>
              </a:bodyPr>
              <a:lstStyle/>
              <a:p>
                <a:pPr>
                  <a:defRPr b="1">
                    <a:solidFill>
                      <a:schemeClr val="accent1"/>
                    </a:solidFill>
                    <a:latin typeface="+mn-lt"/>
                  </a:defRPr>
                </a:pPr>
                <a:endParaRPr lang="es-CO"/>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Hoja1!$A$2:$A$12</c:f>
              <c:strCache>
                <c:ptCount val="11"/>
                <c:pt idx="0">
                  <c:v>Paraguay</c:v>
                </c:pt>
                <c:pt idx="1">
                  <c:v>Colombia</c:v>
                </c:pt>
                <c:pt idx="2">
                  <c:v>Bolivia</c:v>
                </c:pt>
                <c:pt idx="3">
                  <c:v>Uruguay</c:v>
                </c:pt>
                <c:pt idx="4">
                  <c:v>Chile</c:v>
                </c:pt>
                <c:pt idx="5">
                  <c:v>Perú</c:v>
                </c:pt>
                <c:pt idx="6">
                  <c:v>Brasil</c:v>
                </c:pt>
                <c:pt idx="7">
                  <c:v>Argentina</c:v>
                </c:pt>
                <c:pt idx="8">
                  <c:v>Ecuador</c:v>
                </c:pt>
                <c:pt idx="9">
                  <c:v>México</c:v>
                </c:pt>
                <c:pt idx="10">
                  <c:v>Venezuela</c:v>
                </c:pt>
              </c:strCache>
            </c:strRef>
          </c:cat>
          <c:val>
            <c:numRef>
              <c:f>Hoja1!$D$2:$D$12</c:f>
              <c:numCache>
                <c:formatCode>0.0</c:formatCode>
                <c:ptCount val="11"/>
                <c:pt idx="0">
                  <c:v>4</c:v>
                </c:pt>
                <c:pt idx="1">
                  <c:v>3.7450000000000001</c:v>
                </c:pt>
                <c:pt idx="2">
                  <c:v>2.9</c:v>
                </c:pt>
                <c:pt idx="3">
                  <c:v>5</c:v>
                </c:pt>
                <c:pt idx="4">
                  <c:v>5.274</c:v>
                </c:pt>
                <c:pt idx="5">
                  <c:v>5.2469999999999999</c:v>
                </c:pt>
                <c:pt idx="6">
                  <c:v>2.89</c:v>
                </c:pt>
                <c:pt idx="7">
                  <c:v>4.4480000000000004</c:v>
                </c:pt>
                <c:pt idx="8">
                  <c:v>3.8620000000000001</c:v>
                </c:pt>
                <c:pt idx="9">
                  <c:v>3.024</c:v>
                </c:pt>
                <c:pt idx="10">
                  <c:v>-5</c:v>
                </c:pt>
              </c:numCache>
            </c:numRef>
          </c:val>
          <c:extLst>
            <c:ext xmlns:c16="http://schemas.microsoft.com/office/drawing/2014/chart" uri="{C3380CC4-5D6E-409C-BE32-E72D297353CC}">
              <c16:uniqueId val="{00000002-9524-4CA1-9BC8-ADDB9D9C7BDE}"/>
            </c:ext>
          </c:extLst>
        </c:ser>
        <c:dLbls>
          <c:showLegendKey val="0"/>
          <c:showVal val="0"/>
          <c:showCatName val="0"/>
          <c:showSerName val="0"/>
          <c:showPercent val="0"/>
          <c:showBubbleSize val="0"/>
        </c:dLbls>
        <c:gapWidth val="150"/>
        <c:axId val="290276864"/>
        <c:axId val="290580160"/>
      </c:barChart>
      <c:catAx>
        <c:axId val="290276864"/>
        <c:scaling>
          <c:orientation val="minMax"/>
        </c:scaling>
        <c:delete val="0"/>
        <c:axPos val="b"/>
        <c:numFmt formatCode="General" sourceLinked="0"/>
        <c:majorTickMark val="none"/>
        <c:minorTickMark val="none"/>
        <c:tickLblPos val="low"/>
        <c:txPr>
          <a:bodyPr/>
          <a:lstStyle/>
          <a:p>
            <a:pPr>
              <a:defRPr b="1">
                <a:latin typeface="+mn-lt"/>
              </a:defRPr>
            </a:pPr>
            <a:endParaRPr lang="es-CO"/>
          </a:p>
        </c:txPr>
        <c:crossAx val="290580160"/>
        <c:crosses val="autoZero"/>
        <c:auto val="0"/>
        <c:lblAlgn val="ctr"/>
        <c:lblOffset val="100"/>
        <c:noMultiLvlLbl val="0"/>
      </c:catAx>
      <c:valAx>
        <c:axId val="290580160"/>
        <c:scaling>
          <c:orientation val="minMax"/>
        </c:scaling>
        <c:delete val="1"/>
        <c:axPos val="l"/>
        <c:numFmt formatCode="0.0" sourceLinked="1"/>
        <c:majorTickMark val="out"/>
        <c:minorTickMark val="none"/>
        <c:tickLblPos val="nextTo"/>
        <c:crossAx val="290276864"/>
        <c:crosses val="autoZero"/>
        <c:crossBetween val="between"/>
      </c:valAx>
    </c:plotArea>
    <c:legend>
      <c:legendPos val="b"/>
      <c:legendEntry>
        <c:idx val="0"/>
        <c:txPr>
          <a:bodyPr/>
          <a:lstStyle/>
          <a:p>
            <a:pPr>
              <a:defRPr b="1">
                <a:solidFill>
                  <a:srgbClr val="4B1D86"/>
                </a:solidFill>
                <a:latin typeface="+mn-lt"/>
              </a:defRPr>
            </a:pPr>
            <a:endParaRPr lang="es-CO"/>
          </a:p>
        </c:txPr>
      </c:legendEntry>
      <c:legendEntry>
        <c:idx val="1"/>
        <c:txPr>
          <a:bodyPr/>
          <a:lstStyle/>
          <a:p>
            <a:pPr>
              <a:defRPr b="1">
                <a:solidFill>
                  <a:schemeClr val="tx2">
                    <a:lumMod val="50000"/>
                  </a:schemeClr>
                </a:solidFill>
                <a:latin typeface="+mn-lt"/>
              </a:defRPr>
            </a:pPr>
            <a:endParaRPr lang="es-CO"/>
          </a:p>
        </c:txPr>
      </c:legendEntry>
      <c:legendEntry>
        <c:idx val="2"/>
        <c:txPr>
          <a:bodyPr/>
          <a:lstStyle/>
          <a:p>
            <a:pPr>
              <a:defRPr b="1">
                <a:solidFill>
                  <a:srgbClr val="253D90"/>
                </a:solidFill>
                <a:latin typeface="+mn-lt"/>
              </a:defRPr>
            </a:pPr>
            <a:endParaRPr lang="es-CO"/>
          </a:p>
        </c:txPr>
      </c:legendEntry>
      <c:layout>
        <c:manualLayout>
          <c:xMode val="edge"/>
          <c:yMode val="edge"/>
          <c:x val="0.42998697916666673"/>
          <c:y val="3.3182118300788037E-2"/>
          <c:w val="0.20513010580708663"/>
          <c:h val="8.395938972085841E-2"/>
        </c:manualLayout>
      </c:layout>
      <c:overlay val="0"/>
      <c:txPr>
        <a:bodyPr/>
        <a:lstStyle/>
        <a:p>
          <a:pPr>
            <a:defRPr b="1">
              <a:latin typeface="+mn-lt"/>
            </a:defRPr>
          </a:pPr>
          <a:endParaRPr lang="es-CO"/>
        </a:p>
      </c:txPr>
    </c:legend>
    <c:plotVisOnly val="1"/>
    <c:dispBlanksAs val="gap"/>
    <c:showDLblsOverMax val="0"/>
  </c:chart>
  <c:txPr>
    <a:bodyPr/>
    <a:lstStyle/>
    <a:p>
      <a:pPr>
        <a:defRPr sz="1400">
          <a:latin typeface="AmpleSoft-Medium" panose="02000000000000000000" pitchFamily="50" charset="0"/>
          <a:ea typeface="Verdana" pitchFamily="34" charset="0"/>
          <a:cs typeface="Verdana" pitchFamily="34" charset="0"/>
        </a:defRPr>
      </a:pPr>
      <a:endParaRPr lang="es-CO"/>
    </a:p>
  </c:txPr>
  <c:externalData r:id="rId1">
    <c:autoUpdate val="0"/>
  </c:externalData>
  <c:userShapes r:id="rId2"/>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0249378533815038E-2"/>
          <c:y val="3.6046912609176536E-2"/>
          <c:w val="0.93574419635704609"/>
          <c:h val="0.61206238560467052"/>
        </c:manualLayout>
      </c:layout>
      <c:barChart>
        <c:barDir val="col"/>
        <c:grouping val="clustered"/>
        <c:varyColors val="0"/>
        <c:ser>
          <c:idx val="0"/>
          <c:order val="0"/>
          <c:tx>
            <c:strRef>
              <c:f>Hoja1!$B$1</c:f>
              <c:strCache>
                <c:ptCount val="1"/>
                <c:pt idx="0">
                  <c:v>Serie 1</c:v>
                </c:pt>
              </c:strCache>
            </c:strRef>
          </c:tx>
          <c:spPr>
            <a:solidFill>
              <a:schemeClr val="accent1"/>
            </a:solidFill>
            <a:ln>
              <a:noFill/>
            </a:ln>
            <a:effectLst/>
          </c:spPr>
          <c:invertIfNegative val="0"/>
          <c:dPt>
            <c:idx val="1"/>
            <c:invertIfNegative val="0"/>
            <c:bubble3D val="0"/>
            <c:spPr>
              <a:solidFill>
                <a:schemeClr val="accent4">
                  <a:lumMod val="75000"/>
                </a:schemeClr>
              </a:solidFill>
              <a:ln>
                <a:noFill/>
              </a:ln>
              <a:effectLst/>
            </c:spPr>
            <c:extLst>
              <c:ext xmlns:c16="http://schemas.microsoft.com/office/drawing/2014/chart" uri="{C3380CC4-5D6E-409C-BE32-E72D297353CC}">
                <c16:uniqueId val="{00000000-3664-4B47-8107-B09494DEF4CB}"/>
              </c:ext>
            </c:extLst>
          </c:dPt>
          <c:dLbls>
            <c:dLbl>
              <c:idx val="1"/>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accent4"/>
                      </a:solidFill>
                      <a:latin typeface="+mn-lt"/>
                      <a:ea typeface="+mn-ea"/>
                      <a:cs typeface="+mn-cs"/>
                    </a:defRPr>
                  </a:pPr>
                  <a:endParaRPr lang="es-CO"/>
                </a:p>
              </c:txPr>
              <c:showLegendKey val="0"/>
              <c:showVal val="1"/>
              <c:showCatName val="0"/>
              <c:showSerName val="0"/>
              <c:showPercent val="0"/>
              <c:showBubbleSize val="0"/>
              <c:extLst>
                <c:ext xmlns:c16="http://schemas.microsoft.com/office/drawing/2014/chart" uri="{C3380CC4-5D6E-409C-BE32-E72D297353CC}">
                  <c16:uniqueId val="{00000000-3664-4B47-8107-B09494DEF4CB}"/>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rgbClr val="253D90"/>
                    </a:solidFill>
                    <a:latin typeface="+mn-lt"/>
                    <a:ea typeface="+mn-ea"/>
                    <a:cs typeface="+mn-cs"/>
                  </a:defRPr>
                </a:pPr>
                <a:endParaRPr lang="es-CO"/>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Hoja1!$A$2:$A$45</c:f>
              <c:strCache>
                <c:ptCount val="44"/>
                <c:pt idx="0">
                  <c:v>Turquía</c:v>
                </c:pt>
                <c:pt idx="1">
                  <c:v>Colombia</c:v>
                </c:pt>
                <c:pt idx="2">
                  <c:v>Filipinas</c:v>
                </c:pt>
                <c:pt idx="3">
                  <c:v>España</c:v>
                </c:pt>
                <c:pt idx="4">
                  <c:v>Perú</c:v>
                </c:pt>
                <c:pt idx="5">
                  <c:v>Italia</c:v>
                </c:pt>
                <c:pt idx="6">
                  <c:v>India</c:v>
                </c:pt>
                <c:pt idx="7">
                  <c:v>Malasia</c:v>
                </c:pt>
                <c:pt idx="8">
                  <c:v>Nueva Zelanda</c:v>
                </c:pt>
                <c:pt idx="9">
                  <c:v>Sudafrica </c:v>
                </c:pt>
                <c:pt idx="10">
                  <c:v>Chile</c:v>
                </c:pt>
                <c:pt idx="11">
                  <c:v>Polonia</c:v>
                </c:pt>
                <c:pt idx="12">
                  <c:v>Reino Unido</c:v>
                </c:pt>
                <c:pt idx="13">
                  <c:v>Arabia Saudita</c:v>
                </c:pt>
                <c:pt idx="14">
                  <c:v>M.E. Europa**</c:v>
                </c:pt>
                <c:pt idx="15">
                  <c:v>Argentina</c:v>
                </c:pt>
                <c:pt idx="16">
                  <c:v>Israel</c:v>
                </c:pt>
                <c:pt idx="17">
                  <c:v>Zona Europea</c:v>
                </c:pt>
                <c:pt idx="18">
                  <c:v>América Latina</c:v>
                </c:pt>
                <c:pt idx="19">
                  <c:v>México</c:v>
                </c:pt>
                <c:pt idx="20">
                  <c:v>Singapur</c:v>
                </c:pt>
                <c:pt idx="21">
                  <c:v>M.E.**</c:v>
                </c:pt>
                <c:pt idx="22">
                  <c:v>Egipto</c:v>
                </c:pt>
                <c:pt idx="23">
                  <c:v>Rumania</c:v>
                </c:pt>
                <c:pt idx="24">
                  <c:v>Eslovaquia</c:v>
                </c:pt>
                <c:pt idx="25">
                  <c:v>Canadá</c:v>
                </c:pt>
                <c:pt idx="26">
                  <c:v>Vietnam</c:v>
                </c:pt>
                <c:pt idx="27">
                  <c:v>M.E. Asia***</c:v>
                </c:pt>
                <c:pt idx="28">
                  <c:v>Global</c:v>
                </c:pt>
                <c:pt idx="29">
                  <c:v>Nigeria</c:v>
                </c:pt>
                <c:pt idx="30">
                  <c:v>Países industriales</c:v>
                </c:pt>
                <c:pt idx="31">
                  <c:v>Tailandia</c:v>
                </c:pt>
                <c:pt idx="32">
                  <c:v>Indonesia</c:v>
                </c:pt>
                <c:pt idx="33">
                  <c:v>Brasil</c:v>
                </c:pt>
                <c:pt idx="34">
                  <c:v>Australia</c:v>
                </c:pt>
                <c:pt idx="35">
                  <c:v>EE.UU.</c:v>
                </c:pt>
                <c:pt idx="36">
                  <c:v>Hungria</c:v>
                </c:pt>
                <c:pt idx="37">
                  <c:v>Alemania</c:v>
                </c:pt>
                <c:pt idx="38">
                  <c:v>República Checa</c:v>
                </c:pt>
                <c:pt idx="39">
                  <c:v>Suecia</c:v>
                </c:pt>
                <c:pt idx="40">
                  <c:v>Hong Kong</c:v>
                </c:pt>
                <c:pt idx="41">
                  <c:v>Japón</c:v>
                </c:pt>
                <c:pt idx="42">
                  <c:v>Taiwan</c:v>
                </c:pt>
                <c:pt idx="43">
                  <c:v>Korea del sur</c:v>
                </c:pt>
              </c:strCache>
            </c:strRef>
          </c:cat>
          <c:val>
            <c:numRef>
              <c:f>Hoja1!$B$2:$B$45</c:f>
              <c:numCache>
                <c:formatCode>General</c:formatCode>
                <c:ptCount val="44"/>
                <c:pt idx="0">
                  <c:v>-86</c:v>
                </c:pt>
                <c:pt idx="1">
                  <c:v>-75</c:v>
                </c:pt>
                <c:pt idx="2">
                  <c:v>-74</c:v>
                </c:pt>
                <c:pt idx="3">
                  <c:v>-71</c:v>
                </c:pt>
                <c:pt idx="4">
                  <c:v>-70</c:v>
                </c:pt>
                <c:pt idx="5">
                  <c:v>-67</c:v>
                </c:pt>
                <c:pt idx="6">
                  <c:v>-67</c:v>
                </c:pt>
                <c:pt idx="7">
                  <c:v>-66</c:v>
                </c:pt>
                <c:pt idx="8">
                  <c:v>-65</c:v>
                </c:pt>
                <c:pt idx="9">
                  <c:v>-65</c:v>
                </c:pt>
                <c:pt idx="10">
                  <c:v>-62</c:v>
                </c:pt>
                <c:pt idx="11">
                  <c:v>-61</c:v>
                </c:pt>
                <c:pt idx="12">
                  <c:v>-60</c:v>
                </c:pt>
                <c:pt idx="13">
                  <c:v>-60</c:v>
                </c:pt>
                <c:pt idx="14">
                  <c:v>-60</c:v>
                </c:pt>
                <c:pt idx="15">
                  <c:v>-59</c:v>
                </c:pt>
                <c:pt idx="16">
                  <c:v>-58</c:v>
                </c:pt>
                <c:pt idx="17">
                  <c:v>-52</c:v>
                </c:pt>
                <c:pt idx="18">
                  <c:v>-51</c:v>
                </c:pt>
                <c:pt idx="19">
                  <c:v>-51</c:v>
                </c:pt>
                <c:pt idx="20">
                  <c:v>-50</c:v>
                </c:pt>
                <c:pt idx="21">
                  <c:v>-49</c:v>
                </c:pt>
                <c:pt idx="22">
                  <c:v>-48</c:v>
                </c:pt>
                <c:pt idx="23">
                  <c:v>-47</c:v>
                </c:pt>
                <c:pt idx="24">
                  <c:v>-47</c:v>
                </c:pt>
                <c:pt idx="25">
                  <c:v>-45</c:v>
                </c:pt>
                <c:pt idx="26">
                  <c:v>-45</c:v>
                </c:pt>
                <c:pt idx="27">
                  <c:v>-44</c:v>
                </c:pt>
                <c:pt idx="28">
                  <c:v>-43</c:v>
                </c:pt>
                <c:pt idx="29">
                  <c:v>-41</c:v>
                </c:pt>
                <c:pt idx="30">
                  <c:v>-40</c:v>
                </c:pt>
                <c:pt idx="31">
                  <c:v>-39</c:v>
                </c:pt>
                <c:pt idx="32">
                  <c:v>-39</c:v>
                </c:pt>
                <c:pt idx="33">
                  <c:v>-38</c:v>
                </c:pt>
                <c:pt idx="34">
                  <c:v>-37</c:v>
                </c:pt>
                <c:pt idx="35">
                  <c:v>-36</c:v>
                </c:pt>
                <c:pt idx="36">
                  <c:v>-34</c:v>
                </c:pt>
                <c:pt idx="37">
                  <c:v>-33</c:v>
                </c:pt>
                <c:pt idx="38">
                  <c:v>-32</c:v>
                </c:pt>
                <c:pt idx="39">
                  <c:v>-29</c:v>
                </c:pt>
                <c:pt idx="40">
                  <c:v>-29</c:v>
                </c:pt>
                <c:pt idx="41">
                  <c:v>-24</c:v>
                </c:pt>
                <c:pt idx="42">
                  <c:v>-12</c:v>
                </c:pt>
                <c:pt idx="43">
                  <c:v>-7</c:v>
                </c:pt>
              </c:numCache>
            </c:numRef>
          </c:val>
          <c:extLst>
            <c:ext xmlns:c16="http://schemas.microsoft.com/office/drawing/2014/chart" uri="{C3380CC4-5D6E-409C-BE32-E72D297353CC}">
              <c16:uniqueId val="{00000000-EE9E-4B5E-9B37-C96AE97B85EC}"/>
            </c:ext>
          </c:extLst>
        </c:ser>
        <c:dLbls>
          <c:showLegendKey val="0"/>
          <c:showVal val="0"/>
          <c:showCatName val="0"/>
          <c:showSerName val="0"/>
          <c:showPercent val="0"/>
          <c:showBubbleSize val="0"/>
        </c:dLbls>
        <c:gapWidth val="219"/>
        <c:overlap val="-27"/>
        <c:axId val="1112414143"/>
        <c:axId val="1106713311"/>
      </c:barChart>
      <c:catAx>
        <c:axId val="1112414143"/>
        <c:scaling>
          <c:orientation val="minMax"/>
        </c:scaling>
        <c:delete val="0"/>
        <c:axPos val="b"/>
        <c:numFmt formatCode="General" sourceLinked="1"/>
        <c:majorTickMark val="none"/>
        <c:minorTickMark val="none"/>
        <c:tickLblPos val="low"/>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1" i="0" u="none" strike="noStrike" kern="1200" baseline="0">
                <a:solidFill>
                  <a:schemeClr val="bg1"/>
                </a:solidFill>
                <a:latin typeface="+mn-lt"/>
                <a:ea typeface="+mn-ea"/>
                <a:cs typeface="+mn-cs"/>
              </a:defRPr>
            </a:pPr>
            <a:endParaRPr lang="es-CO"/>
          </a:p>
        </c:txPr>
        <c:crossAx val="1106713311"/>
        <c:crosses val="autoZero"/>
        <c:auto val="1"/>
        <c:lblAlgn val="ctr"/>
        <c:lblOffset val="100"/>
        <c:noMultiLvlLbl val="0"/>
      </c:catAx>
      <c:valAx>
        <c:axId val="1106713311"/>
        <c:scaling>
          <c:orientation val="minMax"/>
          <c:max val="0"/>
        </c:scaling>
        <c:delete val="1"/>
        <c:axPos val="l"/>
        <c:numFmt formatCode="General" sourceLinked="1"/>
        <c:majorTickMark val="none"/>
        <c:minorTickMark val="none"/>
        <c:tickLblPos val="nextTo"/>
        <c:crossAx val="1112414143"/>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CO"/>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7354342688834719E-2"/>
          <c:y val="5.0961612055915664E-2"/>
          <c:w val="0.9021995648148956"/>
          <c:h val="0.76400531287984508"/>
        </c:manualLayout>
      </c:layout>
      <c:lineChart>
        <c:grouping val="stacked"/>
        <c:varyColors val="0"/>
        <c:ser>
          <c:idx val="0"/>
          <c:order val="0"/>
          <c:tx>
            <c:strRef>
              <c:f>Hoja1!$B$1</c:f>
              <c:strCache>
                <c:ptCount val="1"/>
                <c:pt idx="0">
                  <c:v>Precio internacional del petróleo Brent</c:v>
                </c:pt>
              </c:strCache>
            </c:strRef>
          </c:tx>
          <c:spPr>
            <a:ln w="44450" cap="rnd">
              <a:solidFill>
                <a:schemeClr val="bg1"/>
              </a:solidFill>
              <a:prstDash val="solid"/>
              <a:round/>
            </a:ln>
            <a:effectLst/>
          </c:spPr>
          <c:marker>
            <c:symbol val="none"/>
          </c:marker>
          <c:dLbls>
            <c:dLbl>
              <c:idx val="78"/>
              <c:layout>
                <c:manualLayout>
                  <c:x val="-1.3376700983263206E-16"/>
                  <c:y val="2.1878590802181363E-2"/>
                </c:manualLayout>
              </c:layout>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lumMod val="75000"/>
                          <a:lumOff val="25000"/>
                        </a:schemeClr>
                      </a:solidFill>
                      <a:latin typeface="+mn-lt"/>
                      <a:ea typeface="+mn-ea"/>
                      <a:cs typeface="+mn-cs"/>
                    </a:defRPr>
                  </a:pPr>
                  <a:endParaRPr lang="es-CO"/>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1AFC-4A48-BD93-ADE06CEBF4A1}"/>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CO"/>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Hoja1!$A$2:$A$80</c:f>
              <c:numCache>
                <c:formatCode>d\-mmm\-yy</c:formatCode>
                <c:ptCount val="79"/>
                <c:pt idx="0">
                  <c:v>43831</c:v>
                </c:pt>
                <c:pt idx="1">
                  <c:v>43832</c:v>
                </c:pt>
                <c:pt idx="2">
                  <c:v>43833</c:v>
                </c:pt>
                <c:pt idx="3">
                  <c:v>43836</c:v>
                </c:pt>
                <c:pt idx="4">
                  <c:v>43837</c:v>
                </c:pt>
                <c:pt idx="5">
                  <c:v>43838</c:v>
                </c:pt>
                <c:pt idx="6">
                  <c:v>43839</c:v>
                </c:pt>
                <c:pt idx="7">
                  <c:v>43840</c:v>
                </c:pt>
                <c:pt idx="8">
                  <c:v>43843</c:v>
                </c:pt>
                <c:pt idx="9">
                  <c:v>43844</c:v>
                </c:pt>
                <c:pt idx="10">
                  <c:v>43845</c:v>
                </c:pt>
                <c:pt idx="11">
                  <c:v>43846</c:v>
                </c:pt>
                <c:pt idx="12">
                  <c:v>43847</c:v>
                </c:pt>
                <c:pt idx="13">
                  <c:v>43850</c:v>
                </c:pt>
                <c:pt idx="14">
                  <c:v>43851</c:v>
                </c:pt>
                <c:pt idx="15">
                  <c:v>43852</c:v>
                </c:pt>
                <c:pt idx="16">
                  <c:v>43853</c:v>
                </c:pt>
                <c:pt idx="17">
                  <c:v>43854</c:v>
                </c:pt>
                <c:pt idx="18">
                  <c:v>43857</c:v>
                </c:pt>
                <c:pt idx="19">
                  <c:v>43858</c:v>
                </c:pt>
                <c:pt idx="20">
                  <c:v>43859</c:v>
                </c:pt>
                <c:pt idx="21">
                  <c:v>43860</c:v>
                </c:pt>
                <c:pt idx="22">
                  <c:v>43861</c:v>
                </c:pt>
                <c:pt idx="23">
                  <c:v>43864</c:v>
                </c:pt>
                <c:pt idx="24">
                  <c:v>43865</c:v>
                </c:pt>
                <c:pt idx="25">
                  <c:v>43866</c:v>
                </c:pt>
                <c:pt idx="26">
                  <c:v>43867</c:v>
                </c:pt>
                <c:pt idx="27">
                  <c:v>43868</c:v>
                </c:pt>
                <c:pt idx="28">
                  <c:v>43871</c:v>
                </c:pt>
                <c:pt idx="29">
                  <c:v>43872</c:v>
                </c:pt>
                <c:pt idx="30">
                  <c:v>43873</c:v>
                </c:pt>
                <c:pt idx="31">
                  <c:v>43874</c:v>
                </c:pt>
                <c:pt idx="32">
                  <c:v>43875</c:v>
                </c:pt>
                <c:pt idx="33">
                  <c:v>43878</c:v>
                </c:pt>
                <c:pt idx="34">
                  <c:v>43879</c:v>
                </c:pt>
                <c:pt idx="35">
                  <c:v>43880</c:v>
                </c:pt>
                <c:pt idx="36">
                  <c:v>43881</c:v>
                </c:pt>
                <c:pt idx="37">
                  <c:v>43882</c:v>
                </c:pt>
                <c:pt idx="38">
                  <c:v>43885</c:v>
                </c:pt>
                <c:pt idx="39">
                  <c:v>43886</c:v>
                </c:pt>
                <c:pt idx="40">
                  <c:v>43887</c:v>
                </c:pt>
                <c:pt idx="41">
                  <c:v>43888</c:v>
                </c:pt>
                <c:pt idx="42">
                  <c:v>43889</c:v>
                </c:pt>
                <c:pt idx="43">
                  <c:v>43892</c:v>
                </c:pt>
                <c:pt idx="44">
                  <c:v>43893</c:v>
                </c:pt>
                <c:pt idx="45">
                  <c:v>43894</c:v>
                </c:pt>
                <c:pt idx="46">
                  <c:v>43895</c:v>
                </c:pt>
                <c:pt idx="47">
                  <c:v>43896</c:v>
                </c:pt>
                <c:pt idx="48">
                  <c:v>43899</c:v>
                </c:pt>
                <c:pt idx="49">
                  <c:v>43900</c:v>
                </c:pt>
                <c:pt idx="50">
                  <c:v>43901</c:v>
                </c:pt>
                <c:pt idx="51">
                  <c:v>43902</c:v>
                </c:pt>
                <c:pt idx="52">
                  <c:v>43903</c:v>
                </c:pt>
                <c:pt idx="53">
                  <c:v>43906</c:v>
                </c:pt>
                <c:pt idx="54">
                  <c:v>43907</c:v>
                </c:pt>
                <c:pt idx="55">
                  <c:v>43908</c:v>
                </c:pt>
                <c:pt idx="56">
                  <c:v>43909</c:v>
                </c:pt>
                <c:pt idx="57">
                  <c:v>43910</c:v>
                </c:pt>
                <c:pt idx="58">
                  <c:v>43913</c:v>
                </c:pt>
                <c:pt idx="59">
                  <c:v>43914</c:v>
                </c:pt>
                <c:pt idx="60">
                  <c:v>43915</c:v>
                </c:pt>
                <c:pt idx="61">
                  <c:v>43916</c:v>
                </c:pt>
                <c:pt idx="62">
                  <c:v>43917</c:v>
                </c:pt>
                <c:pt idx="63">
                  <c:v>43920</c:v>
                </c:pt>
                <c:pt idx="64">
                  <c:v>43921</c:v>
                </c:pt>
                <c:pt idx="65">
                  <c:v>43922</c:v>
                </c:pt>
                <c:pt idx="66">
                  <c:v>43923</c:v>
                </c:pt>
                <c:pt idx="67">
                  <c:v>43924</c:v>
                </c:pt>
                <c:pt idx="68">
                  <c:v>43927</c:v>
                </c:pt>
                <c:pt idx="69">
                  <c:v>43928</c:v>
                </c:pt>
                <c:pt idx="70">
                  <c:v>43929</c:v>
                </c:pt>
                <c:pt idx="71">
                  <c:v>43930</c:v>
                </c:pt>
                <c:pt idx="72">
                  <c:v>43934</c:v>
                </c:pt>
                <c:pt idx="73">
                  <c:v>43935</c:v>
                </c:pt>
                <c:pt idx="74">
                  <c:v>43936</c:v>
                </c:pt>
                <c:pt idx="75">
                  <c:v>43937</c:v>
                </c:pt>
                <c:pt idx="76">
                  <c:v>43938</c:v>
                </c:pt>
                <c:pt idx="77">
                  <c:v>43941</c:v>
                </c:pt>
                <c:pt idx="78">
                  <c:v>43942</c:v>
                </c:pt>
              </c:numCache>
            </c:numRef>
          </c:cat>
          <c:val>
            <c:numRef>
              <c:f>Hoja1!$B$2:$B$80</c:f>
              <c:numCache>
                <c:formatCode>0.0</c:formatCode>
                <c:ptCount val="79"/>
                <c:pt idx="0">
                  <c:v>66</c:v>
                </c:pt>
                <c:pt idx="1">
                  <c:v>66.25</c:v>
                </c:pt>
                <c:pt idx="2">
                  <c:v>68.599999999999994</c:v>
                </c:pt>
                <c:pt idx="3">
                  <c:v>68.91</c:v>
                </c:pt>
                <c:pt idx="4">
                  <c:v>68.27</c:v>
                </c:pt>
                <c:pt idx="5">
                  <c:v>65.44</c:v>
                </c:pt>
                <c:pt idx="6">
                  <c:v>65.37</c:v>
                </c:pt>
                <c:pt idx="7">
                  <c:v>64.98</c:v>
                </c:pt>
                <c:pt idx="8">
                  <c:v>64.2</c:v>
                </c:pt>
                <c:pt idx="9">
                  <c:v>64.489999999999995</c:v>
                </c:pt>
                <c:pt idx="10">
                  <c:v>64</c:v>
                </c:pt>
                <c:pt idx="11">
                  <c:v>64.62</c:v>
                </c:pt>
                <c:pt idx="12">
                  <c:v>64.849999999999994</c:v>
                </c:pt>
                <c:pt idx="13">
                  <c:v>65.2</c:v>
                </c:pt>
                <c:pt idx="14">
                  <c:v>64.59</c:v>
                </c:pt>
                <c:pt idx="15">
                  <c:v>63.21</c:v>
                </c:pt>
                <c:pt idx="16">
                  <c:v>62.04</c:v>
                </c:pt>
                <c:pt idx="17">
                  <c:v>60.69</c:v>
                </c:pt>
                <c:pt idx="18">
                  <c:v>59.32</c:v>
                </c:pt>
                <c:pt idx="19">
                  <c:v>59.51</c:v>
                </c:pt>
                <c:pt idx="20">
                  <c:v>59.81</c:v>
                </c:pt>
                <c:pt idx="21">
                  <c:v>58.29</c:v>
                </c:pt>
                <c:pt idx="22">
                  <c:v>58.16</c:v>
                </c:pt>
                <c:pt idx="23">
                  <c:v>54.45</c:v>
                </c:pt>
                <c:pt idx="24">
                  <c:v>53.96</c:v>
                </c:pt>
                <c:pt idx="25">
                  <c:v>55.28</c:v>
                </c:pt>
                <c:pt idx="26">
                  <c:v>54.93</c:v>
                </c:pt>
                <c:pt idx="27">
                  <c:v>54.47</c:v>
                </c:pt>
                <c:pt idx="28">
                  <c:v>53.27</c:v>
                </c:pt>
                <c:pt idx="29">
                  <c:v>54.01</c:v>
                </c:pt>
                <c:pt idx="30">
                  <c:v>55.79</c:v>
                </c:pt>
                <c:pt idx="31">
                  <c:v>56.34</c:v>
                </c:pt>
                <c:pt idx="32">
                  <c:v>57.32</c:v>
                </c:pt>
                <c:pt idx="33">
                  <c:v>57.67</c:v>
                </c:pt>
                <c:pt idx="34">
                  <c:v>57.75</c:v>
                </c:pt>
                <c:pt idx="35">
                  <c:v>59.12</c:v>
                </c:pt>
                <c:pt idx="36">
                  <c:v>59.31</c:v>
                </c:pt>
                <c:pt idx="37">
                  <c:v>58.5</c:v>
                </c:pt>
                <c:pt idx="38">
                  <c:v>56.3</c:v>
                </c:pt>
                <c:pt idx="39">
                  <c:v>54.95</c:v>
                </c:pt>
                <c:pt idx="40">
                  <c:v>53.43</c:v>
                </c:pt>
                <c:pt idx="41">
                  <c:v>52.18</c:v>
                </c:pt>
                <c:pt idx="42">
                  <c:v>50.52</c:v>
                </c:pt>
                <c:pt idx="43">
                  <c:v>51.9</c:v>
                </c:pt>
                <c:pt idx="44">
                  <c:v>51.86</c:v>
                </c:pt>
                <c:pt idx="45">
                  <c:v>51.13</c:v>
                </c:pt>
                <c:pt idx="46">
                  <c:v>49.99</c:v>
                </c:pt>
                <c:pt idx="47">
                  <c:v>45.27</c:v>
                </c:pt>
                <c:pt idx="48">
                  <c:v>34.36</c:v>
                </c:pt>
                <c:pt idx="49">
                  <c:v>37.22</c:v>
                </c:pt>
                <c:pt idx="50">
                  <c:v>35.79</c:v>
                </c:pt>
                <c:pt idx="51">
                  <c:v>33.22</c:v>
                </c:pt>
                <c:pt idx="52">
                  <c:v>33.85</c:v>
                </c:pt>
                <c:pt idx="53">
                  <c:v>30.05</c:v>
                </c:pt>
                <c:pt idx="54">
                  <c:v>28.73</c:v>
                </c:pt>
                <c:pt idx="55">
                  <c:v>24.88</c:v>
                </c:pt>
                <c:pt idx="56">
                  <c:v>28.47</c:v>
                </c:pt>
                <c:pt idx="57">
                  <c:v>26.98</c:v>
                </c:pt>
                <c:pt idx="58">
                  <c:v>27.03</c:v>
                </c:pt>
                <c:pt idx="59">
                  <c:v>27.15</c:v>
                </c:pt>
                <c:pt idx="60">
                  <c:v>27.39</c:v>
                </c:pt>
                <c:pt idx="61">
                  <c:v>26.34</c:v>
                </c:pt>
                <c:pt idx="62">
                  <c:v>24.93</c:v>
                </c:pt>
                <c:pt idx="63">
                  <c:v>22.76</c:v>
                </c:pt>
                <c:pt idx="64">
                  <c:v>22.74</c:v>
                </c:pt>
                <c:pt idx="65">
                  <c:v>24.74</c:v>
                </c:pt>
                <c:pt idx="66">
                  <c:v>29.94</c:v>
                </c:pt>
                <c:pt idx="67">
                  <c:v>34.11</c:v>
                </c:pt>
                <c:pt idx="68">
                  <c:v>33.049999999999997</c:v>
                </c:pt>
                <c:pt idx="69">
                  <c:v>31.87</c:v>
                </c:pt>
                <c:pt idx="70">
                  <c:v>32.840000000000003</c:v>
                </c:pt>
                <c:pt idx="71">
                  <c:v>31.48</c:v>
                </c:pt>
                <c:pt idx="72">
                  <c:v>31.74</c:v>
                </c:pt>
                <c:pt idx="73">
                  <c:v>29.6</c:v>
                </c:pt>
                <c:pt idx="74">
                  <c:v>27.69</c:v>
                </c:pt>
                <c:pt idx="75">
                  <c:v>27.8</c:v>
                </c:pt>
                <c:pt idx="76">
                  <c:v>28.1</c:v>
                </c:pt>
                <c:pt idx="77">
                  <c:v>25.9</c:v>
                </c:pt>
                <c:pt idx="78">
                  <c:v>19.8</c:v>
                </c:pt>
              </c:numCache>
            </c:numRef>
          </c:val>
          <c:smooth val="0"/>
          <c:extLst>
            <c:ext xmlns:c16="http://schemas.microsoft.com/office/drawing/2014/chart" uri="{C3380CC4-5D6E-409C-BE32-E72D297353CC}">
              <c16:uniqueId val="{00000000-9DE0-43F7-9DF9-45E5B91E052E}"/>
            </c:ext>
          </c:extLst>
        </c:ser>
        <c:dLbls>
          <c:showLegendKey val="0"/>
          <c:showVal val="0"/>
          <c:showCatName val="0"/>
          <c:showSerName val="0"/>
          <c:showPercent val="0"/>
          <c:showBubbleSize val="0"/>
        </c:dLbls>
        <c:smooth val="0"/>
        <c:axId val="-1135044576"/>
        <c:axId val="-1189095696"/>
      </c:lineChart>
      <c:dateAx>
        <c:axId val="-1135044576"/>
        <c:scaling>
          <c:orientation val="minMax"/>
        </c:scaling>
        <c:delete val="0"/>
        <c:axPos val="b"/>
        <c:numFmt formatCode="d\-mmm\-yy" sourceLinked="1"/>
        <c:majorTickMark val="none"/>
        <c:minorTickMark val="none"/>
        <c:tickLblPos val="nextTo"/>
        <c:spPr>
          <a:noFill/>
          <a:ln w="9525" cap="flat" cmpd="sng" algn="ctr">
            <a:solidFill>
              <a:schemeClr val="tx1">
                <a:lumMod val="15000"/>
                <a:lumOff val="85000"/>
              </a:schemeClr>
            </a:solidFill>
            <a:round/>
          </a:ln>
          <a:effectLst/>
        </c:spPr>
        <c:txPr>
          <a:bodyPr rot="-2580000" spcFirstLastPara="1" vertOverflow="ellipsis" wrap="square" anchor="ctr" anchorCtr="1"/>
          <a:lstStyle/>
          <a:p>
            <a:pPr>
              <a:defRPr sz="1400" b="1" i="0" u="none" strike="noStrike" kern="1200" baseline="0">
                <a:solidFill>
                  <a:schemeClr val="bg1"/>
                </a:solidFill>
                <a:latin typeface="+mn-lt"/>
                <a:ea typeface="+mn-ea"/>
                <a:cs typeface="+mn-cs"/>
              </a:defRPr>
            </a:pPr>
            <a:endParaRPr lang="es-CO"/>
          </a:p>
        </c:txPr>
        <c:crossAx val="-1189095696"/>
        <c:crosses val="autoZero"/>
        <c:auto val="1"/>
        <c:lblOffset val="100"/>
        <c:baseTimeUnit val="days"/>
        <c:majorUnit val="5"/>
        <c:majorTimeUnit val="days"/>
      </c:dateAx>
      <c:valAx>
        <c:axId val="-1189095696"/>
        <c:scaling>
          <c:orientation val="minMax"/>
          <c:max val="75"/>
          <c:min val="10"/>
        </c:scaling>
        <c:delete val="0"/>
        <c:axPos val="l"/>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600" b="1" i="0" u="none" strike="noStrike" kern="1200" baseline="0">
                <a:solidFill>
                  <a:schemeClr val="bg1"/>
                </a:solidFill>
                <a:latin typeface="+mn-lt"/>
                <a:ea typeface="+mn-ea"/>
                <a:cs typeface="+mn-cs"/>
              </a:defRPr>
            </a:pPr>
            <a:endParaRPr lang="es-CO"/>
          </a:p>
        </c:txPr>
        <c:crossAx val="-1135044576"/>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CO"/>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2132538484518529E-2"/>
          <c:y val="3.7869118738591029E-2"/>
          <c:w val="0.89614086052342257"/>
          <c:h val="0.67979422718514881"/>
        </c:manualLayout>
      </c:layout>
      <c:lineChart>
        <c:grouping val="standard"/>
        <c:varyColors val="0"/>
        <c:ser>
          <c:idx val="0"/>
          <c:order val="0"/>
          <c:tx>
            <c:strRef>
              <c:f>Hoja1!$B$1</c:f>
              <c:strCache>
                <c:ptCount val="1"/>
                <c:pt idx="0">
                  <c:v>Perú</c:v>
                </c:pt>
              </c:strCache>
            </c:strRef>
          </c:tx>
          <c:spPr>
            <a:ln w="28575" cap="rnd">
              <a:solidFill>
                <a:schemeClr val="accent1"/>
              </a:solidFill>
              <a:prstDash val="sysDot"/>
              <a:round/>
            </a:ln>
            <a:effectLst/>
          </c:spPr>
          <c:marker>
            <c:symbol val="none"/>
          </c:marker>
          <c:dLbls>
            <c:dLbl>
              <c:idx val="106"/>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ED8F-4A58-92CD-EF77EBC770DC}"/>
                </c:ext>
              </c:extLst>
            </c:dLbl>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rgbClr val="253D90"/>
                    </a:solidFill>
                    <a:latin typeface="+mn-lt"/>
                    <a:ea typeface="+mn-ea"/>
                    <a:cs typeface="+mn-cs"/>
                  </a:defRPr>
                </a:pPr>
                <a:endParaRPr lang="es-CO"/>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Hoja1!$A$2:$A$108</c:f>
              <c:numCache>
                <c:formatCode>d\-mmm\-yy</c:formatCode>
                <c:ptCount val="107"/>
                <c:pt idx="0">
                  <c:v>43831</c:v>
                </c:pt>
                <c:pt idx="1">
                  <c:v>43832</c:v>
                </c:pt>
                <c:pt idx="2">
                  <c:v>43833</c:v>
                </c:pt>
                <c:pt idx="3">
                  <c:v>43834</c:v>
                </c:pt>
                <c:pt idx="4">
                  <c:v>43835</c:v>
                </c:pt>
                <c:pt idx="5">
                  <c:v>43836</c:v>
                </c:pt>
                <c:pt idx="6">
                  <c:v>43837</c:v>
                </c:pt>
                <c:pt idx="7">
                  <c:v>43838</c:v>
                </c:pt>
                <c:pt idx="8">
                  <c:v>43839</c:v>
                </c:pt>
                <c:pt idx="9">
                  <c:v>43840</c:v>
                </c:pt>
                <c:pt idx="10">
                  <c:v>43841</c:v>
                </c:pt>
                <c:pt idx="11">
                  <c:v>43842</c:v>
                </c:pt>
                <c:pt idx="12">
                  <c:v>43843</c:v>
                </c:pt>
                <c:pt idx="13">
                  <c:v>43844</c:v>
                </c:pt>
                <c:pt idx="14">
                  <c:v>43845</c:v>
                </c:pt>
                <c:pt idx="15">
                  <c:v>43846</c:v>
                </c:pt>
                <c:pt idx="16">
                  <c:v>43847</c:v>
                </c:pt>
                <c:pt idx="17">
                  <c:v>43848</c:v>
                </c:pt>
                <c:pt idx="18">
                  <c:v>43849</c:v>
                </c:pt>
                <c:pt idx="19">
                  <c:v>43850</c:v>
                </c:pt>
                <c:pt idx="20">
                  <c:v>43851</c:v>
                </c:pt>
                <c:pt idx="21">
                  <c:v>43852</c:v>
                </c:pt>
                <c:pt idx="22">
                  <c:v>43853</c:v>
                </c:pt>
                <c:pt idx="23">
                  <c:v>43854</c:v>
                </c:pt>
                <c:pt idx="24">
                  <c:v>43855</c:v>
                </c:pt>
                <c:pt idx="25">
                  <c:v>43856</c:v>
                </c:pt>
                <c:pt idx="26">
                  <c:v>43857</c:v>
                </c:pt>
                <c:pt idx="27">
                  <c:v>43858</c:v>
                </c:pt>
                <c:pt idx="28">
                  <c:v>43859</c:v>
                </c:pt>
                <c:pt idx="29">
                  <c:v>43860</c:v>
                </c:pt>
                <c:pt idx="30">
                  <c:v>43861</c:v>
                </c:pt>
                <c:pt idx="31">
                  <c:v>43862</c:v>
                </c:pt>
                <c:pt idx="32">
                  <c:v>43863</c:v>
                </c:pt>
                <c:pt idx="33">
                  <c:v>43864</c:v>
                </c:pt>
                <c:pt idx="34">
                  <c:v>43865</c:v>
                </c:pt>
                <c:pt idx="35">
                  <c:v>43866</c:v>
                </c:pt>
                <c:pt idx="36">
                  <c:v>43867</c:v>
                </c:pt>
                <c:pt idx="37">
                  <c:v>43868</c:v>
                </c:pt>
                <c:pt idx="38">
                  <c:v>43869</c:v>
                </c:pt>
                <c:pt idx="39">
                  <c:v>43870</c:v>
                </c:pt>
                <c:pt idx="40">
                  <c:v>43871</c:v>
                </c:pt>
                <c:pt idx="41">
                  <c:v>43872</c:v>
                </c:pt>
                <c:pt idx="42">
                  <c:v>43873</c:v>
                </c:pt>
                <c:pt idx="43">
                  <c:v>43874</c:v>
                </c:pt>
                <c:pt idx="44">
                  <c:v>43875</c:v>
                </c:pt>
                <c:pt idx="45">
                  <c:v>43876</c:v>
                </c:pt>
                <c:pt idx="46">
                  <c:v>43877</c:v>
                </c:pt>
                <c:pt idx="47">
                  <c:v>43878</c:v>
                </c:pt>
                <c:pt idx="48">
                  <c:v>43879</c:v>
                </c:pt>
                <c:pt idx="49">
                  <c:v>43880</c:v>
                </c:pt>
                <c:pt idx="50">
                  <c:v>43881</c:v>
                </c:pt>
                <c:pt idx="51">
                  <c:v>43882</c:v>
                </c:pt>
                <c:pt idx="52">
                  <c:v>43883</c:v>
                </c:pt>
                <c:pt idx="53">
                  <c:v>43884</c:v>
                </c:pt>
                <c:pt idx="54">
                  <c:v>43885</c:v>
                </c:pt>
                <c:pt idx="55">
                  <c:v>43886</c:v>
                </c:pt>
                <c:pt idx="56">
                  <c:v>43887</c:v>
                </c:pt>
                <c:pt idx="57">
                  <c:v>43888</c:v>
                </c:pt>
                <c:pt idx="58">
                  <c:v>43889</c:v>
                </c:pt>
                <c:pt idx="59">
                  <c:v>43890</c:v>
                </c:pt>
                <c:pt idx="60">
                  <c:v>43891</c:v>
                </c:pt>
                <c:pt idx="61">
                  <c:v>43892</c:v>
                </c:pt>
                <c:pt idx="62">
                  <c:v>43893</c:v>
                </c:pt>
                <c:pt idx="63">
                  <c:v>43894</c:v>
                </c:pt>
                <c:pt idx="64">
                  <c:v>43895</c:v>
                </c:pt>
                <c:pt idx="65">
                  <c:v>43896</c:v>
                </c:pt>
                <c:pt idx="66">
                  <c:v>43897</c:v>
                </c:pt>
                <c:pt idx="67">
                  <c:v>43898</c:v>
                </c:pt>
                <c:pt idx="68">
                  <c:v>43899</c:v>
                </c:pt>
                <c:pt idx="69">
                  <c:v>43900</c:v>
                </c:pt>
                <c:pt idx="70">
                  <c:v>43901</c:v>
                </c:pt>
                <c:pt idx="71">
                  <c:v>43902</c:v>
                </c:pt>
                <c:pt idx="72">
                  <c:v>43903</c:v>
                </c:pt>
                <c:pt idx="73">
                  <c:v>43904</c:v>
                </c:pt>
                <c:pt idx="74">
                  <c:v>43905</c:v>
                </c:pt>
                <c:pt idx="75">
                  <c:v>43906</c:v>
                </c:pt>
                <c:pt idx="76">
                  <c:v>43907</c:v>
                </c:pt>
                <c:pt idx="77">
                  <c:v>43908</c:v>
                </c:pt>
                <c:pt idx="78">
                  <c:v>43909</c:v>
                </c:pt>
                <c:pt idx="79">
                  <c:v>43910</c:v>
                </c:pt>
                <c:pt idx="80">
                  <c:v>43911</c:v>
                </c:pt>
                <c:pt idx="81">
                  <c:v>43912</c:v>
                </c:pt>
                <c:pt idx="82">
                  <c:v>43913</c:v>
                </c:pt>
                <c:pt idx="83">
                  <c:v>43914</c:v>
                </c:pt>
                <c:pt idx="84">
                  <c:v>43915</c:v>
                </c:pt>
                <c:pt idx="85">
                  <c:v>43916</c:v>
                </c:pt>
                <c:pt idx="86">
                  <c:v>43917</c:v>
                </c:pt>
                <c:pt idx="87">
                  <c:v>43918</c:v>
                </c:pt>
                <c:pt idx="88">
                  <c:v>43919</c:v>
                </c:pt>
                <c:pt idx="89">
                  <c:v>43920</c:v>
                </c:pt>
                <c:pt idx="90">
                  <c:v>43921</c:v>
                </c:pt>
                <c:pt idx="91">
                  <c:v>43922</c:v>
                </c:pt>
                <c:pt idx="92">
                  <c:v>43923</c:v>
                </c:pt>
                <c:pt idx="93">
                  <c:v>43924</c:v>
                </c:pt>
                <c:pt idx="94">
                  <c:v>43925</c:v>
                </c:pt>
                <c:pt idx="95">
                  <c:v>43926</c:v>
                </c:pt>
                <c:pt idx="96">
                  <c:v>43927</c:v>
                </c:pt>
                <c:pt idx="97">
                  <c:v>43928</c:v>
                </c:pt>
                <c:pt idx="98">
                  <c:v>43929</c:v>
                </c:pt>
                <c:pt idx="99">
                  <c:v>43930</c:v>
                </c:pt>
                <c:pt idx="100">
                  <c:v>43931</c:v>
                </c:pt>
                <c:pt idx="101">
                  <c:v>43932</c:v>
                </c:pt>
                <c:pt idx="102">
                  <c:v>43933</c:v>
                </c:pt>
                <c:pt idx="103">
                  <c:v>43934</c:v>
                </c:pt>
                <c:pt idx="104">
                  <c:v>43935</c:v>
                </c:pt>
                <c:pt idx="105">
                  <c:v>43936</c:v>
                </c:pt>
                <c:pt idx="106">
                  <c:v>43937</c:v>
                </c:pt>
              </c:numCache>
            </c:numRef>
          </c:cat>
          <c:val>
            <c:numRef>
              <c:f>Hoja1!$B$2:$B$108</c:f>
              <c:numCache>
                <c:formatCode>0.0</c:formatCode>
                <c:ptCount val="107"/>
                <c:pt idx="0">
                  <c:v>100</c:v>
                </c:pt>
                <c:pt idx="1">
                  <c:v>99.638227313837803</c:v>
                </c:pt>
                <c:pt idx="2">
                  <c:v>99.819113656918901</c:v>
                </c:pt>
                <c:pt idx="3">
                  <c:v>99.819113656918901</c:v>
                </c:pt>
                <c:pt idx="4">
                  <c:v>99.819113656918901</c:v>
                </c:pt>
                <c:pt idx="5">
                  <c:v>100.18088634308108</c:v>
                </c:pt>
                <c:pt idx="6">
                  <c:v>100.30147723846849</c:v>
                </c:pt>
                <c:pt idx="7">
                  <c:v>100.09044317154054</c:v>
                </c:pt>
                <c:pt idx="8">
                  <c:v>100.12059089538741</c:v>
                </c:pt>
                <c:pt idx="9">
                  <c:v>100.21103406692792</c:v>
                </c:pt>
                <c:pt idx="10">
                  <c:v>100.21103406692792</c:v>
                </c:pt>
                <c:pt idx="11">
                  <c:v>100.21103406692792</c:v>
                </c:pt>
                <c:pt idx="12">
                  <c:v>100.57280675309013</c:v>
                </c:pt>
                <c:pt idx="13">
                  <c:v>100.39192041000904</c:v>
                </c:pt>
                <c:pt idx="14">
                  <c:v>100.30147723846849</c:v>
                </c:pt>
                <c:pt idx="15">
                  <c:v>100.27132951462163</c:v>
                </c:pt>
                <c:pt idx="16">
                  <c:v>100.21103406692792</c:v>
                </c:pt>
                <c:pt idx="17">
                  <c:v>100.21103406692792</c:v>
                </c:pt>
                <c:pt idx="18">
                  <c:v>100.21103406692792</c:v>
                </c:pt>
                <c:pt idx="19">
                  <c:v>100.18088634308108</c:v>
                </c:pt>
                <c:pt idx="20">
                  <c:v>100.09044317154054</c:v>
                </c:pt>
                <c:pt idx="21">
                  <c:v>100</c:v>
                </c:pt>
                <c:pt idx="22">
                  <c:v>100.15073861923425</c:v>
                </c:pt>
                <c:pt idx="23">
                  <c:v>100.24118179077479</c:v>
                </c:pt>
                <c:pt idx="24">
                  <c:v>100.24118179077479</c:v>
                </c:pt>
                <c:pt idx="25">
                  <c:v>100.24118179077479</c:v>
                </c:pt>
                <c:pt idx="26">
                  <c:v>100.66324992463069</c:v>
                </c:pt>
                <c:pt idx="27">
                  <c:v>100.54265902924328</c:v>
                </c:pt>
                <c:pt idx="28">
                  <c:v>100.84413626771178</c:v>
                </c:pt>
                <c:pt idx="29">
                  <c:v>101.29635212541453</c:v>
                </c:pt>
                <c:pt idx="30">
                  <c:v>101.77871570696411</c:v>
                </c:pt>
                <c:pt idx="31">
                  <c:v>101.77871570696411</c:v>
                </c:pt>
                <c:pt idx="32">
                  <c:v>101.77871570696411</c:v>
                </c:pt>
                <c:pt idx="33">
                  <c:v>101.71842025927043</c:v>
                </c:pt>
                <c:pt idx="34">
                  <c:v>101.41694302080194</c:v>
                </c:pt>
                <c:pt idx="35">
                  <c:v>101.29635212541453</c:v>
                </c:pt>
                <c:pt idx="36">
                  <c:v>101.62797708772987</c:v>
                </c:pt>
                <c:pt idx="37">
                  <c:v>102.1404883931263</c:v>
                </c:pt>
                <c:pt idx="38">
                  <c:v>102.1404883931263</c:v>
                </c:pt>
                <c:pt idx="39">
                  <c:v>102.1404883931263</c:v>
                </c:pt>
                <c:pt idx="40">
                  <c:v>102.32137473620742</c:v>
                </c:pt>
                <c:pt idx="41">
                  <c:v>102.20078384082001</c:v>
                </c:pt>
                <c:pt idx="42">
                  <c:v>101.98974977389206</c:v>
                </c:pt>
                <c:pt idx="43">
                  <c:v>102.05004522158576</c:v>
                </c:pt>
                <c:pt idx="44">
                  <c:v>102.01989749773892</c:v>
                </c:pt>
                <c:pt idx="45">
                  <c:v>102.01989749773892</c:v>
                </c:pt>
                <c:pt idx="46">
                  <c:v>102.01989749773892</c:v>
                </c:pt>
                <c:pt idx="47">
                  <c:v>102.01989749773892</c:v>
                </c:pt>
                <c:pt idx="48">
                  <c:v>102.08019294543263</c:v>
                </c:pt>
                <c:pt idx="49">
                  <c:v>102.01989749773892</c:v>
                </c:pt>
                <c:pt idx="50">
                  <c:v>102.26107928851371</c:v>
                </c:pt>
                <c:pt idx="51">
                  <c:v>102.32137473620742</c:v>
                </c:pt>
                <c:pt idx="52">
                  <c:v>102.32137473620742</c:v>
                </c:pt>
                <c:pt idx="53">
                  <c:v>102.32137473620742</c:v>
                </c:pt>
                <c:pt idx="54">
                  <c:v>102.62285197467591</c:v>
                </c:pt>
                <c:pt idx="55">
                  <c:v>102.65299969852275</c:v>
                </c:pt>
                <c:pt idx="56">
                  <c:v>102.8640337654507</c:v>
                </c:pt>
                <c:pt idx="57">
                  <c:v>103.40669279469401</c:v>
                </c:pt>
                <c:pt idx="58">
                  <c:v>104.03979499547785</c:v>
                </c:pt>
                <c:pt idx="59">
                  <c:v>104.03979499547785</c:v>
                </c:pt>
                <c:pt idx="60">
                  <c:v>104.03979499547785</c:v>
                </c:pt>
                <c:pt idx="61">
                  <c:v>103.85890865239674</c:v>
                </c:pt>
                <c:pt idx="62">
                  <c:v>103.34639734700029</c:v>
                </c:pt>
                <c:pt idx="63">
                  <c:v>103.25595417545973</c:v>
                </c:pt>
                <c:pt idx="64">
                  <c:v>103.70817003316249</c:v>
                </c:pt>
                <c:pt idx="65">
                  <c:v>104.70304492010851</c:v>
                </c:pt>
                <c:pt idx="66">
                  <c:v>104.70304492010851</c:v>
                </c:pt>
                <c:pt idx="67">
                  <c:v>104.70304492010851</c:v>
                </c:pt>
                <c:pt idx="68">
                  <c:v>105.57732891166715</c:v>
                </c:pt>
                <c:pt idx="69">
                  <c:v>105.45673801627977</c:v>
                </c:pt>
                <c:pt idx="70">
                  <c:v>105.81851070244196</c:v>
                </c:pt>
                <c:pt idx="71">
                  <c:v>106.8736810370817</c:v>
                </c:pt>
                <c:pt idx="72">
                  <c:v>106.42146517937894</c:v>
                </c:pt>
                <c:pt idx="73">
                  <c:v>106.42146517937894</c:v>
                </c:pt>
                <c:pt idx="74">
                  <c:v>106.42146517937894</c:v>
                </c:pt>
                <c:pt idx="75">
                  <c:v>107.02441965631593</c:v>
                </c:pt>
                <c:pt idx="76">
                  <c:v>107.14501055170334</c:v>
                </c:pt>
                <c:pt idx="77">
                  <c:v>107.56707868555924</c:v>
                </c:pt>
                <c:pt idx="78">
                  <c:v>107.4766355140187</c:v>
                </c:pt>
                <c:pt idx="79">
                  <c:v>106.27072656014469</c:v>
                </c:pt>
                <c:pt idx="80">
                  <c:v>106.27072656014469</c:v>
                </c:pt>
                <c:pt idx="81">
                  <c:v>106.27072656014469</c:v>
                </c:pt>
                <c:pt idx="82">
                  <c:v>101.08531805848659</c:v>
                </c:pt>
                <c:pt idx="83">
                  <c:v>106.210431112451</c:v>
                </c:pt>
                <c:pt idx="84">
                  <c:v>105.60747663551402</c:v>
                </c:pt>
                <c:pt idx="85">
                  <c:v>103.67802230931564</c:v>
                </c:pt>
                <c:pt idx="86">
                  <c:v>103.19565872776606</c:v>
                </c:pt>
                <c:pt idx="87">
                  <c:v>103.19565872776606</c:v>
                </c:pt>
                <c:pt idx="88">
                  <c:v>103.19565872776606</c:v>
                </c:pt>
                <c:pt idx="89">
                  <c:v>103.67802230931564</c:v>
                </c:pt>
                <c:pt idx="90">
                  <c:v>103.76846548085619</c:v>
                </c:pt>
                <c:pt idx="91">
                  <c:v>104.37141995779318</c:v>
                </c:pt>
                <c:pt idx="92">
                  <c:v>104.25082906240578</c:v>
                </c:pt>
                <c:pt idx="93">
                  <c:v>104.22068133855893</c:v>
                </c:pt>
                <c:pt idx="94">
                  <c:v>104.22068133855893</c:v>
                </c:pt>
                <c:pt idx="95">
                  <c:v>104.22068133855893</c:v>
                </c:pt>
                <c:pt idx="96">
                  <c:v>102.8640337654507</c:v>
                </c:pt>
                <c:pt idx="97">
                  <c:v>101.68827253542358</c:v>
                </c:pt>
                <c:pt idx="98">
                  <c:v>101.17576123002712</c:v>
                </c:pt>
                <c:pt idx="99">
                  <c:v>101.17576123002712</c:v>
                </c:pt>
                <c:pt idx="100">
                  <c:v>101.17576123002712</c:v>
                </c:pt>
                <c:pt idx="101">
                  <c:v>101.17576123002712</c:v>
                </c:pt>
                <c:pt idx="102">
                  <c:v>101.17576123002712</c:v>
                </c:pt>
                <c:pt idx="103">
                  <c:v>101.86915887850468</c:v>
                </c:pt>
                <c:pt idx="104">
                  <c:v>102.29122701236055</c:v>
                </c:pt>
                <c:pt idx="105">
                  <c:v>103.13536328007234</c:v>
                </c:pt>
                <c:pt idx="106">
                  <c:v>102.83388604160386</c:v>
                </c:pt>
              </c:numCache>
            </c:numRef>
          </c:val>
          <c:smooth val="0"/>
          <c:extLst>
            <c:ext xmlns:c16="http://schemas.microsoft.com/office/drawing/2014/chart" uri="{C3380CC4-5D6E-409C-BE32-E72D297353CC}">
              <c16:uniqueId val="{00000000-3244-40A4-82AF-BDFF4353E3B0}"/>
            </c:ext>
          </c:extLst>
        </c:ser>
        <c:ser>
          <c:idx val="1"/>
          <c:order val="1"/>
          <c:tx>
            <c:strRef>
              <c:f>Hoja1!$C$1</c:f>
              <c:strCache>
                <c:ptCount val="1"/>
                <c:pt idx="0">
                  <c:v>Brasil</c:v>
                </c:pt>
              </c:strCache>
            </c:strRef>
          </c:tx>
          <c:spPr>
            <a:ln w="28575" cap="rnd">
              <a:solidFill>
                <a:schemeClr val="accent2">
                  <a:lumMod val="50000"/>
                </a:schemeClr>
              </a:solidFill>
              <a:prstDash val="sysDot"/>
              <a:round/>
            </a:ln>
            <a:effectLst/>
          </c:spPr>
          <c:marker>
            <c:symbol val="none"/>
          </c:marker>
          <c:dLbls>
            <c:dLbl>
              <c:idx val="106"/>
              <c:layout>
                <c:manualLayout>
                  <c:x val="-5.4238886420141675E-3"/>
                  <c:y val="-2.7697763363201521E-2"/>
                </c:manualLayout>
              </c:layout>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accent2">
                          <a:lumMod val="50000"/>
                        </a:schemeClr>
                      </a:solidFill>
                      <a:latin typeface="+mn-lt"/>
                      <a:ea typeface="+mn-ea"/>
                      <a:cs typeface="+mn-cs"/>
                    </a:defRPr>
                  </a:pPr>
                  <a:endParaRPr lang="es-CO"/>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ED8F-4A58-92CD-EF77EBC770DC}"/>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2">
                        <a:lumMod val="50000"/>
                      </a:schemeClr>
                    </a:solidFill>
                    <a:latin typeface="+mn-lt"/>
                    <a:ea typeface="+mn-ea"/>
                    <a:cs typeface="+mn-cs"/>
                  </a:defRPr>
                </a:pPr>
                <a:endParaRPr lang="es-CO"/>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Hoja1!$A$2:$A$108</c:f>
              <c:numCache>
                <c:formatCode>d\-mmm\-yy</c:formatCode>
                <c:ptCount val="107"/>
                <c:pt idx="0">
                  <c:v>43831</c:v>
                </c:pt>
                <c:pt idx="1">
                  <c:v>43832</c:v>
                </c:pt>
                <c:pt idx="2">
                  <c:v>43833</c:v>
                </c:pt>
                <c:pt idx="3">
                  <c:v>43834</c:v>
                </c:pt>
                <c:pt idx="4">
                  <c:v>43835</c:v>
                </c:pt>
                <c:pt idx="5">
                  <c:v>43836</c:v>
                </c:pt>
                <c:pt idx="6">
                  <c:v>43837</c:v>
                </c:pt>
                <c:pt idx="7">
                  <c:v>43838</c:v>
                </c:pt>
                <c:pt idx="8">
                  <c:v>43839</c:v>
                </c:pt>
                <c:pt idx="9">
                  <c:v>43840</c:v>
                </c:pt>
                <c:pt idx="10">
                  <c:v>43841</c:v>
                </c:pt>
                <c:pt idx="11">
                  <c:v>43842</c:v>
                </c:pt>
                <c:pt idx="12">
                  <c:v>43843</c:v>
                </c:pt>
                <c:pt idx="13">
                  <c:v>43844</c:v>
                </c:pt>
                <c:pt idx="14">
                  <c:v>43845</c:v>
                </c:pt>
                <c:pt idx="15">
                  <c:v>43846</c:v>
                </c:pt>
                <c:pt idx="16">
                  <c:v>43847</c:v>
                </c:pt>
                <c:pt idx="17">
                  <c:v>43848</c:v>
                </c:pt>
                <c:pt idx="18">
                  <c:v>43849</c:v>
                </c:pt>
                <c:pt idx="19">
                  <c:v>43850</c:v>
                </c:pt>
                <c:pt idx="20">
                  <c:v>43851</c:v>
                </c:pt>
                <c:pt idx="21">
                  <c:v>43852</c:v>
                </c:pt>
                <c:pt idx="22">
                  <c:v>43853</c:v>
                </c:pt>
                <c:pt idx="23">
                  <c:v>43854</c:v>
                </c:pt>
                <c:pt idx="24">
                  <c:v>43855</c:v>
                </c:pt>
                <c:pt idx="25">
                  <c:v>43856</c:v>
                </c:pt>
                <c:pt idx="26">
                  <c:v>43857</c:v>
                </c:pt>
                <c:pt idx="27">
                  <c:v>43858</c:v>
                </c:pt>
                <c:pt idx="28">
                  <c:v>43859</c:v>
                </c:pt>
                <c:pt idx="29">
                  <c:v>43860</c:v>
                </c:pt>
                <c:pt idx="30">
                  <c:v>43861</c:v>
                </c:pt>
                <c:pt idx="31">
                  <c:v>43862</c:v>
                </c:pt>
                <c:pt idx="32">
                  <c:v>43863</c:v>
                </c:pt>
                <c:pt idx="33">
                  <c:v>43864</c:v>
                </c:pt>
                <c:pt idx="34">
                  <c:v>43865</c:v>
                </c:pt>
                <c:pt idx="35">
                  <c:v>43866</c:v>
                </c:pt>
                <c:pt idx="36">
                  <c:v>43867</c:v>
                </c:pt>
                <c:pt idx="37">
                  <c:v>43868</c:v>
                </c:pt>
                <c:pt idx="38">
                  <c:v>43869</c:v>
                </c:pt>
                <c:pt idx="39">
                  <c:v>43870</c:v>
                </c:pt>
                <c:pt idx="40">
                  <c:v>43871</c:v>
                </c:pt>
                <c:pt idx="41">
                  <c:v>43872</c:v>
                </c:pt>
                <c:pt idx="42">
                  <c:v>43873</c:v>
                </c:pt>
                <c:pt idx="43">
                  <c:v>43874</c:v>
                </c:pt>
                <c:pt idx="44">
                  <c:v>43875</c:v>
                </c:pt>
                <c:pt idx="45">
                  <c:v>43876</c:v>
                </c:pt>
                <c:pt idx="46">
                  <c:v>43877</c:v>
                </c:pt>
                <c:pt idx="47">
                  <c:v>43878</c:v>
                </c:pt>
                <c:pt idx="48">
                  <c:v>43879</c:v>
                </c:pt>
                <c:pt idx="49">
                  <c:v>43880</c:v>
                </c:pt>
                <c:pt idx="50">
                  <c:v>43881</c:v>
                </c:pt>
                <c:pt idx="51">
                  <c:v>43882</c:v>
                </c:pt>
                <c:pt idx="52">
                  <c:v>43883</c:v>
                </c:pt>
                <c:pt idx="53">
                  <c:v>43884</c:v>
                </c:pt>
                <c:pt idx="54">
                  <c:v>43885</c:v>
                </c:pt>
                <c:pt idx="55">
                  <c:v>43886</c:v>
                </c:pt>
                <c:pt idx="56">
                  <c:v>43887</c:v>
                </c:pt>
                <c:pt idx="57">
                  <c:v>43888</c:v>
                </c:pt>
                <c:pt idx="58">
                  <c:v>43889</c:v>
                </c:pt>
                <c:pt idx="59">
                  <c:v>43890</c:v>
                </c:pt>
                <c:pt idx="60">
                  <c:v>43891</c:v>
                </c:pt>
                <c:pt idx="61">
                  <c:v>43892</c:v>
                </c:pt>
                <c:pt idx="62">
                  <c:v>43893</c:v>
                </c:pt>
                <c:pt idx="63">
                  <c:v>43894</c:v>
                </c:pt>
                <c:pt idx="64">
                  <c:v>43895</c:v>
                </c:pt>
                <c:pt idx="65">
                  <c:v>43896</c:v>
                </c:pt>
                <c:pt idx="66">
                  <c:v>43897</c:v>
                </c:pt>
                <c:pt idx="67">
                  <c:v>43898</c:v>
                </c:pt>
                <c:pt idx="68">
                  <c:v>43899</c:v>
                </c:pt>
                <c:pt idx="69">
                  <c:v>43900</c:v>
                </c:pt>
                <c:pt idx="70">
                  <c:v>43901</c:v>
                </c:pt>
                <c:pt idx="71">
                  <c:v>43902</c:v>
                </c:pt>
                <c:pt idx="72">
                  <c:v>43903</c:v>
                </c:pt>
                <c:pt idx="73">
                  <c:v>43904</c:v>
                </c:pt>
                <c:pt idx="74">
                  <c:v>43905</c:v>
                </c:pt>
                <c:pt idx="75">
                  <c:v>43906</c:v>
                </c:pt>
                <c:pt idx="76">
                  <c:v>43907</c:v>
                </c:pt>
                <c:pt idx="77">
                  <c:v>43908</c:v>
                </c:pt>
                <c:pt idx="78">
                  <c:v>43909</c:v>
                </c:pt>
                <c:pt idx="79">
                  <c:v>43910</c:v>
                </c:pt>
                <c:pt idx="80">
                  <c:v>43911</c:v>
                </c:pt>
                <c:pt idx="81">
                  <c:v>43912</c:v>
                </c:pt>
                <c:pt idx="82">
                  <c:v>43913</c:v>
                </c:pt>
                <c:pt idx="83">
                  <c:v>43914</c:v>
                </c:pt>
                <c:pt idx="84">
                  <c:v>43915</c:v>
                </c:pt>
                <c:pt idx="85">
                  <c:v>43916</c:v>
                </c:pt>
                <c:pt idx="86">
                  <c:v>43917</c:v>
                </c:pt>
                <c:pt idx="87">
                  <c:v>43918</c:v>
                </c:pt>
                <c:pt idx="88">
                  <c:v>43919</c:v>
                </c:pt>
                <c:pt idx="89">
                  <c:v>43920</c:v>
                </c:pt>
                <c:pt idx="90">
                  <c:v>43921</c:v>
                </c:pt>
                <c:pt idx="91">
                  <c:v>43922</c:v>
                </c:pt>
                <c:pt idx="92">
                  <c:v>43923</c:v>
                </c:pt>
                <c:pt idx="93">
                  <c:v>43924</c:v>
                </c:pt>
                <c:pt idx="94">
                  <c:v>43925</c:v>
                </c:pt>
                <c:pt idx="95">
                  <c:v>43926</c:v>
                </c:pt>
                <c:pt idx="96">
                  <c:v>43927</c:v>
                </c:pt>
                <c:pt idx="97">
                  <c:v>43928</c:v>
                </c:pt>
                <c:pt idx="98">
                  <c:v>43929</c:v>
                </c:pt>
                <c:pt idx="99">
                  <c:v>43930</c:v>
                </c:pt>
                <c:pt idx="100">
                  <c:v>43931</c:v>
                </c:pt>
                <c:pt idx="101">
                  <c:v>43932</c:v>
                </c:pt>
                <c:pt idx="102">
                  <c:v>43933</c:v>
                </c:pt>
                <c:pt idx="103">
                  <c:v>43934</c:v>
                </c:pt>
                <c:pt idx="104">
                  <c:v>43935</c:v>
                </c:pt>
                <c:pt idx="105">
                  <c:v>43936</c:v>
                </c:pt>
                <c:pt idx="106">
                  <c:v>43937</c:v>
                </c:pt>
              </c:numCache>
            </c:numRef>
          </c:cat>
          <c:val>
            <c:numRef>
              <c:f>Hoja1!$C$2:$C$108</c:f>
              <c:numCache>
                <c:formatCode>0.0</c:formatCode>
                <c:ptCount val="107"/>
                <c:pt idx="0" formatCode="General">
                  <c:v>100</c:v>
                </c:pt>
                <c:pt idx="1">
                  <c:v>99.766755167365574</c:v>
                </c:pt>
                <c:pt idx="2">
                  <c:v>100.53348552145107</c:v>
                </c:pt>
                <c:pt idx="3">
                  <c:v>100.53348552145107</c:v>
                </c:pt>
                <c:pt idx="4">
                  <c:v>100.53348552145107</c:v>
                </c:pt>
                <c:pt idx="5">
                  <c:v>100.53348552145107</c:v>
                </c:pt>
                <c:pt idx="6">
                  <c:v>101.32502915560408</c:v>
                </c:pt>
                <c:pt idx="7">
                  <c:v>100.90568472246346</c:v>
                </c:pt>
                <c:pt idx="8">
                  <c:v>101.0843403389494</c:v>
                </c:pt>
                <c:pt idx="9">
                  <c:v>101.08682166695615</c:v>
                </c:pt>
                <c:pt idx="10">
                  <c:v>101.08682166695615</c:v>
                </c:pt>
                <c:pt idx="11">
                  <c:v>101.08682166695615</c:v>
                </c:pt>
                <c:pt idx="12">
                  <c:v>102.48629066276271</c:v>
                </c:pt>
                <c:pt idx="13">
                  <c:v>102.81878861566712</c:v>
                </c:pt>
                <c:pt idx="14">
                  <c:v>103.2629463288752</c:v>
                </c:pt>
                <c:pt idx="15">
                  <c:v>103.52100444157712</c:v>
                </c:pt>
                <c:pt idx="16">
                  <c:v>103.7964318503263</c:v>
                </c:pt>
                <c:pt idx="17">
                  <c:v>103.7964318503263</c:v>
                </c:pt>
                <c:pt idx="18">
                  <c:v>103.7964318503263</c:v>
                </c:pt>
                <c:pt idx="19">
                  <c:v>103.77658122627228</c:v>
                </c:pt>
                <c:pt idx="20">
                  <c:v>104.23562690752091</c:v>
                </c:pt>
                <c:pt idx="21">
                  <c:v>103.92546090667724</c:v>
                </c:pt>
                <c:pt idx="22">
                  <c:v>103.36219944914518</c:v>
                </c:pt>
                <c:pt idx="23">
                  <c:v>103.62770154586735</c:v>
                </c:pt>
                <c:pt idx="24">
                  <c:v>103.62770154586735</c:v>
                </c:pt>
                <c:pt idx="25">
                  <c:v>103.62770154586735</c:v>
                </c:pt>
                <c:pt idx="26">
                  <c:v>104.68722860474927</c:v>
                </c:pt>
                <c:pt idx="27">
                  <c:v>104.35969330785836</c:v>
                </c:pt>
                <c:pt idx="28">
                  <c:v>104.23314557951416</c:v>
                </c:pt>
                <c:pt idx="29">
                  <c:v>105.49862286295625</c:v>
                </c:pt>
                <c:pt idx="30">
                  <c:v>105.92541128011712</c:v>
                </c:pt>
                <c:pt idx="31">
                  <c:v>105.92541128011712</c:v>
                </c:pt>
                <c:pt idx="32">
                  <c:v>105.92541128011712</c:v>
                </c:pt>
                <c:pt idx="33">
                  <c:v>105.37951911863229</c:v>
                </c:pt>
                <c:pt idx="34">
                  <c:v>105.14627428599788</c:v>
                </c:pt>
                <c:pt idx="35">
                  <c:v>105.31500459045682</c:v>
                </c:pt>
                <c:pt idx="36">
                  <c:v>105.38448177464579</c:v>
                </c:pt>
                <c:pt idx="37">
                  <c:v>106.87079725068858</c:v>
                </c:pt>
                <c:pt idx="38">
                  <c:v>106.87079725068858</c:v>
                </c:pt>
                <c:pt idx="39">
                  <c:v>106.87079725068858</c:v>
                </c:pt>
                <c:pt idx="40">
                  <c:v>107.16607528349174</c:v>
                </c:pt>
                <c:pt idx="41">
                  <c:v>107.04945286717451</c:v>
                </c:pt>
                <c:pt idx="42">
                  <c:v>107.59038237264585</c:v>
                </c:pt>
                <c:pt idx="43">
                  <c:v>107.64745291680107</c:v>
                </c:pt>
                <c:pt idx="44">
                  <c:v>107.08667278727575</c:v>
                </c:pt>
                <c:pt idx="45">
                  <c:v>107.08667278727575</c:v>
                </c:pt>
                <c:pt idx="46">
                  <c:v>107.08667278727575</c:v>
                </c:pt>
                <c:pt idx="47">
                  <c:v>107.07178481923525</c:v>
                </c:pt>
                <c:pt idx="48">
                  <c:v>107.85092181335452</c:v>
                </c:pt>
                <c:pt idx="49">
                  <c:v>108.48862311108904</c:v>
                </c:pt>
                <c:pt idx="50">
                  <c:v>108.84841567206769</c:v>
                </c:pt>
                <c:pt idx="51">
                  <c:v>108.97496340041191</c:v>
                </c:pt>
                <c:pt idx="52">
                  <c:v>108.97496340041191</c:v>
                </c:pt>
                <c:pt idx="53">
                  <c:v>108.97496340041191</c:v>
                </c:pt>
                <c:pt idx="54">
                  <c:v>108.97496340041191</c:v>
                </c:pt>
                <c:pt idx="55">
                  <c:v>108.97496340041191</c:v>
                </c:pt>
                <c:pt idx="56">
                  <c:v>110.05434108334782</c:v>
                </c:pt>
                <c:pt idx="57">
                  <c:v>111.05927892608123</c:v>
                </c:pt>
                <c:pt idx="58">
                  <c:v>111.6126150715863</c:v>
                </c:pt>
                <c:pt idx="59">
                  <c:v>111.6126150715863</c:v>
                </c:pt>
                <c:pt idx="60">
                  <c:v>111.6126150715863</c:v>
                </c:pt>
                <c:pt idx="61">
                  <c:v>111.5108806233096</c:v>
                </c:pt>
                <c:pt idx="62">
                  <c:v>111.35455695888439</c:v>
                </c:pt>
                <c:pt idx="63">
                  <c:v>112.28505496141534</c:v>
                </c:pt>
                <c:pt idx="64">
                  <c:v>114.63983523982036</c:v>
                </c:pt>
                <c:pt idx="65">
                  <c:v>115.26512989752116</c:v>
                </c:pt>
                <c:pt idx="66">
                  <c:v>115.26512989752116</c:v>
                </c:pt>
                <c:pt idx="67">
                  <c:v>115.26512989752116</c:v>
                </c:pt>
                <c:pt idx="68">
                  <c:v>117.54795166373042</c:v>
                </c:pt>
                <c:pt idx="69">
                  <c:v>115.84576065110046</c:v>
                </c:pt>
                <c:pt idx="70">
                  <c:v>115.95742041140417</c:v>
                </c:pt>
                <c:pt idx="71">
                  <c:v>121.15083992953029</c:v>
                </c:pt>
                <c:pt idx="72">
                  <c:v>117.50328775960894</c:v>
                </c:pt>
                <c:pt idx="73">
                  <c:v>117.50328775960894</c:v>
                </c:pt>
                <c:pt idx="74">
                  <c:v>117.50328775960894</c:v>
                </c:pt>
                <c:pt idx="75">
                  <c:v>122.73640852584302</c:v>
                </c:pt>
                <c:pt idx="76">
                  <c:v>125.27976973276098</c:v>
                </c:pt>
                <c:pt idx="77">
                  <c:v>126.79834247289151</c:v>
                </c:pt>
                <c:pt idx="78">
                  <c:v>127.63206868315922</c:v>
                </c:pt>
                <c:pt idx="79">
                  <c:v>124.66440038708717</c:v>
                </c:pt>
                <c:pt idx="80">
                  <c:v>124.66440038708717</c:v>
                </c:pt>
                <c:pt idx="81">
                  <c:v>124.66440038708717</c:v>
                </c:pt>
                <c:pt idx="82">
                  <c:v>126.04650008684648</c:v>
                </c:pt>
                <c:pt idx="83">
                  <c:v>125.82069923823229</c:v>
                </c:pt>
                <c:pt idx="84">
                  <c:v>125.80332994218506</c:v>
                </c:pt>
                <c:pt idx="85">
                  <c:v>124.0763256494876</c:v>
                </c:pt>
                <c:pt idx="86">
                  <c:v>126.80330512890498</c:v>
                </c:pt>
                <c:pt idx="87">
                  <c:v>126.80330512890498</c:v>
                </c:pt>
                <c:pt idx="88">
                  <c:v>126.80330512890498</c:v>
                </c:pt>
                <c:pt idx="89">
                  <c:v>128.00674921217836</c:v>
                </c:pt>
                <c:pt idx="90">
                  <c:v>128.98191111883079</c:v>
                </c:pt>
                <c:pt idx="91">
                  <c:v>130.01910622565197</c:v>
                </c:pt>
                <c:pt idx="92">
                  <c:v>130.01910622565197</c:v>
                </c:pt>
                <c:pt idx="93">
                  <c:v>131.48336517230257</c:v>
                </c:pt>
                <c:pt idx="94">
                  <c:v>131.48336517230257</c:v>
                </c:pt>
                <c:pt idx="95">
                  <c:v>131.48336517230257</c:v>
                </c:pt>
                <c:pt idx="96">
                  <c:v>130.17838092638996</c:v>
                </c:pt>
                <c:pt idx="97">
                  <c:v>129.54821743121542</c:v>
                </c:pt>
                <c:pt idx="98">
                  <c:v>129.31500731882798</c:v>
                </c:pt>
                <c:pt idx="99">
                  <c:v>125.98059890341628</c:v>
                </c:pt>
                <c:pt idx="100">
                  <c:v>125.98059890341628</c:v>
                </c:pt>
                <c:pt idx="101">
                  <c:v>125.98059890341628</c:v>
                </c:pt>
                <c:pt idx="102">
                  <c:v>125.98059890341628</c:v>
                </c:pt>
                <c:pt idx="103">
                  <c:v>128.57320068474459</c:v>
                </c:pt>
                <c:pt idx="104">
                  <c:v>128.65755327858685</c:v>
                </c:pt>
                <c:pt idx="105">
                  <c:v>130.44632445977123</c:v>
                </c:pt>
                <c:pt idx="106">
                  <c:v>129.94517081400252</c:v>
                </c:pt>
              </c:numCache>
            </c:numRef>
          </c:val>
          <c:smooth val="0"/>
          <c:extLst>
            <c:ext xmlns:c16="http://schemas.microsoft.com/office/drawing/2014/chart" uri="{C3380CC4-5D6E-409C-BE32-E72D297353CC}">
              <c16:uniqueId val="{00000001-3244-40A4-82AF-BDFF4353E3B0}"/>
            </c:ext>
          </c:extLst>
        </c:ser>
        <c:ser>
          <c:idx val="2"/>
          <c:order val="2"/>
          <c:tx>
            <c:strRef>
              <c:f>Hoja1!$D$1</c:f>
              <c:strCache>
                <c:ptCount val="1"/>
                <c:pt idx="0">
                  <c:v>Chile</c:v>
                </c:pt>
              </c:strCache>
            </c:strRef>
          </c:tx>
          <c:spPr>
            <a:ln w="28575" cap="rnd">
              <a:solidFill>
                <a:srgbClr val="C00000"/>
              </a:solidFill>
              <a:prstDash val="sysDot"/>
              <a:round/>
            </a:ln>
            <a:effectLst/>
          </c:spPr>
          <c:marker>
            <c:symbol val="none"/>
          </c:marker>
          <c:dLbls>
            <c:dLbl>
              <c:idx val="106"/>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rgbClr val="C00000"/>
                      </a:solidFill>
                      <a:latin typeface="+mn-lt"/>
                      <a:ea typeface="+mn-ea"/>
                      <a:cs typeface="+mn-cs"/>
                    </a:defRPr>
                  </a:pPr>
                  <a:endParaRPr lang="es-CO"/>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ED8F-4A58-92CD-EF77EBC770DC}"/>
                </c:ext>
              </c:extLst>
            </c:dLbl>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rgbClr val="C00000"/>
                    </a:solidFill>
                    <a:latin typeface="+mn-lt"/>
                    <a:ea typeface="+mn-ea"/>
                    <a:cs typeface="+mn-cs"/>
                  </a:defRPr>
                </a:pPr>
                <a:endParaRPr lang="es-CO"/>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Hoja1!$A$2:$A$108</c:f>
              <c:numCache>
                <c:formatCode>d\-mmm\-yy</c:formatCode>
                <c:ptCount val="107"/>
                <c:pt idx="0">
                  <c:v>43831</c:v>
                </c:pt>
                <c:pt idx="1">
                  <c:v>43832</c:v>
                </c:pt>
                <c:pt idx="2">
                  <c:v>43833</c:v>
                </c:pt>
                <c:pt idx="3">
                  <c:v>43834</c:v>
                </c:pt>
                <c:pt idx="4">
                  <c:v>43835</c:v>
                </c:pt>
                <c:pt idx="5">
                  <c:v>43836</c:v>
                </c:pt>
                <c:pt idx="6">
                  <c:v>43837</c:v>
                </c:pt>
                <c:pt idx="7">
                  <c:v>43838</c:v>
                </c:pt>
                <c:pt idx="8">
                  <c:v>43839</c:v>
                </c:pt>
                <c:pt idx="9">
                  <c:v>43840</c:v>
                </c:pt>
                <c:pt idx="10">
                  <c:v>43841</c:v>
                </c:pt>
                <c:pt idx="11">
                  <c:v>43842</c:v>
                </c:pt>
                <c:pt idx="12">
                  <c:v>43843</c:v>
                </c:pt>
                <c:pt idx="13">
                  <c:v>43844</c:v>
                </c:pt>
                <c:pt idx="14">
                  <c:v>43845</c:v>
                </c:pt>
                <c:pt idx="15">
                  <c:v>43846</c:v>
                </c:pt>
                <c:pt idx="16">
                  <c:v>43847</c:v>
                </c:pt>
                <c:pt idx="17">
                  <c:v>43848</c:v>
                </c:pt>
                <c:pt idx="18">
                  <c:v>43849</c:v>
                </c:pt>
                <c:pt idx="19">
                  <c:v>43850</c:v>
                </c:pt>
                <c:pt idx="20">
                  <c:v>43851</c:v>
                </c:pt>
                <c:pt idx="21">
                  <c:v>43852</c:v>
                </c:pt>
                <c:pt idx="22">
                  <c:v>43853</c:v>
                </c:pt>
                <c:pt idx="23">
                  <c:v>43854</c:v>
                </c:pt>
                <c:pt idx="24">
                  <c:v>43855</c:v>
                </c:pt>
                <c:pt idx="25">
                  <c:v>43856</c:v>
                </c:pt>
                <c:pt idx="26">
                  <c:v>43857</c:v>
                </c:pt>
                <c:pt idx="27">
                  <c:v>43858</c:v>
                </c:pt>
                <c:pt idx="28">
                  <c:v>43859</c:v>
                </c:pt>
                <c:pt idx="29">
                  <c:v>43860</c:v>
                </c:pt>
                <c:pt idx="30">
                  <c:v>43861</c:v>
                </c:pt>
                <c:pt idx="31">
                  <c:v>43862</c:v>
                </c:pt>
                <c:pt idx="32">
                  <c:v>43863</c:v>
                </c:pt>
                <c:pt idx="33">
                  <c:v>43864</c:v>
                </c:pt>
                <c:pt idx="34">
                  <c:v>43865</c:v>
                </c:pt>
                <c:pt idx="35">
                  <c:v>43866</c:v>
                </c:pt>
                <c:pt idx="36">
                  <c:v>43867</c:v>
                </c:pt>
                <c:pt idx="37">
                  <c:v>43868</c:v>
                </c:pt>
                <c:pt idx="38">
                  <c:v>43869</c:v>
                </c:pt>
                <c:pt idx="39">
                  <c:v>43870</c:v>
                </c:pt>
                <c:pt idx="40">
                  <c:v>43871</c:v>
                </c:pt>
                <c:pt idx="41">
                  <c:v>43872</c:v>
                </c:pt>
                <c:pt idx="42">
                  <c:v>43873</c:v>
                </c:pt>
                <c:pt idx="43">
                  <c:v>43874</c:v>
                </c:pt>
                <c:pt idx="44">
                  <c:v>43875</c:v>
                </c:pt>
                <c:pt idx="45">
                  <c:v>43876</c:v>
                </c:pt>
                <c:pt idx="46">
                  <c:v>43877</c:v>
                </c:pt>
                <c:pt idx="47">
                  <c:v>43878</c:v>
                </c:pt>
                <c:pt idx="48">
                  <c:v>43879</c:v>
                </c:pt>
                <c:pt idx="49">
                  <c:v>43880</c:v>
                </c:pt>
                <c:pt idx="50">
                  <c:v>43881</c:v>
                </c:pt>
                <c:pt idx="51">
                  <c:v>43882</c:v>
                </c:pt>
                <c:pt idx="52">
                  <c:v>43883</c:v>
                </c:pt>
                <c:pt idx="53">
                  <c:v>43884</c:v>
                </c:pt>
                <c:pt idx="54">
                  <c:v>43885</c:v>
                </c:pt>
                <c:pt idx="55">
                  <c:v>43886</c:v>
                </c:pt>
                <c:pt idx="56">
                  <c:v>43887</c:v>
                </c:pt>
                <c:pt idx="57">
                  <c:v>43888</c:v>
                </c:pt>
                <c:pt idx="58">
                  <c:v>43889</c:v>
                </c:pt>
                <c:pt idx="59">
                  <c:v>43890</c:v>
                </c:pt>
                <c:pt idx="60">
                  <c:v>43891</c:v>
                </c:pt>
                <c:pt idx="61">
                  <c:v>43892</c:v>
                </c:pt>
                <c:pt idx="62">
                  <c:v>43893</c:v>
                </c:pt>
                <c:pt idx="63">
                  <c:v>43894</c:v>
                </c:pt>
                <c:pt idx="64">
                  <c:v>43895</c:v>
                </c:pt>
                <c:pt idx="65">
                  <c:v>43896</c:v>
                </c:pt>
                <c:pt idx="66">
                  <c:v>43897</c:v>
                </c:pt>
                <c:pt idx="67">
                  <c:v>43898</c:v>
                </c:pt>
                <c:pt idx="68">
                  <c:v>43899</c:v>
                </c:pt>
                <c:pt idx="69">
                  <c:v>43900</c:v>
                </c:pt>
                <c:pt idx="70">
                  <c:v>43901</c:v>
                </c:pt>
                <c:pt idx="71">
                  <c:v>43902</c:v>
                </c:pt>
                <c:pt idx="72">
                  <c:v>43903</c:v>
                </c:pt>
                <c:pt idx="73">
                  <c:v>43904</c:v>
                </c:pt>
                <c:pt idx="74">
                  <c:v>43905</c:v>
                </c:pt>
                <c:pt idx="75">
                  <c:v>43906</c:v>
                </c:pt>
                <c:pt idx="76">
                  <c:v>43907</c:v>
                </c:pt>
                <c:pt idx="77">
                  <c:v>43908</c:v>
                </c:pt>
                <c:pt idx="78">
                  <c:v>43909</c:v>
                </c:pt>
                <c:pt idx="79">
                  <c:v>43910</c:v>
                </c:pt>
                <c:pt idx="80">
                  <c:v>43911</c:v>
                </c:pt>
                <c:pt idx="81">
                  <c:v>43912</c:v>
                </c:pt>
                <c:pt idx="82">
                  <c:v>43913</c:v>
                </c:pt>
                <c:pt idx="83">
                  <c:v>43914</c:v>
                </c:pt>
                <c:pt idx="84">
                  <c:v>43915</c:v>
                </c:pt>
                <c:pt idx="85">
                  <c:v>43916</c:v>
                </c:pt>
                <c:pt idx="86">
                  <c:v>43917</c:v>
                </c:pt>
                <c:pt idx="87">
                  <c:v>43918</c:v>
                </c:pt>
                <c:pt idx="88">
                  <c:v>43919</c:v>
                </c:pt>
                <c:pt idx="89">
                  <c:v>43920</c:v>
                </c:pt>
                <c:pt idx="90">
                  <c:v>43921</c:v>
                </c:pt>
                <c:pt idx="91">
                  <c:v>43922</c:v>
                </c:pt>
                <c:pt idx="92">
                  <c:v>43923</c:v>
                </c:pt>
                <c:pt idx="93">
                  <c:v>43924</c:v>
                </c:pt>
                <c:pt idx="94">
                  <c:v>43925</c:v>
                </c:pt>
                <c:pt idx="95">
                  <c:v>43926</c:v>
                </c:pt>
                <c:pt idx="96">
                  <c:v>43927</c:v>
                </c:pt>
                <c:pt idx="97">
                  <c:v>43928</c:v>
                </c:pt>
                <c:pt idx="98">
                  <c:v>43929</c:v>
                </c:pt>
                <c:pt idx="99">
                  <c:v>43930</c:v>
                </c:pt>
                <c:pt idx="100">
                  <c:v>43931</c:v>
                </c:pt>
                <c:pt idx="101">
                  <c:v>43932</c:v>
                </c:pt>
                <c:pt idx="102">
                  <c:v>43933</c:v>
                </c:pt>
                <c:pt idx="103">
                  <c:v>43934</c:v>
                </c:pt>
                <c:pt idx="104">
                  <c:v>43935</c:v>
                </c:pt>
                <c:pt idx="105">
                  <c:v>43936</c:v>
                </c:pt>
                <c:pt idx="106">
                  <c:v>43937</c:v>
                </c:pt>
              </c:numCache>
            </c:numRef>
          </c:cat>
          <c:val>
            <c:numRef>
              <c:f>Hoja1!$D$2:$D$108</c:f>
              <c:numCache>
                <c:formatCode>0.0</c:formatCode>
                <c:ptCount val="107"/>
                <c:pt idx="0" formatCode="General">
                  <c:v>100</c:v>
                </c:pt>
                <c:pt idx="1">
                  <c:v>100.55330235556393</c:v>
                </c:pt>
                <c:pt idx="2">
                  <c:v>101.28119040584458</c:v>
                </c:pt>
                <c:pt idx="3">
                  <c:v>101.28119040584458</c:v>
                </c:pt>
                <c:pt idx="4">
                  <c:v>101.28119040584458</c:v>
                </c:pt>
                <c:pt idx="5">
                  <c:v>101.86269506593968</c:v>
                </c:pt>
                <c:pt idx="6">
                  <c:v>103.65286992022777</c:v>
                </c:pt>
                <c:pt idx="7">
                  <c:v>103.82745561494453</c:v>
                </c:pt>
                <c:pt idx="8">
                  <c:v>102.98272944589186</c:v>
                </c:pt>
                <c:pt idx="9">
                  <c:v>102.69533453305041</c:v>
                </c:pt>
                <c:pt idx="10">
                  <c:v>102.69533453305041</c:v>
                </c:pt>
                <c:pt idx="11">
                  <c:v>102.69533453305041</c:v>
                </c:pt>
                <c:pt idx="12">
                  <c:v>103.48365609304074</c:v>
                </c:pt>
                <c:pt idx="13">
                  <c:v>104.43716257957078</c:v>
                </c:pt>
                <c:pt idx="14">
                  <c:v>103.71598936370228</c:v>
                </c:pt>
                <c:pt idx="15">
                  <c:v>103.67838629099407</c:v>
                </c:pt>
                <c:pt idx="16">
                  <c:v>103.85968682012302</c:v>
                </c:pt>
                <c:pt idx="17">
                  <c:v>103.85968682012302</c:v>
                </c:pt>
                <c:pt idx="18">
                  <c:v>103.85968682012302</c:v>
                </c:pt>
                <c:pt idx="19">
                  <c:v>103.59377937740055</c:v>
                </c:pt>
                <c:pt idx="20">
                  <c:v>103.39904917944722</c:v>
                </c:pt>
                <c:pt idx="21">
                  <c:v>103.47559829174612</c:v>
                </c:pt>
                <c:pt idx="22">
                  <c:v>103.69315892670086</c:v>
                </c:pt>
                <c:pt idx="23">
                  <c:v>103.668985522817</c:v>
                </c:pt>
                <c:pt idx="24">
                  <c:v>103.668985522817</c:v>
                </c:pt>
                <c:pt idx="25">
                  <c:v>103.668985522817</c:v>
                </c:pt>
                <c:pt idx="26">
                  <c:v>104.284064354973</c:v>
                </c:pt>
                <c:pt idx="27">
                  <c:v>105.8069887996562</c:v>
                </c:pt>
                <c:pt idx="28">
                  <c:v>105.84324890548199</c:v>
                </c:pt>
                <c:pt idx="29">
                  <c:v>105.84996373989416</c:v>
                </c:pt>
                <c:pt idx="30">
                  <c:v>107.16338535091725</c:v>
                </c:pt>
                <c:pt idx="31">
                  <c:v>107.16338535091725</c:v>
                </c:pt>
                <c:pt idx="32">
                  <c:v>107.16338535091725</c:v>
                </c:pt>
                <c:pt idx="33">
                  <c:v>107.31782654239748</c:v>
                </c:pt>
                <c:pt idx="34">
                  <c:v>106.21793666568182</c:v>
                </c:pt>
                <c:pt idx="35">
                  <c:v>104.99046493513468</c:v>
                </c:pt>
                <c:pt idx="36">
                  <c:v>104.34718379844755</c:v>
                </c:pt>
                <c:pt idx="37">
                  <c:v>104.63323574440655</c:v>
                </c:pt>
                <c:pt idx="38">
                  <c:v>104.63323574440655</c:v>
                </c:pt>
                <c:pt idx="39">
                  <c:v>104.63323574440655</c:v>
                </c:pt>
                <c:pt idx="40">
                  <c:v>105.93322768660525</c:v>
                </c:pt>
                <c:pt idx="41">
                  <c:v>106.88404823937041</c:v>
                </c:pt>
                <c:pt idx="42">
                  <c:v>106.42743949934194</c:v>
                </c:pt>
                <c:pt idx="43">
                  <c:v>105.87010824313072</c:v>
                </c:pt>
                <c:pt idx="44">
                  <c:v>106.78198275630524</c:v>
                </c:pt>
                <c:pt idx="45">
                  <c:v>106.78198275630524</c:v>
                </c:pt>
                <c:pt idx="46">
                  <c:v>106.78198275630524</c:v>
                </c:pt>
                <c:pt idx="47">
                  <c:v>106.46101367140287</c:v>
                </c:pt>
                <c:pt idx="48">
                  <c:v>106.3562622545728</c:v>
                </c:pt>
                <c:pt idx="49">
                  <c:v>107.02103086137895</c:v>
                </c:pt>
                <c:pt idx="50">
                  <c:v>107.08817920550079</c:v>
                </c:pt>
                <c:pt idx="51">
                  <c:v>108.07391689720932</c:v>
                </c:pt>
                <c:pt idx="52">
                  <c:v>108.07391689720932</c:v>
                </c:pt>
                <c:pt idx="53">
                  <c:v>108.07391689720932</c:v>
                </c:pt>
                <c:pt idx="54">
                  <c:v>108.75614407348715</c:v>
                </c:pt>
                <c:pt idx="55">
                  <c:v>108.80717681501974</c:v>
                </c:pt>
                <c:pt idx="56">
                  <c:v>108.50635223335392</c:v>
                </c:pt>
                <c:pt idx="57">
                  <c:v>108.92804383443904</c:v>
                </c:pt>
                <c:pt idx="58">
                  <c:v>109.62101474577636</c:v>
                </c:pt>
                <c:pt idx="59">
                  <c:v>109.62101474577636</c:v>
                </c:pt>
                <c:pt idx="60">
                  <c:v>109.62101474577636</c:v>
                </c:pt>
                <c:pt idx="61">
                  <c:v>109.89766592355834</c:v>
                </c:pt>
                <c:pt idx="62">
                  <c:v>109.78082780478633</c:v>
                </c:pt>
                <c:pt idx="63">
                  <c:v>108.75480110660469</c:v>
                </c:pt>
                <c:pt idx="64">
                  <c:v>109.07442722462464</c:v>
                </c:pt>
                <c:pt idx="65">
                  <c:v>110.5637774972469</c:v>
                </c:pt>
                <c:pt idx="66">
                  <c:v>110.5637774972469</c:v>
                </c:pt>
                <c:pt idx="67">
                  <c:v>110.5637774972469</c:v>
                </c:pt>
                <c:pt idx="68">
                  <c:v>111.32523971958852</c:v>
                </c:pt>
                <c:pt idx="69">
                  <c:v>112.95157261421933</c:v>
                </c:pt>
                <c:pt idx="70">
                  <c:v>112.03298326663264</c:v>
                </c:pt>
                <c:pt idx="71">
                  <c:v>112.20219709381966</c:v>
                </c:pt>
                <c:pt idx="72">
                  <c:v>114.42883618489968</c:v>
                </c:pt>
                <c:pt idx="73">
                  <c:v>114.42883618489968</c:v>
                </c:pt>
                <c:pt idx="74">
                  <c:v>114.42883618489968</c:v>
                </c:pt>
                <c:pt idx="75">
                  <c:v>112.36066718594719</c:v>
                </c:pt>
                <c:pt idx="76">
                  <c:v>114.22067631812199</c:v>
                </c:pt>
                <c:pt idx="77">
                  <c:v>114.83575515027799</c:v>
                </c:pt>
                <c:pt idx="78">
                  <c:v>115.85640998092987</c:v>
                </c:pt>
                <c:pt idx="79">
                  <c:v>116.54669495850231</c:v>
                </c:pt>
                <c:pt idx="80">
                  <c:v>116.54669495850231</c:v>
                </c:pt>
                <c:pt idx="81">
                  <c:v>116.54669495850231</c:v>
                </c:pt>
                <c:pt idx="82">
                  <c:v>114.28782466224384</c:v>
                </c:pt>
                <c:pt idx="83">
                  <c:v>115.63884934597513</c:v>
                </c:pt>
                <c:pt idx="84">
                  <c:v>113.75466680991646</c:v>
                </c:pt>
                <c:pt idx="85">
                  <c:v>113.34103301012597</c:v>
                </c:pt>
                <c:pt idx="86">
                  <c:v>112.27874620611856</c:v>
                </c:pt>
                <c:pt idx="87">
                  <c:v>112.27874620611856</c:v>
                </c:pt>
                <c:pt idx="88">
                  <c:v>112.27874620611856</c:v>
                </c:pt>
                <c:pt idx="89">
                  <c:v>112.16862292175875</c:v>
                </c:pt>
                <c:pt idx="90">
                  <c:v>113.65528726061615</c:v>
                </c:pt>
                <c:pt idx="91">
                  <c:v>114.42480728425237</c:v>
                </c:pt>
                <c:pt idx="92">
                  <c:v>116.00682227176277</c:v>
                </c:pt>
                <c:pt idx="93">
                  <c:v>115.74897263033492</c:v>
                </c:pt>
                <c:pt idx="94">
                  <c:v>115.74897263033492</c:v>
                </c:pt>
                <c:pt idx="95">
                  <c:v>115.74897263033492</c:v>
                </c:pt>
                <c:pt idx="96">
                  <c:v>116.03099567564664</c:v>
                </c:pt>
                <c:pt idx="97">
                  <c:v>114.67728505815047</c:v>
                </c:pt>
                <c:pt idx="98">
                  <c:v>113.08452633558055</c:v>
                </c:pt>
                <c:pt idx="99">
                  <c:v>114.40734871478068</c:v>
                </c:pt>
                <c:pt idx="100">
                  <c:v>114.40734871478068</c:v>
                </c:pt>
                <c:pt idx="101">
                  <c:v>114.40734871478068</c:v>
                </c:pt>
                <c:pt idx="102">
                  <c:v>114.40734871478068</c:v>
                </c:pt>
                <c:pt idx="103">
                  <c:v>112.74072681367677</c:v>
                </c:pt>
                <c:pt idx="104">
                  <c:v>113.42295398995461</c:v>
                </c:pt>
                <c:pt idx="105">
                  <c:v>113.96819854422391</c:v>
                </c:pt>
                <c:pt idx="106">
                  <c:v>115.40248717466626</c:v>
                </c:pt>
              </c:numCache>
            </c:numRef>
          </c:val>
          <c:smooth val="0"/>
          <c:extLst>
            <c:ext xmlns:c16="http://schemas.microsoft.com/office/drawing/2014/chart" uri="{C3380CC4-5D6E-409C-BE32-E72D297353CC}">
              <c16:uniqueId val="{00000002-3244-40A4-82AF-BDFF4353E3B0}"/>
            </c:ext>
          </c:extLst>
        </c:ser>
        <c:ser>
          <c:idx val="3"/>
          <c:order val="3"/>
          <c:tx>
            <c:strRef>
              <c:f>Hoja1!$E$1</c:f>
              <c:strCache>
                <c:ptCount val="1"/>
                <c:pt idx="0">
                  <c:v>Colombia</c:v>
                </c:pt>
              </c:strCache>
            </c:strRef>
          </c:tx>
          <c:spPr>
            <a:ln w="28575" cap="rnd">
              <a:solidFill>
                <a:schemeClr val="accent4"/>
              </a:solidFill>
              <a:prstDash val="solid"/>
              <a:round/>
            </a:ln>
            <a:effectLst/>
          </c:spPr>
          <c:marker>
            <c:symbol val="none"/>
          </c:marker>
          <c:dLbls>
            <c:dLbl>
              <c:idx val="106"/>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rgbClr val="FF2084"/>
                      </a:solidFill>
                      <a:latin typeface="+mn-lt"/>
                      <a:ea typeface="+mn-ea"/>
                      <a:cs typeface="+mn-cs"/>
                    </a:defRPr>
                  </a:pPr>
                  <a:endParaRPr lang="es-CO"/>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ED8F-4A58-92CD-EF77EBC770DC}"/>
                </c:ext>
              </c:extLst>
            </c:dLbl>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rgbClr val="FF2084"/>
                    </a:solidFill>
                    <a:latin typeface="+mn-lt"/>
                    <a:ea typeface="+mn-ea"/>
                    <a:cs typeface="+mn-cs"/>
                  </a:defRPr>
                </a:pPr>
                <a:endParaRPr lang="es-CO"/>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Hoja1!$A$2:$A$108</c:f>
              <c:numCache>
                <c:formatCode>d\-mmm\-yy</c:formatCode>
                <c:ptCount val="107"/>
                <c:pt idx="0">
                  <c:v>43831</c:v>
                </c:pt>
                <c:pt idx="1">
                  <c:v>43832</c:v>
                </c:pt>
                <c:pt idx="2">
                  <c:v>43833</c:v>
                </c:pt>
                <c:pt idx="3">
                  <c:v>43834</c:v>
                </c:pt>
                <c:pt idx="4">
                  <c:v>43835</c:v>
                </c:pt>
                <c:pt idx="5">
                  <c:v>43836</c:v>
                </c:pt>
                <c:pt idx="6">
                  <c:v>43837</c:v>
                </c:pt>
                <c:pt idx="7">
                  <c:v>43838</c:v>
                </c:pt>
                <c:pt idx="8">
                  <c:v>43839</c:v>
                </c:pt>
                <c:pt idx="9">
                  <c:v>43840</c:v>
                </c:pt>
                <c:pt idx="10">
                  <c:v>43841</c:v>
                </c:pt>
                <c:pt idx="11">
                  <c:v>43842</c:v>
                </c:pt>
                <c:pt idx="12">
                  <c:v>43843</c:v>
                </c:pt>
                <c:pt idx="13">
                  <c:v>43844</c:v>
                </c:pt>
                <c:pt idx="14">
                  <c:v>43845</c:v>
                </c:pt>
                <c:pt idx="15">
                  <c:v>43846</c:v>
                </c:pt>
                <c:pt idx="16">
                  <c:v>43847</c:v>
                </c:pt>
                <c:pt idx="17">
                  <c:v>43848</c:v>
                </c:pt>
                <c:pt idx="18">
                  <c:v>43849</c:v>
                </c:pt>
                <c:pt idx="19">
                  <c:v>43850</c:v>
                </c:pt>
                <c:pt idx="20">
                  <c:v>43851</c:v>
                </c:pt>
                <c:pt idx="21">
                  <c:v>43852</c:v>
                </c:pt>
                <c:pt idx="22">
                  <c:v>43853</c:v>
                </c:pt>
                <c:pt idx="23">
                  <c:v>43854</c:v>
                </c:pt>
                <c:pt idx="24">
                  <c:v>43855</c:v>
                </c:pt>
                <c:pt idx="25">
                  <c:v>43856</c:v>
                </c:pt>
                <c:pt idx="26">
                  <c:v>43857</c:v>
                </c:pt>
                <c:pt idx="27">
                  <c:v>43858</c:v>
                </c:pt>
                <c:pt idx="28">
                  <c:v>43859</c:v>
                </c:pt>
                <c:pt idx="29">
                  <c:v>43860</c:v>
                </c:pt>
                <c:pt idx="30">
                  <c:v>43861</c:v>
                </c:pt>
                <c:pt idx="31">
                  <c:v>43862</c:v>
                </c:pt>
                <c:pt idx="32">
                  <c:v>43863</c:v>
                </c:pt>
                <c:pt idx="33">
                  <c:v>43864</c:v>
                </c:pt>
                <c:pt idx="34">
                  <c:v>43865</c:v>
                </c:pt>
                <c:pt idx="35">
                  <c:v>43866</c:v>
                </c:pt>
                <c:pt idx="36">
                  <c:v>43867</c:v>
                </c:pt>
                <c:pt idx="37">
                  <c:v>43868</c:v>
                </c:pt>
                <c:pt idx="38">
                  <c:v>43869</c:v>
                </c:pt>
                <c:pt idx="39">
                  <c:v>43870</c:v>
                </c:pt>
                <c:pt idx="40">
                  <c:v>43871</c:v>
                </c:pt>
                <c:pt idx="41">
                  <c:v>43872</c:v>
                </c:pt>
                <c:pt idx="42">
                  <c:v>43873</c:v>
                </c:pt>
                <c:pt idx="43">
                  <c:v>43874</c:v>
                </c:pt>
                <c:pt idx="44">
                  <c:v>43875</c:v>
                </c:pt>
                <c:pt idx="45">
                  <c:v>43876</c:v>
                </c:pt>
                <c:pt idx="46">
                  <c:v>43877</c:v>
                </c:pt>
                <c:pt idx="47">
                  <c:v>43878</c:v>
                </c:pt>
                <c:pt idx="48">
                  <c:v>43879</c:v>
                </c:pt>
                <c:pt idx="49">
                  <c:v>43880</c:v>
                </c:pt>
                <c:pt idx="50">
                  <c:v>43881</c:v>
                </c:pt>
                <c:pt idx="51">
                  <c:v>43882</c:v>
                </c:pt>
                <c:pt idx="52">
                  <c:v>43883</c:v>
                </c:pt>
                <c:pt idx="53">
                  <c:v>43884</c:v>
                </c:pt>
                <c:pt idx="54">
                  <c:v>43885</c:v>
                </c:pt>
                <c:pt idx="55">
                  <c:v>43886</c:v>
                </c:pt>
                <c:pt idx="56">
                  <c:v>43887</c:v>
                </c:pt>
                <c:pt idx="57">
                  <c:v>43888</c:v>
                </c:pt>
                <c:pt idx="58">
                  <c:v>43889</c:v>
                </c:pt>
                <c:pt idx="59">
                  <c:v>43890</c:v>
                </c:pt>
                <c:pt idx="60">
                  <c:v>43891</c:v>
                </c:pt>
                <c:pt idx="61">
                  <c:v>43892</c:v>
                </c:pt>
                <c:pt idx="62">
                  <c:v>43893</c:v>
                </c:pt>
                <c:pt idx="63">
                  <c:v>43894</c:v>
                </c:pt>
                <c:pt idx="64">
                  <c:v>43895</c:v>
                </c:pt>
                <c:pt idx="65">
                  <c:v>43896</c:v>
                </c:pt>
                <c:pt idx="66">
                  <c:v>43897</c:v>
                </c:pt>
                <c:pt idx="67">
                  <c:v>43898</c:v>
                </c:pt>
                <c:pt idx="68">
                  <c:v>43899</c:v>
                </c:pt>
                <c:pt idx="69">
                  <c:v>43900</c:v>
                </c:pt>
                <c:pt idx="70">
                  <c:v>43901</c:v>
                </c:pt>
                <c:pt idx="71">
                  <c:v>43902</c:v>
                </c:pt>
                <c:pt idx="72">
                  <c:v>43903</c:v>
                </c:pt>
                <c:pt idx="73">
                  <c:v>43904</c:v>
                </c:pt>
                <c:pt idx="74">
                  <c:v>43905</c:v>
                </c:pt>
                <c:pt idx="75">
                  <c:v>43906</c:v>
                </c:pt>
                <c:pt idx="76">
                  <c:v>43907</c:v>
                </c:pt>
                <c:pt idx="77">
                  <c:v>43908</c:v>
                </c:pt>
                <c:pt idx="78">
                  <c:v>43909</c:v>
                </c:pt>
                <c:pt idx="79">
                  <c:v>43910</c:v>
                </c:pt>
                <c:pt idx="80">
                  <c:v>43911</c:v>
                </c:pt>
                <c:pt idx="81">
                  <c:v>43912</c:v>
                </c:pt>
                <c:pt idx="82">
                  <c:v>43913</c:v>
                </c:pt>
                <c:pt idx="83">
                  <c:v>43914</c:v>
                </c:pt>
                <c:pt idx="84">
                  <c:v>43915</c:v>
                </c:pt>
                <c:pt idx="85">
                  <c:v>43916</c:v>
                </c:pt>
                <c:pt idx="86">
                  <c:v>43917</c:v>
                </c:pt>
                <c:pt idx="87">
                  <c:v>43918</c:v>
                </c:pt>
                <c:pt idx="88">
                  <c:v>43919</c:v>
                </c:pt>
                <c:pt idx="89">
                  <c:v>43920</c:v>
                </c:pt>
                <c:pt idx="90">
                  <c:v>43921</c:v>
                </c:pt>
                <c:pt idx="91">
                  <c:v>43922</c:v>
                </c:pt>
                <c:pt idx="92">
                  <c:v>43923</c:v>
                </c:pt>
                <c:pt idx="93">
                  <c:v>43924</c:v>
                </c:pt>
                <c:pt idx="94">
                  <c:v>43925</c:v>
                </c:pt>
                <c:pt idx="95">
                  <c:v>43926</c:v>
                </c:pt>
                <c:pt idx="96">
                  <c:v>43927</c:v>
                </c:pt>
                <c:pt idx="97">
                  <c:v>43928</c:v>
                </c:pt>
                <c:pt idx="98">
                  <c:v>43929</c:v>
                </c:pt>
                <c:pt idx="99">
                  <c:v>43930</c:v>
                </c:pt>
                <c:pt idx="100">
                  <c:v>43931</c:v>
                </c:pt>
                <c:pt idx="101">
                  <c:v>43932</c:v>
                </c:pt>
                <c:pt idx="102">
                  <c:v>43933</c:v>
                </c:pt>
                <c:pt idx="103">
                  <c:v>43934</c:v>
                </c:pt>
                <c:pt idx="104">
                  <c:v>43935</c:v>
                </c:pt>
                <c:pt idx="105">
                  <c:v>43936</c:v>
                </c:pt>
                <c:pt idx="106">
                  <c:v>43937</c:v>
                </c:pt>
              </c:numCache>
            </c:numRef>
          </c:cat>
          <c:val>
            <c:numRef>
              <c:f>Hoja1!$E$2:$E$108</c:f>
              <c:numCache>
                <c:formatCode>0.0</c:formatCode>
                <c:ptCount val="107"/>
                <c:pt idx="0">
                  <c:v>100</c:v>
                </c:pt>
                <c:pt idx="1">
                  <c:v>100</c:v>
                </c:pt>
                <c:pt idx="2">
                  <c:v>99.441586261191176</c:v>
                </c:pt>
                <c:pt idx="3">
                  <c:v>99.539537523572392</c:v>
                </c:pt>
                <c:pt idx="4">
                  <c:v>99.539537523572392</c:v>
                </c:pt>
                <c:pt idx="5">
                  <c:v>99.539537523572392</c:v>
                </c:pt>
                <c:pt idx="6">
                  <c:v>99.539537523572392</c:v>
                </c:pt>
                <c:pt idx="7">
                  <c:v>99.606974373996849</c:v>
                </c:pt>
                <c:pt idx="8">
                  <c:v>99.306712560342262</c:v>
                </c:pt>
                <c:pt idx="9">
                  <c:v>99.290539922005166</c:v>
                </c:pt>
                <c:pt idx="10">
                  <c:v>99.862074857955406</c:v>
                </c:pt>
                <c:pt idx="11">
                  <c:v>99.862074857955406</c:v>
                </c:pt>
                <c:pt idx="12">
                  <c:v>99.862074857955406</c:v>
                </c:pt>
                <c:pt idx="13">
                  <c:v>100.33291223444833</c:v>
                </c:pt>
                <c:pt idx="14">
                  <c:v>100.05156935620694</c:v>
                </c:pt>
                <c:pt idx="15">
                  <c:v>100.59808247435262</c:v>
                </c:pt>
                <c:pt idx="16">
                  <c:v>101.10645257755237</c:v>
                </c:pt>
                <c:pt idx="17">
                  <c:v>101.33134379367374</c:v>
                </c:pt>
                <c:pt idx="18">
                  <c:v>101.33134379367374</c:v>
                </c:pt>
                <c:pt idx="19">
                  <c:v>101.33134379367374</c:v>
                </c:pt>
                <c:pt idx="20">
                  <c:v>101.33134379367374</c:v>
                </c:pt>
                <c:pt idx="21">
                  <c:v>102.15950493418042</c:v>
                </c:pt>
                <c:pt idx="22">
                  <c:v>101.85008879693879</c:v>
                </c:pt>
                <c:pt idx="23">
                  <c:v>102.33801424412752</c:v>
                </c:pt>
                <c:pt idx="24">
                  <c:v>102.71181579059791</c:v>
                </c:pt>
                <c:pt idx="25">
                  <c:v>102.71181579059791</c:v>
                </c:pt>
                <c:pt idx="26">
                  <c:v>102.71181579059791</c:v>
                </c:pt>
                <c:pt idx="27">
                  <c:v>103.7001775938776</c:v>
                </c:pt>
                <c:pt idx="28">
                  <c:v>103.52319400452834</c:v>
                </c:pt>
                <c:pt idx="29">
                  <c:v>103.59948003442025</c:v>
                </c:pt>
                <c:pt idx="30">
                  <c:v>104.0983906699134</c:v>
                </c:pt>
                <c:pt idx="31">
                  <c:v>104.45815558688368</c:v>
                </c:pt>
                <c:pt idx="32">
                  <c:v>104.45815558688368</c:v>
                </c:pt>
                <c:pt idx="33">
                  <c:v>104.45815558688368</c:v>
                </c:pt>
                <c:pt idx="34">
                  <c:v>103.79660313566097</c:v>
                </c:pt>
                <c:pt idx="35">
                  <c:v>102.79908700879426</c:v>
                </c:pt>
                <c:pt idx="36">
                  <c:v>102.38927845621488</c:v>
                </c:pt>
                <c:pt idx="37">
                  <c:v>103.09080478710095</c:v>
                </c:pt>
                <c:pt idx="38">
                  <c:v>104.00379599284742</c:v>
                </c:pt>
                <c:pt idx="39">
                  <c:v>104.00379599284742</c:v>
                </c:pt>
                <c:pt idx="40">
                  <c:v>104.00379599284742</c:v>
                </c:pt>
                <c:pt idx="41">
                  <c:v>104.99887096675759</c:v>
                </c:pt>
                <c:pt idx="42">
                  <c:v>104.7526196622665</c:v>
                </c:pt>
                <c:pt idx="43">
                  <c:v>103.59032571083324</c:v>
                </c:pt>
                <c:pt idx="44">
                  <c:v>103.29464105897218</c:v>
                </c:pt>
                <c:pt idx="45">
                  <c:v>103.08653276942701</c:v>
                </c:pt>
                <c:pt idx="46">
                  <c:v>103.08653276942701</c:v>
                </c:pt>
                <c:pt idx="47">
                  <c:v>103.08653276942701</c:v>
                </c:pt>
                <c:pt idx="48">
                  <c:v>103.08653276942701</c:v>
                </c:pt>
                <c:pt idx="49">
                  <c:v>104.0614682314457</c:v>
                </c:pt>
                <c:pt idx="50">
                  <c:v>103.77890477672605</c:v>
                </c:pt>
                <c:pt idx="51">
                  <c:v>103.8558010948571</c:v>
                </c:pt>
                <c:pt idx="52">
                  <c:v>103.68949754969272</c:v>
                </c:pt>
                <c:pt idx="53">
                  <c:v>103.68949754969272</c:v>
                </c:pt>
                <c:pt idx="54">
                  <c:v>103.68949754969272</c:v>
                </c:pt>
                <c:pt idx="55">
                  <c:v>104.71325607084225</c:v>
                </c:pt>
                <c:pt idx="56">
                  <c:v>104.51857412255808</c:v>
                </c:pt>
                <c:pt idx="57">
                  <c:v>105.02694422575783</c:v>
                </c:pt>
                <c:pt idx="58">
                  <c:v>107.01739931769777</c:v>
                </c:pt>
                <c:pt idx="59">
                  <c:v>108.01674630928188</c:v>
                </c:pt>
                <c:pt idx="60">
                  <c:v>108.01674630928188</c:v>
                </c:pt>
                <c:pt idx="61">
                  <c:v>108.01674630928188</c:v>
                </c:pt>
                <c:pt idx="62">
                  <c:v>107.17180224219899</c:v>
                </c:pt>
                <c:pt idx="63">
                  <c:v>105.44438138132641</c:v>
                </c:pt>
                <c:pt idx="64">
                  <c:v>105.53256803188145</c:v>
                </c:pt>
                <c:pt idx="65">
                  <c:v>107.48426982063629</c:v>
                </c:pt>
                <c:pt idx="66">
                  <c:v>109.3813508119885</c:v>
                </c:pt>
                <c:pt idx="67">
                  <c:v>109.3813508119885</c:v>
                </c:pt>
                <c:pt idx="68">
                  <c:v>109.3813508119885</c:v>
                </c:pt>
                <c:pt idx="69">
                  <c:v>116.06461731875966</c:v>
                </c:pt>
                <c:pt idx="70">
                  <c:v>115.35637781724309</c:v>
                </c:pt>
                <c:pt idx="71">
                  <c:v>117.02734701599566</c:v>
                </c:pt>
                <c:pt idx="72">
                  <c:v>123.11527734549028</c:v>
                </c:pt>
                <c:pt idx="73">
                  <c:v>120.2853707806197</c:v>
                </c:pt>
                <c:pt idx="74">
                  <c:v>120.2853707806197</c:v>
                </c:pt>
                <c:pt idx="75">
                  <c:v>120.2853707806197</c:v>
                </c:pt>
                <c:pt idx="76">
                  <c:v>125.10695301390848</c:v>
                </c:pt>
                <c:pt idx="77">
                  <c:v>123.41706487974271</c:v>
                </c:pt>
                <c:pt idx="78">
                  <c:v>125.97508803407851</c:v>
                </c:pt>
                <c:pt idx="79">
                  <c:v>126.75412097133476</c:v>
                </c:pt>
                <c:pt idx="80">
                  <c:v>124.49758020713185</c:v>
                </c:pt>
                <c:pt idx="81">
                  <c:v>124.49758020713185</c:v>
                </c:pt>
                <c:pt idx="82">
                  <c:v>124.49758020713185</c:v>
                </c:pt>
                <c:pt idx="83">
                  <c:v>124.49758020713185</c:v>
                </c:pt>
                <c:pt idx="84">
                  <c:v>125.25860964133359</c:v>
                </c:pt>
                <c:pt idx="85">
                  <c:v>124.69226215541602</c:v>
                </c:pt>
                <c:pt idx="86">
                  <c:v>121.93040272920901</c:v>
                </c:pt>
                <c:pt idx="87">
                  <c:v>123.36366465881837</c:v>
                </c:pt>
                <c:pt idx="88">
                  <c:v>123.36366465881837</c:v>
                </c:pt>
                <c:pt idx="89">
                  <c:v>123.36366465881837</c:v>
                </c:pt>
                <c:pt idx="90">
                  <c:v>124.03528686598682</c:v>
                </c:pt>
                <c:pt idx="91">
                  <c:v>123.72190385519082</c:v>
                </c:pt>
                <c:pt idx="92">
                  <c:v>124.53114606028429</c:v>
                </c:pt>
                <c:pt idx="93">
                  <c:v>124.05634181023697</c:v>
                </c:pt>
                <c:pt idx="94">
                  <c:v>122.32556436404916</c:v>
                </c:pt>
                <c:pt idx="95">
                  <c:v>122.32556436404916</c:v>
                </c:pt>
                <c:pt idx="96">
                  <c:v>122.32556436404916</c:v>
                </c:pt>
                <c:pt idx="97">
                  <c:v>121.39792624056342</c:v>
                </c:pt>
                <c:pt idx="98">
                  <c:v>119.31592791275321</c:v>
                </c:pt>
                <c:pt idx="99">
                  <c:v>118.60311124944312</c:v>
                </c:pt>
                <c:pt idx="100">
                  <c:v>118.60311124944312</c:v>
                </c:pt>
                <c:pt idx="101">
                  <c:v>118.60311124944312</c:v>
                </c:pt>
                <c:pt idx="102">
                  <c:v>118.60311124944312</c:v>
                </c:pt>
                <c:pt idx="103">
                  <c:v>118.60311124944312</c:v>
                </c:pt>
                <c:pt idx="104">
                  <c:v>118.10023374039559</c:v>
                </c:pt>
                <c:pt idx="105">
                  <c:v>117.73100935571873</c:v>
                </c:pt>
                <c:pt idx="106">
                  <c:v>119.64182183245147</c:v>
                </c:pt>
              </c:numCache>
            </c:numRef>
          </c:val>
          <c:smooth val="0"/>
          <c:extLst>
            <c:ext xmlns:c16="http://schemas.microsoft.com/office/drawing/2014/chart" uri="{C3380CC4-5D6E-409C-BE32-E72D297353CC}">
              <c16:uniqueId val="{00000003-3244-40A4-82AF-BDFF4353E3B0}"/>
            </c:ext>
          </c:extLst>
        </c:ser>
        <c:ser>
          <c:idx val="4"/>
          <c:order val="4"/>
          <c:tx>
            <c:strRef>
              <c:f>Hoja1!$F$1</c:f>
              <c:strCache>
                <c:ptCount val="1"/>
                <c:pt idx="0">
                  <c:v>México</c:v>
                </c:pt>
              </c:strCache>
            </c:strRef>
          </c:tx>
          <c:spPr>
            <a:ln w="28575" cap="rnd">
              <a:solidFill>
                <a:srgbClr val="008000"/>
              </a:solidFill>
              <a:prstDash val="sysDot"/>
              <a:round/>
            </a:ln>
            <a:effectLst/>
          </c:spPr>
          <c:marker>
            <c:symbol val="none"/>
          </c:marker>
          <c:dLbls>
            <c:dLbl>
              <c:idx val="106"/>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rgbClr val="008000"/>
                      </a:solidFill>
                      <a:latin typeface="+mn-lt"/>
                      <a:ea typeface="+mn-ea"/>
                      <a:cs typeface="+mn-cs"/>
                    </a:defRPr>
                  </a:pPr>
                  <a:endParaRPr lang="es-CO"/>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ED8F-4A58-92CD-EF77EBC770DC}"/>
                </c:ext>
              </c:extLst>
            </c:dLbl>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rgbClr val="008000"/>
                    </a:solidFill>
                    <a:latin typeface="+mn-lt"/>
                    <a:ea typeface="+mn-ea"/>
                    <a:cs typeface="+mn-cs"/>
                  </a:defRPr>
                </a:pPr>
                <a:endParaRPr lang="es-CO"/>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Hoja1!$A$2:$A$108</c:f>
              <c:numCache>
                <c:formatCode>d\-mmm\-yy</c:formatCode>
                <c:ptCount val="107"/>
                <c:pt idx="0">
                  <c:v>43831</c:v>
                </c:pt>
                <c:pt idx="1">
                  <c:v>43832</c:v>
                </c:pt>
                <c:pt idx="2">
                  <c:v>43833</c:v>
                </c:pt>
                <c:pt idx="3">
                  <c:v>43834</c:v>
                </c:pt>
                <c:pt idx="4">
                  <c:v>43835</c:v>
                </c:pt>
                <c:pt idx="5">
                  <c:v>43836</c:v>
                </c:pt>
                <c:pt idx="6">
                  <c:v>43837</c:v>
                </c:pt>
                <c:pt idx="7">
                  <c:v>43838</c:v>
                </c:pt>
                <c:pt idx="8">
                  <c:v>43839</c:v>
                </c:pt>
                <c:pt idx="9">
                  <c:v>43840</c:v>
                </c:pt>
                <c:pt idx="10">
                  <c:v>43841</c:v>
                </c:pt>
                <c:pt idx="11">
                  <c:v>43842</c:v>
                </c:pt>
                <c:pt idx="12">
                  <c:v>43843</c:v>
                </c:pt>
                <c:pt idx="13">
                  <c:v>43844</c:v>
                </c:pt>
                <c:pt idx="14">
                  <c:v>43845</c:v>
                </c:pt>
                <c:pt idx="15">
                  <c:v>43846</c:v>
                </c:pt>
                <c:pt idx="16">
                  <c:v>43847</c:v>
                </c:pt>
                <c:pt idx="17">
                  <c:v>43848</c:v>
                </c:pt>
                <c:pt idx="18">
                  <c:v>43849</c:v>
                </c:pt>
                <c:pt idx="19">
                  <c:v>43850</c:v>
                </c:pt>
                <c:pt idx="20">
                  <c:v>43851</c:v>
                </c:pt>
                <c:pt idx="21">
                  <c:v>43852</c:v>
                </c:pt>
                <c:pt idx="22">
                  <c:v>43853</c:v>
                </c:pt>
                <c:pt idx="23">
                  <c:v>43854</c:v>
                </c:pt>
                <c:pt idx="24">
                  <c:v>43855</c:v>
                </c:pt>
                <c:pt idx="25">
                  <c:v>43856</c:v>
                </c:pt>
                <c:pt idx="26">
                  <c:v>43857</c:v>
                </c:pt>
                <c:pt idx="27">
                  <c:v>43858</c:v>
                </c:pt>
                <c:pt idx="28">
                  <c:v>43859</c:v>
                </c:pt>
                <c:pt idx="29">
                  <c:v>43860</c:v>
                </c:pt>
                <c:pt idx="30">
                  <c:v>43861</c:v>
                </c:pt>
                <c:pt idx="31">
                  <c:v>43862</c:v>
                </c:pt>
                <c:pt idx="32">
                  <c:v>43863</c:v>
                </c:pt>
                <c:pt idx="33">
                  <c:v>43864</c:v>
                </c:pt>
                <c:pt idx="34">
                  <c:v>43865</c:v>
                </c:pt>
                <c:pt idx="35">
                  <c:v>43866</c:v>
                </c:pt>
                <c:pt idx="36">
                  <c:v>43867</c:v>
                </c:pt>
                <c:pt idx="37">
                  <c:v>43868</c:v>
                </c:pt>
                <c:pt idx="38">
                  <c:v>43869</c:v>
                </c:pt>
                <c:pt idx="39">
                  <c:v>43870</c:v>
                </c:pt>
                <c:pt idx="40">
                  <c:v>43871</c:v>
                </c:pt>
                <c:pt idx="41">
                  <c:v>43872</c:v>
                </c:pt>
                <c:pt idx="42">
                  <c:v>43873</c:v>
                </c:pt>
                <c:pt idx="43">
                  <c:v>43874</c:v>
                </c:pt>
                <c:pt idx="44">
                  <c:v>43875</c:v>
                </c:pt>
                <c:pt idx="45">
                  <c:v>43876</c:v>
                </c:pt>
                <c:pt idx="46">
                  <c:v>43877</c:v>
                </c:pt>
                <c:pt idx="47">
                  <c:v>43878</c:v>
                </c:pt>
                <c:pt idx="48">
                  <c:v>43879</c:v>
                </c:pt>
                <c:pt idx="49">
                  <c:v>43880</c:v>
                </c:pt>
                <c:pt idx="50">
                  <c:v>43881</c:v>
                </c:pt>
                <c:pt idx="51">
                  <c:v>43882</c:v>
                </c:pt>
                <c:pt idx="52">
                  <c:v>43883</c:v>
                </c:pt>
                <c:pt idx="53">
                  <c:v>43884</c:v>
                </c:pt>
                <c:pt idx="54">
                  <c:v>43885</c:v>
                </c:pt>
                <c:pt idx="55">
                  <c:v>43886</c:v>
                </c:pt>
                <c:pt idx="56">
                  <c:v>43887</c:v>
                </c:pt>
                <c:pt idx="57">
                  <c:v>43888</c:v>
                </c:pt>
                <c:pt idx="58">
                  <c:v>43889</c:v>
                </c:pt>
                <c:pt idx="59">
                  <c:v>43890</c:v>
                </c:pt>
                <c:pt idx="60">
                  <c:v>43891</c:v>
                </c:pt>
                <c:pt idx="61">
                  <c:v>43892</c:v>
                </c:pt>
                <c:pt idx="62">
                  <c:v>43893</c:v>
                </c:pt>
                <c:pt idx="63">
                  <c:v>43894</c:v>
                </c:pt>
                <c:pt idx="64">
                  <c:v>43895</c:v>
                </c:pt>
                <c:pt idx="65">
                  <c:v>43896</c:v>
                </c:pt>
                <c:pt idx="66">
                  <c:v>43897</c:v>
                </c:pt>
                <c:pt idx="67">
                  <c:v>43898</c:v>
                </c:pt>
                <c:pt idx="68">
                  <c:v>43899</c:v>
                </c:pt>
                <c:pt idx="69">
                  <c:v>43900</c:v>
                </c:pt>
                <c:pt idx="70">
                  <c:v>43901</c:v>
                </c:pt>
                <c:pt idx="71">
                  <c:v>43902</c:v>
                </c:pt>
                <c:pt idx="72">
                  <c:v>43903</c:v>
                </c:pt>
                <c:pt idx="73">
                  <c:v>43904</c:v>
                </c:pt>
                <c:pt idx="74">
                  <c:v>43905</c:v>
                </c:pt>
                <c:pt idx="75">
                  <c:v>43906</c:v>
                </c:pt>
                <c:pt idx="76">
                  <c:v>43907</c:v>
                </c:pt>
                <c:pt idx="77">
                  <c:v>43908</c:v>
                </c:pt>
                <c:pt idx="78">
                  <c:v>43909</c:v>
                </c:pt>
                <c:pt idx="79">
                  <c:v>43910</c:v>
                </c:pt>
                <c:pt idx="80">
                  <c:v>43911</c:v>
                </c:pt>
                <c:pt idx="81">
                  <c:v>43912</c:v>
                </c:pt>
                <c:pt idx="82">
                  <c:v>43913</c:v>
                </c:pt>
                <c:pt idx="83">
                  <c:v>43914</c:v>
                </c:pt>
                <c:pt idx="84">
                  <c:v>43915</c:v>
                </c:pt>
                <c:pt idx="85">
                  <c:v>43916</c:v>
                </c:pt>
                <c:pt idx="86">
                  <c:v>43917</c:v>
                </c:pt>
                <c:pt idx="87">
                  <c:v>43918</c:v>
                </c:pt>
                <c:pt idx="88">
                  <c:v>43919</c:v>
                </c:pt>
                <c:pt idx="89">
                  <c:v>43920</c:v>
                </c:pt>
                <c:pt idx="90">
                  <c:v>43921</c:v>
                </c:pt>
                <c:pt idx="91">
                  <c:v>43922</c:v>
                </c:pt>
                <c:pt idx="92">
                  <c:v>43923</c:v>
                </c:pt>
                <c:pt idx="93">
                  <c:v>43924</c:v>
                </c:pt>
                <c:pt idx="94">
                  <c:v>43925</c:v>
                </c:pt>
                <c:pt idx="95">
                  <c:v>43926</c:v>
                </c:pt>
                <c:pt idx="96">
                  <c:v>43927</c:v>
                </c:pt>
                <c:pt idx="97">
                  <c:v>43928</c:v>
                </c:pt>
                <c:pt idx="98">
                  <c:v>43929</c:v>
                </c:pt>
                <c:pt idx="99">
                  <c:v>43930</c:v>
                </c:pt>
                <c:pt idx="100">
                  <c:v>43931</c:v>
                </c:pt>
                <c:pt idx="101">
                  <c:v>43932</c:v>
                </c:pt>
                <c:pt idx="102">
                  <c:v>43933</c:v>
                </c:pt>
                <c:pt idx="103">
                  <c:v>43934</c:v>
                </c:pt>
                <c:pt idx="104">
                  <c:v>43935</c:v>
                </c:pt>
                <c:pt idx="105">
                  <c:v>43936</c:v>
                </c:pt>
                <c:pt idx="106">
                  <c:v>43937</c:v>
                </c:pt>
              </c:numCache>
            </c:numRef>
          </c:cat>
          <c:val>
            <c:numRef>
              <c:f>Hoja1!$F$2:$F$108</c:f>
              <c:numCache>
                <c:formatCode>0.0</c:formatCode>
                <c:ptCount val="107"/>
                <c:pt idx="0" formatCode="General">
                  <c:v>100</c:v>
                </c:pt>
                <c:pt idx="1">
                  <c:v>100.09276831246487</c:v>
                </c:pt>
                <c:pt idx="2">
                  <c:v>100.01643324392235</c:v>
                </c:pt>
                <c:pt idx="3">
                  <c:v>100.01643324392235</c:v>
                </c:pt>
                <c:pt idx="4">
                  <c:v>100.01643324392235</c:v>
                </c:pt>
                <c:pt idx="5">
                  <c:v>99.8028010729318</c:v>
                </c:pt>
                <c:pt idx="6">
                  <c:v>100.11132197495786</c:v>
                </c:pt>
                <c:pt idx="7">
                  <c:v>99.649070726561419</c:v>
                </c:pt>
                <c:pt idx="8">
                  <c:v>99.899810222537937</c:v>
                </c:pt>
                <c:pt idx="9">
                  <c:v>99.517604775182605</c:v>
                </c:pt>
                <c:pt idx="10">
                  <c:v>99.517604775182605</c:v>
                </c:pt>
                <c:pt idx="11">
                  <c:v>99.517604775182605</c:v>
                </c:pt>
                <c:pt idx="12">
                  <c:v>99.773645317585689</c:v>
                </c:pt>
                <c:pt idx="13">
                  <c:v>99.723285376533326</c:v>
                </c:pt>
                <c:pt idx="14">
                  <c:v>99.70049087689911</c:v>
                </c:pt>
                <c:pt idx="15">
                  <c:v>99.622565494428599</c:v>
                </c:pt>
                <c:pt idx="16">
                  <c:v>99.335248778108806</c:v>
                </c:pt>
                <c:pt idx="17">
                  <c:v>99.335248778108806</c:v>
                </c:pt>
                <c:pt idx="18">
                  <c:v>99.335248778108806</c:v>
                </c:pt>
                <c:pt idx="19">
                  <c:v>98.983789400027561</c:v>
                </c:pt>
                <c:pt idx="20">
                  <c:v>99.133278909256688</c:v>
                </c:pt>
                <c:pt idx="21">
                  <c:v>99.067545933567288</c:v>
                </c:pt>
                <c:pt idx="22">
                  <c:v>99.669214702982373</c:v>
                </c:pt>
                <c:pt idx="23">
                  <c:v>99.825595572566016</c:v>
                </c:pt>
                <c:pt idx="24">
                  <c:v>99.825595572566016</c:v>
                </c:pt>
                <c:pt idx="25">
                  <c:v>99.825595572566016</c:v>
                </c:pt>
                <c:pt idx="26">
                  <c:v>100.4055300516322</c:v>
                </c:pt>
                <c:pt idx="27">
                  <c:v>99.671335121552985</c:v>
                </c:pt>
                <c:pt idx="28">
                  <c:v>99.165085187816089</c:v>
                </c:pt>
                <c:pt idx="29">
                  <c:v>99.581747436944042</c:v>
                </c:pt>
                <c:pt idx="30">
                  <c:v>100.23324604276884</c:v>
                </c:pt>
                <c:pt idx="31">
                  <c:v>100.23324604276884</c:v>
                </c:pt>
                <c:pt idx="32">
                  <c:v>100.23324604276884</c:v>
                </c:pt>
                <c:pt idx="33">
                  <c:v>100.23324604276884</c:v>
                </c:pt>
                <c:pt idx="34">
                  <c:v>99.021956934298828</c:v>
                </c:pt>
                <c:pt idx="35">
                  <c:v>98.729339171552468</c:v>
                </c:pt>
                <c:pt idx="36">
                  <c:v>98.941381028615055</c:v>
                </c:pt>
                <c:pt idx="37">
                  <c:v>99.534038019104969</c:v>
                </c:pt>
                <c:pt idx="38">
                  <c:v>99.534038019104969</c:v>
                </c:pt>
                <c:pt idx="39">
                  <c:v>99.534038019104969</c:v>
                </c:pt>
                <c:pt idx="40">
                  <c:v>99.475726508412748</c:v>
                </c:pt>
                <c:pt idx="41">
                  <c:v>98.991740969667404</c:v>
                </c:pt>
                <c:pt idx="42">
                  <c:v>98.762735764039817</c:v>
                </c:pt>
                <c:pt idx="43">
                  <c:v>98.842251460438291</c:v>
                </c:pt>
                <c:pt idx="44">
                  <c:v>98.446793397016577</c:v>
                </c:pt>
                <c:pt idx="45">
                  <c:v>98.446793397016577</c:v>
                </c:pt>
                <c:pt idx="46">
                  <c:v>98.446793397016577</c:v>
                </c:pt>
                <c:pt idx="47">
                  <c:v>98.44838371094454</c:v>
                </c:pt>
                <c:pt idx="48">
                  <c:v>98.57401851125411</c:v>
                </c:pt>
                <c:pt idx="49">
                  <c:v>98.551754116262558</c:v>
                </c:pt>
                <c:pt idx="50">
                  <c:v>99.655431982273285</c:v>
                </c:pt>
                <c:pt idx="51">
                  <c:v>100.26293190275759</c:v>
                </c:pt>
                <c:pt idx="52">
                  <c:v>100.26293190275759</c:v>
                </c:pt>
                <c:pt idx="53">
                  <c:v>100.26293190275759</c:v>
                </c:pt>
                <c:pt idx="54">
                  <c:v>101.35441736198727</c:v>
                </c:pt>
                <c:pt idx="55">
                  <c:v>101.18531398097986</c:v>
                </c:pt>
                <c:pt idx="56">
                  <c:v>101.56009796333795</c:v>
                </c:pt>
                <c:pt idx="57">
                  <c:v>102.82598785000158</c:v>
                </c:pt>
                <c:pt idx="58">
                  <c:v>104.83349413174162</c:v>
                </c:pt>
                <c:pt idx="59">
                  <c:v>104.83349413174162</c:v>
                </c:pt>
                <c:pt idx="60">
                  <c:v>104.83349413174162</c:v>
                </c:pt>
                <c:pt idx="61">
                  <c:v>104.42266303368284</c:v>
                </c:pt>
                <c:pt idx="62">
                  <c:v>102.22378897594385</c:v>
                </c:pt>
                <c:pt idx="63">
                  <c:v>103.5479903732997</c:v>
                </c:pt>
                <c:pt idx="64">
                  <c:v>105.01107918703153</c:v>
                </c:pt>
                <c:pt idx="65">
                  <c:v>106.88128836632352</c:v>
                </c:pt>
                <c:pt idx="66">
                  <c:v>106.88128836632352</c:v>
                </c:pt>
                <c:pt idx="67">
                  <c:v>106.88128836632352</c:v>
                </c:pt>
                <c:pt idx="68">
                  <c:v>111.91410184370395</c:v>
                </c:pt>
                <c:pt idx="69">
                  <c:v>111.46351289744597</c:v>
                </c:pt>
                <c:pt idx="70">
                  <c:v>112.45109784671494</c:v>
                </c:pt>
                <c:pt idx="71">
                  <c:v>117.42772023197378</c:v>
                </c:pt>
                <c:pt idx="72">
                  <c:v>116.24558687884988</c:v>
                </c:pt>
                <c:pt idx="73">
                  <c:v>116.24558687884988</c:v>
                </c:pt>
                <c:pt idx="74">
                  <c:v>116.24558687884988</c:v>
                </c:pt>
                <c:pt idx="75">
                  <c:v>116.24558687884988</c:v>
                </c:pt>
                <c:pt idx="76">
                  <c:v>122.22781777122805</c:v>
                </c:pt>
                <c:pt idx="77">
                  <c:v>126.6992504320353</c:v>
                </c:pt>
                <c:pt idx="78">
                  <c:v>127.68524506737631</c:v>
                </c:pt>
                <c:pt idx="79">
                  <c:v>127.81512070482712</c:v>
                </c:pt>
                <c:pt idx="80">
                  <c:v>127.81512070482712</c:v>
                </c:pt>
                <c:pt idx="81">
                  <c:v>127.81512070482712</c:v>
                </c:pt>
                <c:pt idx="82">
                  <c:v>132.94070249467245</c:v>
                </c:pt>
                <c:pt idx="83">
                  <c:v>133.15433466566299</c:v>
                </c:pt>
                <c:pt idx="84">
                  <c:v>128.78786272410173</c:v>
                </c:pt>
                <c:pt idx="85">
                  <c:v>122.43826931436266</c:v>
                </c:pt>
                <c:pt idx="86">
                  <c:v>124.63926379067227</c:v>
                </c:pt>
                <c:pt idx="87">
                  <c:v>124.63926379067227</c:v>
                </c:pt>
                <c:pt idx="88">
                  <c:v>124.63926379067227</c:v>
                </c:pt>
                <c:pt idx="89">
                  <c:v>128.73750278304937</c:v>
                </c:pt>
                <c:pt idx="90">
                  <c:v>124.49348501394175</c:v>
                </c:pt>
                <c:pt idx="91">
                  <c:v>129.83216887013498</c:v>
                </c:pt>
                <c:pt idx="92">
                  <c:v>127.80133798411806</c:v>
                </c:pt>
                <c:pt idx="93">
                  <c:v>130.90298024830099</c:v>
                </c:pt>
                <c:pt idx="94">
                  <c:v>130.90298024830099</c:v>
                </c:pt>
                <c:pt idx="95">
                  <c:v>130.90298024830099</c:v>
                </c:pt>
                <c:pt idx="96">
                  <c:v>130.88018574866678</c:v>
                </c:pt>
                <c:pt idx="97">
                  <c:v>127.43079483890118</c:v>
                </c:pt>
                <c:pt idx="98">
                  <c:v>127.71546103200772</c:v>
                </c:pt>
                <c:pt idx="99">
                  <c:v>127.71546103200772</c:v>
                </c:pt>
                <c:pt idx="100">
                  <c:v>127.71546103200772</c:v>
                </c:pt>
                <c:pt idx="101">
                  <c:v>127.71546103200772</c:v>
                </c:pt>
                <c:pt idx="102">
                  <c:v>127.71546103200772</c:v>
                </c:pt>
                <c:pt idx="103">
                  <c:v>125.86115499199542</c:v>
                </c:pt>
                <c:pt idx="104">
                  <c:v>124.9165085187816</c:v>
                </c:pt>
                <c:pt idx="105">
                  <c:v>127.8373850998187</c:v>
                </c:pt>
                <c:pt idx="106">
                  <c:v>128.33727377784373</c:v>
                </c:pt>
              </c:numCache>
            </c:numRef>
          </c:val>
          <c:smooth val="0"/>
          <c:extLst>
            <c:ext xmlns:c16="http://schemas.microsoft.com/office/drawing/2014/chart" uri="{C3380CC4-5D6E-409C-BE32-E72D297353CC}">
              <c16:uniqueId val="{00000005-3244-40A4-82AF-BDFF4353E3B0}"/>
            </c:ext>
          </c:extLst>
        </c:ser>
        <c:dLbls>
          <c:showLegendKey val="0"/>
          <c:showVal val="0"/>
          <c:showCatName val="0"/>
          <c:showSerName val="0"/>
          <c:showPercent val="0"/>
          <c:showBubbleSize val="0"/>
        </c:dLbls>
        <c:smooth val="0"/>
        <c:axId val="707918912"/>
        <c:axId val="621857280"/>
      </c:lineChart>
      <c:dateAx>
        <c:axId val="707918912"/>
        <c:scaling>
          <c:orientation val="minMax"/>
          <c:max val="43937"/>
          <c:min val="43832"/>
        </c:scaling>
        <c:delete val="0"/>
        <c:axPos val="b"/>
        <c:numFmt formatCode="d\-mmm\-yy" sourceLinked="1"/>
        <c:majorTickMark val="out"/>
        <c:minorTickMark val="none"/>
        <c:tickLblPos val="nextTo"/>
        <c:spPr>
          <a:noFill/>
          <a:ln w="9525" cap="flat" cmpd="sng" algn="ctr">
            <a:solidFill>
              <a:schemeClr val="tx1">
                <a:lumMod val="15000"/>
                <a:lumOff val="85000"/>
              </a:schemeClr>
            </a:solidFill>
            <a:round/>
          </a:ln>
          <a:effectLst/>
        </c:spPr>
        <c:txPr>
          <a:bodyPr rot="-2580000" spcFirstLastPara="1" vertOverflow="ellipsis" wrap="square" anchor="ctr" anchorCtr="1"/>
          <a:lstStyle/>
          <a:p>
            <a:pPr>
              <a:defRPr sz="1197" b="1" i="0" u="none" strike="noStrike" kern="1200" baseline="0">
                <a:solidFill>
                  <a:schemeClr val="bg1"/>
                </a:solidFill>
                <a:latin typeface="+mn-lt"/>
                <a:ea typeface="+mn-ea"/>
                <a:cs typeface="+mn-cs"/>
              </a:defRPr>
            </a:pPr>
            <a:endParaRPr lang="es-CO"/>
          </a:p>
        </c:txPr>
        <c:crossAx val="621857280"/>
        <c:crosses val="autoZero"/>
        <c:auto val="1"/>
        <c:lblOffset val="100"/>
        <c:baseTimeUnit val="days"/>
        <c:majorUnit val="5"/>
        <c:majorTimeUnit val="days"/>
      </c:dateAx>
      <c:valAx>
        <c:axId val="621857280"/>
        <c:scaling>
          <c:orientation val="minMax"/>
          <c:max val="142"/>
          <c:min val="98"/>
        </c:scaling>
        <c:delete val="1"/>
        <c:axPos val="l"/>
        <c:numFmt formatCode="0.0" sourceLinked="1"/>
        <c:majorTickMark val="out"/>
        <c:minorTickMark val="none"/>
        <c:tickLblPos val="nextTo"/>
        <c:crossAx val="707918912"/>
        <c:crosses val="autoZero"/>
        <c:crossBetween val="between"/>
        <c:majorUnit val="10"/>
      </c:valAx>
      <c:spPr>
        <a:noFill/>
        <a:ln>
          <a:noFill/>
        </a:ln>
        <a:effectLst/>
      </c:spPr>
    </c:plotArea>
    <c:legend>
      <c:legendPos val="b"/>
      <c:legendEntry>
        <c:idx val="0"/>
        <c:txPr>
          <a:bodyPr rot="0" spcFirstLastPara="1" vertOverflow="ellipsis" vert="horz" wrap="square" anchor="ctr" anchorCtr="1"/>
          <a:lstStyle/>
          <a:p>
            <a:pPr>
              <a:defRPr sz="1197" b="1" i="0" u="none" strike="noStrike" kern="1200" baseline="0">
                <a:solidFill>
                  <a:srgbClr val="253D90"/>
                </a:solidFill>
                <a:latin typeface="+mn-lt"/>
                <a:ea typeface="+mn-ea"/>
                <a:cs typeface="+mn-cs"/>
              </a:defRPr>
            </a:pPr>
            <a:endParaRPr lang="es-CO"/>
          </a:p>
        </c:txPr>
      </c:legendEntry>
      <c:legendEntry>
        <c:idx val="1"/>
        <c:txPr>
          <a:bodyPr rot="0" spcFirstLastPara="1" vertOverflow="ellipsis" vert="horz" wrap="square" anchor="ctr" anchorCtr="1"/>
          <a:lstStyle/>
          <a:p>
            <a:pPr>
              <a:defRPr sz="1197" b="1" i="0" u="none" strike="noStrike" kern="1200" baseline="0">
                <a:solidFill>
                  <a:schemeClr val="accent2">
                    <a:lumMod val="75000"/>
                  </a:schemeClr>
                </a:solidFill>
                <a:latin typeface="+mn-lt"/>
                <a:ea typeface="+mn-ea"/>
                <a:cs typeface="+mn-cs"/>
              </a:defRPr>
            </a:pPr>
            <a:endParaRPr lang="es-CO"/>
          </a:p>
        </c:txPr>
      </c:legendEntry>
      <c:legendEntry>
        <c:idx val="2"/>
        <c:txPr>
          <a:bodyPr rot="0" spcFirstLastPara="1" vertOverflow="ellipsis" vert="horz" wrap="square" anchor="ctr" anchorCtr="1"/>
          <a:lstStyle/>
          <a:p>
            <a:pPr>
              <a:defRPr sz="1197" b="1" i="0" u="none" strike="noStrike" kern="1200" baseline="0">
                <a:solidFill>
                  <a:srgbClr val="C00000"/>
                </a:solidFill>
                <a:latin typeface="+mn-lt"/>
                <a:ea typeface="+mn-ea"/>
                <a:cs typeface="+mn-cs"/>
              </a:defRPr>
            </a:pPr>
            <a:endParaRPr lang="es-CO"/>
          </a:p>
        </c:txPr>
      </c:legendEntry>
      <c:legendEntry>
        <c:idx val="3"/>
        <c:txPr>
          <a:bodyPr rot="0" spcFirstLastPara="1" vertOverflow="ellipsis" vert="horz" wrap="square" anchor="ctr" anchorCtr="1"/>
          <a:lstStyle/>
          <a:p>
            <a:pPr>
              <a:defRPr sz="1197" b="1" i="0" u="none" strike="noStrike" kern="1200" baseline="0">
                <a:solidFill>
                  <a:srgbClr val="FF207B"/>
                </a:solidFill>
                <a:latin typeface="+mn-lt"/>
                <a:ea typeface="+mn-ea"/>
                <a:cs typeface="+mn-cs"/>
              </a:defRPr>
            </a:pPr>
            <a:endParaRPr lang="es-CO"/>
          </a:p>
        </c:txPr>
      </c:legendEntry>
      <c:legendEntry>
        <c:idx val="4"/>
        <c:txPr>
          <a:bodyPr rot="0" spcFirstLastPara="1" vertOverflow="ellipsis" vert="horz" wrap="square" anchor="ctr" anchorCtr="1"/>
          <a:lstStyle/>
          <a:p>
            <a:pPr>
              <a:defRPr sz="1197" b="1" i="0" u="none" strike="noStrike" kern="1200" baseline="0">
                <a:solidFill>
                  <a:srgbClr val="008000"/>
                </a:solidFill>
                <a:latin typeface="+mn-lt"/>
                <a:ea typeface="+mn-ea"/>
                <a:cs typeface="+mn-cs"/>
              </a:defRPr>
            </a:pPr>
            <a:endParaRPr lang="es-CO"/>
          </a:p>
        </c:txPr>
      </c:legendEntry>
      <c:overlay val="0"/>
      <c:spPr>
        <a:noFill/>
        <a:ln>
          <a:noFill/>
        </a:ln>
        <a:effectLst/>
      </c:spPr>
      <c:txPr>
        <a:bodyPr rot="0" spcFirstLastPara="1" vertOverflow="ellipsis" vert="horz" wrap="square" anchor="ctr" anchorCtr="1"/>
        <a:lstStyle/>
        <a:p>
          <a:pPr>
            <a:defRPr sz="1197" b="1" i="0" u="none" strike="noStrike" kern="1200" baseline="0">
              <a:solidFill>
                <a:schemeClr val="tx1">
                  <a:lumMod val="65000"/>
                  <a:lumOff val="35000"/>
                </a:schemeClr>
              </a:solidFill>
              <a:latin typeface="+mn-lt"/>
              <a:ea typeface="+mn-ea"/>
              <a:cs typeface="+mn-cs"/>
            </a:defRPr>
          </a:pPr>
          <a:endParaRPr lang="es-CO"/>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CO"/>
    </a:p>
  </c:txPr>
  <c:externalData r:id="rId3">
    <c:autoUpdate val="0"/>
  </c:externalData>
  <c:userShapes r:id="rId4"/>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Hoja1!$B$1</c:f>
              <c:strCache>
                <c:ptCount val="1"/>
                <c:pt idx="0">
                  <c:v>Valle del Cauca</c:v>
                </c:pt>
              </c:strCache>
            </c:strRef>
          </c:tx>
          <c:spPr>
            <a:ln w="28575" cap="rnd">
              <a:solidFill>
                <a:srgbClr val="253D90"/>
              </a:solidFill>
              <a:round/>
            </a:ln>
            <a:effectLst/>
          </c:spPr>
          <c:marker>
            <c:symbol val="circle"/>
            <c:size val="5"/>
            <c:spPr>
              <a:solidFill>
                <a:schemeClr val="accent1"/>
              </a:solidFill>
              <a:ln w="9525">
                <a:solidFill>
                  <a:srgbClr val="253D90"/>
                </a:solidFill>
              </a:ln>
              <a:effectLst/>
            </c:spPr>
          </c:marker>
          <c:dLbls>
            <c:dLbl>
              <c:idx val="0"/>
              <c:layout>
                <c:manualLayout>
                  <c:x val="-2.34375E-2"/>
                  <c:y val="-3.631961605304150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267B-4F9B-928D-202114CD0312}"/>
                </c:ext>
              </c:extLst>
            </c:dLbl>
            <c:dLbl>
              <c:idx val="1"/>
              <c:layout>
                <c:manualLayout>
                  <c:x val="-3.4375000000000031E-2"/>
                  <c:y val="-5.084746247425811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267B-4F9B-928D-202114CD0312}"/>
                </c:ext>
              </c:extLst>
            </c:dLbl>
            <c:dLbl>
              <c:idx val="2"/>
              <c:layout>
                <c:manualLayout>
                  <c:x val="-2.6562499999999999E-2"/>
                  <c:y val="-6.041753831362017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267B-4F9B-928D-202114CD0312}"/>
                </c:ext>
              </c:extLst>
            </c:dLbl>
            <c:dLbl>
              <c:idx val="3"/>
              <c:layout>
                <c:manualLayout>
                  <c:x val="-3.125E-2"/>
                  <c:y val="-6.595041714651933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267B-4F9B-928D-202114CD0312}"/>
                </c:ext>
              </c:extLst>
            </c:dLbl>
            <c:dLbl>
              <c:idx val="4"/>
              <c:layout>
                <c:manualLayout>
                  <c:x val="-1.7187500000000001E-2"/>
                  <c:y val="-4.721550086895396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267B-4F9B-928D-202114CD0312}"/>
                </c:ext>
              </c:extLst>
            </c:dLbl>
            <c:dLbl>
              <c:idx val="5"/>
              <c:layout>
                <c:manualLayout>
                  <c:x val="-3.2097687007874014E-2"/>
                  <c:y val="4.544699295027659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267B-4F9B-928D-202114CD0312}"/>
                </c:ext>
              </c:extLst>
            </c:dLbl>
            <c:dLbl>
              <c:idx val="6"/>
              <c:layout>
                <c:manualLayout>
                  <c:x val="-2.1874999999999884E-2"/>
                  <c:y val="-5.447942407956225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267B-4F9B-928D-202114CD0312}"/>
                </c:ext>
              </c:extLst>
            </c:dLbl>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accent1"/>
                    </a:solidFill>
                    <a:latin typeface="+mn-lt"/>
                    <a:ea typeface="+mn-ea"/>
                    <a:cs typeface="+mn-cs"/>
                  </a:defRPr>
                </a:pPr>
                <a:endParaRPr lang="es-CO"/>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Hoja1!$A$2:$A$8</c:f>
              <c:numCache>
                <c:formatCode>General</c:formatCode>
                <c:ptCount val="7"/>
                <c:pt idx="0">
                  <c:v>2015</c:v>
                </c:pt>
                <c:pt idx="1">
                  <c:v>2016</c:v>
                </c:pt>
                <c:pt idx="2">
                  <c:v>2017</c:v>
                </c:pt>
                <c:pt idx="3">
                  <c:v>2018</c:v>
                </c:pt>
                <c:pt idx="4">
                  <c:v>2019</c:v>
                </c:pt>
                <c:pt idx="5">
                  <c:v>2020</c:v>
                </c:pt>
                <c:pt idx="6">
                  <c:v>2021</c:v>
                </c:pt>
              </c:numCache>
            </c:numRef>
          </c:cat>
          <c:val>
            <c:numRef>
              <c:f>Hoja1!$B$2:$B$8</c:f>
              <c:numCache>
                <c:formatCode>0.0</c:formatCode>
                <c:ptCount val="7"/>
                <c:pt idx="0">
                  <c:v>1.7885503321797043</c:v>
                </c:pt>
                <c:pt idx="1">
                  <c:v>1.0993552570312026</c:v>
                </c:pt>
                <c:pt idx="2">
                  <c:v>1.8617313305970637</c:v>
                </c:pt>
                <c:pt idx="3">
                  <c:v>1.9337426309470025</c:v>
                </c:pt>
                <c:pt idx="4">
                  <c:v>0.80466080656803585</c:v>
                </c:pt>
                <c:pt idx="5">
                  <c:v>-4.7249405513342557</c:v>
                </c:pt>
                <c:pt idx="6">
                  <c:v>1.7885503321797043</c:v>
                </c:pt>
              </c:numCache>
            </c:numRef>
          </c:val>
          <c:smooth val="0"/>
          <c:extLst>
            <c:ext xmlns:c16="http://schemas.microsoft.com/office/drawing/2014/chart" uri="{C3380CC4-5D6E-409C-BE32-E72D297353CC}">
              <c16:uniqueId val="{00000000-9192-4C72-BD00-ADE0ECFA2631}"/>
            </c:ext>
          </c:extLst>
        </c:ser>
        <c:dLbls>
          <c:dLblPos val="t"/>
          <c:showLegendKey val="0"/>
          <c:showVal val="1"/>
          <c:showCatName val="0"/>
          <c:showSerName val="0"/>
          <c:showPercent val="0"/>
          <c:showBubbleSize val="0"/>
        </c:dLbls>
        <c:marker val="1"/>
        <c:smooth val="0"/>
        <c:axId val="828044431"/>
        <c:axId val="921103983"/>
      </c:lineChart>
      <c:catAx>
        <c:axId val="828044431"/>
        <c:scaling>
          <c:orientation val="minMax"/>
        </c:scaling>
        <c:delete val="0"/>
        <c:axPos val="b"/>
        <c:numFmt formatCode="General" sourceLinked="1"/>
        <c:majorTickMark val="none"/>
        <c:minorTickMark val="none"/>
        <c:tickLblPos val="low"/>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1" i="0" u="none" strike="noStrike" kern="1200" baseline="0">
                <a:solidFill>
                  <a:schemeClr val="bg1"/>
                </a:solidFill>
                <a:latin typeface="+mn-lt"/>
                <a:ea typeface="+mn-ea"/>
                <a:cs typeface="+mn-cs"/>
              </a:defRPr>
            </a:pPr>
            <a:endParaRPr lang="es-CO"/>
          </a:p>
        </c:txPr>
        <c:crossAx val="921103983"/>
        <c:crosses val="autoZero"/>
        <c:auto val="1"/>
        <c:lblAlgn val="ctr"/>
        <c:lblOffset val="100"/>
        <c:noMultiLvlLbl val="0"/>
      </c:catAx>
      <c:valAx>
        <c:axId val="921103983"/>
        <c:scaling>
          <c:orientation val="minMax"/>
        </c:scaling>
        <c:delete val="1"/>
        <c:axPos val="l"/>
        <c:numFmt formatCode="0.0" sourceLinked="1"/>
        <c:majorTickMark val="none"/>
        <c:minorTickMark val="none"/>
        <c:tickLblPos val="nextTo"/>
        <c:crossAx val="82804443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CO"/>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3344055869140667"/>
          <c:y val="0.12677804242315296"/>
          <c:w val="0.53909536928326462"/>
          <c:h val="0.83674253999640491"/>
        </c:manualLayout>
      </c:layout>
      <c:pieChart>
        <c:varyColors val="1"/>
        <c:ser>
          <c:idx val="0"/>
          <c:order val="0"/>
          <c:tx>
            <c:strRef>
              <c:f>Hoja1!$B$1</c:f>
              <c:strCache>
                <c:ptCount val="1"/>
                <c:pt idx="0">
                  <c:v>Ventas</c:v>
                </c:pt>
              </c:strCache>
            </c:strRef>
          </c:tx>
          <c:dPt>
            <c:idx val="0"/>
            <c:bubble3D val="0"/>
            <c:spPr>
              <a:solidFill>
                <a:schemeClr val="accent4"/>
              </a:solidFill>
            </c:spPr>
            <c:extLst>
              <c:ext xmlns:c16="http://schemas.microsoft.com/office/drawing/2014/chart" uri="{C3380CC4-5D6E-409C-BE32-E72D297353CC}">
                <c16:uniqueId val="{00000001-B493-45F8-B28E-B9A143B40867}"/>
              </c:ext>
            </c:extLst>
          </c:dPt>
          <c:dPt>
            <c:idx val="1"/>
            <c:bubble3D val="0"/>
            <c:spPr>
              <a:solidFill>
                <a:schemeClr val="bg2"/>
              </a:solidFill>
            </c:spPr>
            <c:extLst>
              <c:ext xmlns:c16="http://schemas.microsoft.com/office/drawing/2014/chart" uri="{C3380CC4-5D6E-409C-BE32-E72D297353CC}">
                <c16:uniqueId val="{00000003-B493-45F8-B28E-B9A143B40867}"/>
              </c:ext>
            </c:extLst>
          </c:dPt>
          <c:dPt>
            <c:idx val="2"/>
            <c:bubble3D val="0"/>
            <c:spPr>
              <a:solidFill>
                <a:srgbClr val="00B050"/>
              </a:solidFill>
            </c:spPr>
            <c:extLst>
              <c:ext xmlns:c16="http://schemas.microsoft.com/office/drawing/2014/chart" uri="{C3380CC4-5D6E-409C-BE32-E72D297353CC}">
                <c16:uniqueId val="{00000005-B493-45F8-B28E-B9A143B40867}"/>
              </c:ext>
            </c:extLst>
          </c:dPt>
          <c:dPt>
            <c:idx val="3"/>
            <c:bubble3D val="0"/>
            <c:spPr>
              <a:solidFill>
                <a:srgbClr val="FFC000"/>
              </a:solidFill>
            </c:spPr>
            <c:extLst>
              <c:ext xmlns:c16="http://schemas.microsoft.com/office/drawing/2014/chart" uri="{C3380CC4-5D6E-409C-BE32-E72D297353CC}">
                <c16:uniqueId val="{00000007-B493-45F8-B28E-B9A143B40867}"/>
              </c:ext>
            </c:extLst>
          </c:dPt>
          <c:dPt>
            <c:idx val="4"/>
            <c:bubble3D val="0"/>
            <c:spPr>
              <a:solidFill>
                <a:srgbClr val="008000"/>
              </a:solidFill>
            </c:spPr>
            <c:extLst>
              <c:ext xmlns:c16="http://schemas.microsoft.com/office/drawing/2014/chart" uri="{C3380CC4-5D6E-409C-BE32-E72D297353CC}">
                <c16:uniqueId val="{00000009-B493-45F8-B28E-B9A143B40867}"/>
              </c:ext>
            </c:extLst>
          </c:dPt>
          <c:dPt>
            <c:idx val="5"/>
            <c:bubble3D val="0"/>
            <c:spPr>
              <a:solidFill>
                <a:srgbClr val="FFFFFF">
                  <a:lumMod val="65000"/>
                </a:srgbClr>
              </a:solidFill>
            </c:spPr>
            <c:extLst>
              <c:ext xmlns:c16="http://schemas.microsoft.com/office/drawing/2014/chart" uri="{C3380CC4-5D6E-409C-BE32-E72D297353CC}">
                <c16:uniqueId val="{0000000B-B493-45F8-B28E-B9A143B40867}"/>
              </c:ext>
            </c:extLst>
          </c:dPt>
          <c:dPt>
            <c:idx val="6"/>
            <c:bubble3D val="0"/>
            <c:spPr>
              <a:solidFill>
                <a:srgbClr val="FFC000"/>
              </a:solidFill>
            </c:spPr>
            <c:extLst>
              <c:ext xmlns:c16="http://schemas.microsoft.com/office/drawing/2014/chart" uri="{C3380CC4-5D6E-409C-BE32-E72D297353CC}">
                <c16:uniqueId val="{0000000D-B493-45F8-B28E-B9A143B40867}"/>
              </c:ext>
            </c:extLst>
          </c:dPt>
          <c:dPt>
            <c:idx val="7"/>
            <c:bubble3D val="0"/>
            <c:spPr>
              <a:solidFill>
                <a:sysClr val="window" lastClr="FFFFFF">
                  <a:lumMod val="85000"/>
                </a:sysClr>
              </a:solidFill>
            </c:spPr>
            <c:extLst>
              <c:ext xmlns:c16="http://schemas.microsoft.com/office/drawing/2014/chart" uri="{C3380CC4-5D6E-409C-BE32-E72D297353CC}">
                <c16:uniqueId val="{0000000F-B493-45F8-B28E-B9A143B40867}"/>
              </c:ext>
            </c:extLst>
          </c:dPt>
          <c:dLbls>
            <c:dLbl>
              <c:idx val="0"/>
              <c:layout>
                <c:manualLayout>
                  <c:x val="2.8529792502035033E-2"/>
                  <c:y val="-0.26702804094442129"/>
                </c:manualLayout>
              </c:layout>
              <c:spPr>
                <a:noFill/>
                <a:ln>
                  <a:noFill/>
                </a:ln>
                <a:effectLst/>
              </c:spPr>
              <c:txPr>
                <a:bodyPr wrap="square" lIns="38100" tIns="19050" rIns="38100" bIns="19050" anchor="ctr">
                  <a:spAutoFit/>
                </a:bodyPr>
                <a:lstStyle/>
                <a:p>
                  <a:pPr>
                    <a:defRPr b="1">
                      <a:solidFill>
                        <a:srgbClr val="FF207B"/>
                      </a:solidFill>
                    </a:defRPr>
                  </a:pPr>
                  <a:endParaRPr lang="es-CO"/>
                </a:p>
              </c:txPr>
              <c:showLegendKey val="0"/>
              <c:showVal val="1"/>
              <c:showCatName val="1"/>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1-B493-45F8-B28E-B9A143B40867}"/>
                </c:ext>
              </c:extLst>
            </c:dLbl>
            <c:dLbl>
              <c:idx val="1"/>
              <c:layout>
                <c:manualLayout>
                  <c:x val="2.2361806204588622E-2"/>
                  <c:y val="-1.0588981930838867E-2"/>
                </c:manualLayout>
              </c:layout>
              <c:spPr>
                <a:noFill/>
                <a:ln>
                  <a:noFill/>
                </a:ln>
                <a:effectLst/>
              </c:spPr>
              <c:txPr>
                <a:bodyPr wrap="square" lIns="38100" tIns="19050" rIns="38100" bIns="19050" anchor="ctr">
                  <a:spAutoFit/>
                </a:bodyPr>
                <a:lstStyle/>
                <a:p>
                  <a:pPr>
                    <a:defRPr b="1">
                      <a:solidFill>
                        <a:srgbClr val="253D90"/>
                      </a:solidFill>
                    </a:defRPr>
                  </a:pPr>
                  <a:endParaRPr lang="es-CO"/>
                </a:p>
              </c:txPr>
              <c:showLegendKey val="0"/>
              <c:showVal val="1"/>
              <c:showCatName val="1"/>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3-B493-45F8-B28E-B9A143B40867}"/>
                </c:ext>
              </c:extLst>
            </c:dLbl>
            <c:dLbl>
              <c:idx val="2"/>
              <c:layout>
                <c:manualLayout>
                  <c:x val="-3.0576523510908778E-3"/>
                  <c:y val="5.7400010465542203E-2"/>
                </c:manualLayout>
              </c:layout>
              <c:spPr>
                <a:noFill/>
                <a:ln>
                  <a:noFill/>
                </a:ln>
                <a:effectLst/>
              </c:spPr>
              <c:txPr>
                <a:bodyPr wrap="square" lIns="38100" tIns="19050" rIns="38100" bIns="19050" anchor="ctr">
                  <a:spAutoFit/>
                </a:bodyPr>
                <a:lstStyle/>
                <a:p>
                  <a:pPr>
                    <a:defRPr b="1">
                      <a:solidFill>
                        <a:srgbClr val="008000"/>
                      </a:solidFill>
                    </a:defRPr>
                  </a:pPr>
                  <a:endParaRPr lang="es-CO"/>
                </a:p>
              </c:txPr>
              <c:showLegendKey val="0"/>
              <c:showVal val="1"/>
              <c:showCatName val="1"/>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5-B493-45F8-B28E-B9A143B40867}"/>
                </c:ext>
              </c:extLst>
            </c:dLbl>
            <c:dLbl>
              <c:idx val="3"/>
              <c:spPr>
                <a:noFill/>
                <a:ln>
                  <a:noFill/>
                </a:ln>
                <a:effectLst/>
              </c:spPr>
              <c:txPr>
                <a:bodyPr wrap="square" lIns="38100" tIns="19050" rIns="38100" bIns="19050" anchor="ctr">
                  <a:spAutoFit/>
                </a:bodyPr>
                <a:lstStyle/>
                <a:p>
                  <a:pPr>
                    <a:defRPr b="1">
                      <a:solidFill>
                        <a:srgbClr val="FFC000"/>
                      </a:solidFill>
                    </a:defRPr>
                  </a:pPr>
                  <a:endParaRPr lang="es-CO"/>
                </a:p>
              </c:txPr>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7-B493-45F8-B28E-B9A143B40867}"/>
                </c:ext>
              </c:extLst>
            </c:dLbl>
            <c:dLbl>
              <c:idx val="4"/>
              <c:delete val="1"/>
              <c:extLst>
                <c:ext xmlns:c15="http://schemas.microsoft.com/office/drawing/2012/chart" uri="{CE6537A1-D6FC-4f65-9D91-7224C49458BB}"/>
                <c:ext xmlns:c16="http://schemas.microsoft.com/office/drawing/2014/chart" uri="{C3380CC4-5D6E-409C-BE32-E72D297353CC}">
                  <c16:uniqueId val="{00000009-B493-45F8-B28E-B9A143B40867}"/>
                </c:ext>
              </c:extLst>
            </c:dLbl>
            <c:dLbl>
              <c:idx val="5"/>
              <c:layout>
                <c:manualLayout>
                  <c:x val="-2.0474062126282572E-2"/>
                  <c:y val="1.9847766613041943E-2"/>
                </c:manualLayout>
              </c:layout>
              <c:spPr>
                <a:noFill/>
                <a:ln>
                  <a:noFill/>
                </a:ln>
                <a:effectLst/>
              </c:spPr>
              <c:txPr>
                <a:bodyPr wrap="square" lIns="38100" tIns="19050" rIns="38100" bIns="19050" anchor="ctr">
                  <a:spAutoFit/>
                </a:bodyPr>
                <a:lstStyle/>
                <a:p>
                  <a:pPr>
                    <a:defRPr b="1">
                      <a:solidFill>
                        <a:schemeClr val="tx2">
                          <a:lumMod val="50000"/>
                        </a:schemeClr>
                      </a:solidFill>
                    </a:defRPr>
                  </a:pPr>
                  <a:endParaRPr lang="es-CO"/>
                </a:p>
              </c:txPr>
              <c:showLegendKey val="0"/>
              <c:showVal val="1"/>
              <c:showCatName val="1"/>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B-B493-45F8-B28E-B9A143B40867}"/>
                </c:ext>
              </c:extLst>
            </c:dLbl>
            <c:spPr>
              <a:noFill/>
              <a:ln>
                <a:noFill/>
              </a:ln>
              <a:effectLst/>
            </c:spPr>
            <c:txPr>
              <a:bodyPr wrap="square" lIns="38100" tIns="19050" rIns="38100" bIns="19050" anchor="ctr">
                <a:spAutoFit/>
              </a:bodyPr>
              <a:lstStyle/>
              <a:p>
                <a:pPr>
                  <a:defRPr b="1"/>
                </a:pPr>
                <a:endParaRPr lang="es-CO"/>
              </a:p>
            </c:txPr>
            <c:showLegendKey val="0"/>
            <c:showVal val="1"/>
            <c:showCatName val="1"/>
            <c:showSerName val="0"/>
            <c:showPercent val="0"/>
            <c:showBubbleSize val="0"/>
            <c:separator> </c:separator>
            <c:showLeaderLines val="1"/>
            <c:leaderLines>
              <c:spPr>
                <a:ln>
                  <a:noFill/>
                </a:ln>
              </c:spPr>
            </c:leaderLines>
            <c:extLst>
              <c:ext xmlns:c15="http://schemas.microsoft.com/office/drawing/2012/chart" uri="{CE6537A1-D6FC-4f65-9D91-7224C49458BB}"/>
            </c:extLst>
          </c:dLbls>
          <c:cat>
            <c:strRef>
              <c:f>Hoja1!$A$2:$A$7</c:f>
              <c:strCache>
                <c:ptCount val="6"/>
                <c:pt idx="0">
                  <c:v>EE.UU.</c:v>
                </c:pt>
                <c:pt idx="1">
                  <c:v>España</c:v>
                </c:pt>
                <c:pt idx="2">
                  <c:v>Chile</c:v>
                </c:pt>
                <c:pt idx="3">
                  <c:v>Reino Unido</c:v>
                </c:pt>
                <c:pt idx="4">
                  <c:v>Venezuela</c:v>
                </c:pt>
                <c:pt idx="5">
                  <c:v>Otros</c:v>
                </c:pt>
              </c:strCache>
            </c:strRef>
          </c:cat>
          <c:val>
            <c:numRef>
              <c:f>Hoja1!$B$2:$B$7</c:f>
              <c:numCache>
                <c:formatCode>0.0</c:formatCode>
                <c:ptCount val="6"/>
                <c:pt idx="0">
                  <c:v>48.131444034781993</c:v>
                </c:pt>
                <c:pt idx="1">
                  <c:v>15.66840125048777</c:v>
                </c:pt>
                <c:pt idx="2">
                  <c:v>6.1848841731440505</c:v>
                </c:pt>
                <c:pt idx="3">
                  <c:v>2.0664202029438257</c:v>
                </c:pt>
                <c:pt idx="4">
                  <c:v>2.1794850449020135E-2</c:v>
                </c:pt>
                <c:pt idx="5">
                  <c:v>27.927055488193343</c:v>
                </c:pt>
              </c:numCache>
            </c:numRef>
          </c:val>
          <c:extLst>
            <c:ext xmlns:c16="http://schemas.microsoft.com/office/drawing/2014/chart" uri="{C3380CC4-5D6E-409C-BE32-E72D297353CC}">
              <c16:uniqueId val="{00000010-B493-45F8-B28E-B9A143B40867}"/>
            </c:ext>
          </c:extLst>
        </c:ser>
        <c:dLbls>
          <c:showLegendKey val="0"/>
          <c:showVal val="0"/>
          <c:showCatName val="1"/>
          <c:showSerName val="0"/>
          <c:showPercent val="1"/>
          <c:showBubbleSize val="0"/>
          <c:showLeaderLines val="1"/>
        </c:dLbls>
        <c:firstSliceAng val="22"/>
      </c:pieChart>
    </c:plotArea>
    <c:plotVisOnly val="1"/>
    <c:dispBlanksAs val="gap"/>
    <c:showDLblsOverMax val="0"/>
  </c:chart>
  <c:txPr>
    <a:bodyPr/>
    <a:lstStyle/>
    <a:p>
      <a:pPr>
        <a:defRPr sz="1400">
          <a:latin typeface="Kohinor devana"/>
        </a:defRPr>
      </a:pPr>
      <a:endParaRPr lang="es-CO"/>
    </a:p>
  </c:txPr>
  <c:externalData r:id="rId2">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145284912271698E-2"/>
          <c:y val="0.16534599772612718"/>
          <c:w val="0.96770943017545663"/>
          <c:h val="0.62748022317857022"/>
        </c:manualLayout>
      </c:layout>
      <c:barChart>
        <c:barDir val="col"/>
        <c:grouping val="clustered"/>
        <c:varyColors val="0"/>
        <c:ser>
          <c:idx val="0"/>
          <c:order val="0"/>
          <c:tx>
            <c:strRef>
              <c:f>Hoja1!$B$1</c:f>
              <c:strCache>
                <c:ptCount val="1"/>
                <c:pt idx="0">
                  <c:v>2019</c:v>
                </c:pt>
              </c:strCache>
            </c:strRef>
          </c:tx>
          <c:spPr>
            <a:solidFill>
              <a:srgbClr val="253D9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2"/>
                    </a:solidFill>
                    <a:latin typeface="+mn-lt"/>
                    <a:ea typeface="+mn-ea"/>
                    <a:cs typeface="+mn-cs"/>
                  </a:defRPr>
                </a:pPr>
                <a:endParaRPr lang="es-CO"/>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Hoja1!$A$2:$A$4</c:f>
              <c:strCache>
                <c:ptCount val="3"/>
                <c:pt idx="0">
                  <c:v>Enero</c:v>
                </c:pt>
                <c:pt idx="1">
                  <c:v>Febrero</c:v>
                </c:pt>
                <c:pt idx="2">
                  <c:v>Marzo </c:v>
                </c:pt>
              </c:strCache>
            </c:strRef>
          </c:cat>
          <c:val>
            <c:numRef>
              <c:f>Hoja1!$B$2:$B$4</c:f>
              <c:numCache>
                <c:formatCode>_-* #,##0.0_-;\-* #,##0.0_-;_-* "-"??_-;_-@_-</c:formatCode>
                <c:ptCount val="3"/>
                <c:pt idx="0">
                  <c:v>9.7971609999999991</c:v>
                </c:pt>
                <c:pt idx="1">
                  <c:v>9.3502340000000004</c:v>
                </c:pt>
                <c:pt idx="2">
                  <c:v>9.5699140000000007</c:v>
                </c:pt>
              </c:numCache>
            </c:numRef>
          </c:val>
          <c:extLst>
            <c:ext xmlns:c16="http://schemas.microsoft.com/office/drawing/2014/chart" uri="{C3380CC4-5D6E-409C-BE32-E72D297353CC}">
              <c16:uniqueId val="{00000000-3945-4A05-89ED-A2F6CF94F97D}"/>
            </c:ext>
          </c:extLst>
        </c:ser>
        <c:ser>
          <c:idx val="1"/>
          <c:order val="1"/>
          <c:tx>
            <c:strRef>
              <c:f>Hoja1!$C$1</c:f>
              <c:strCache>
                <c:ptCount val="1"/>
                <c:pt idx="0">
                  <c:v>2020</c:v>
                </c:pt>
              </c:strCache>
            </c:strRef>
          </c:tx>
          <c:spPr>
            <a:solidFill>
              <a:srgbClr val="6427B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2"/>
                    </a:solidFill>
                    <a:latin typeface="+mn-lt"/>
                    <a:ea typeface="+mn-ea"/>
                    <a:cs typeface="+mn-cs"/>
                  </a:defRPr>
                </a:pPr>
                <a:endParaRPr lang="es-CO"/>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Hoja1!$A$2:$A$4</c:f>
              <c:strCache>
                <c:ptCount val="3"/>
                <c:pt idx="0">
                  <c:v>Enero</c:v>
                </c:pt>
                <c:pt idx="1">
                  <c:v>Febrero</c:v>
                </c:pt>
                <c:pt idx="2">
                  <c:v>Marzo </c:v>
                </c:pt>
              </c:strCache>
            </c:strRef>
          </c:cat>
          <c:val>
            <c:numRef>
              <c:f>Hoja1!$C$2:$C$4</c:f>
              <c:numCache>
                <c:formatCode>_-* #,##0.0_-;\-* #,##0.0_-;_-* "-"??_-;_-@_-</c:formatCode>
                <c:ptCount val="3"/>
                <c:pt idx="0">
                  <c:v>9.9530189999999994</c:v>
                </c:pt>
                <c:pt idx="1">
                  <c:v>9.731636</c:v>
                </c:pt>
                <c:pt idx="2">
                  <c:v>8.7124989999999993</c:v>
                </c:pt>
              </c:numCache>
            </c:numRef>
          </c:val>
          <c:extLst>
            <c:ext xmlns:c16="http://schemas.microsoft.com/office/drawing/2014/chart" uri="{C3380CC4-5D6E-409C-BE32-E72D297353CC}">
              <c16:uniqueId val="{00000001-3945-4A05-89ED-A2F6CF94F97D}"/>
            </c:ext>
          </c:extLst>
        </c:ser>
        <c:dLbls>
          <c:showLegendKey val="0"/>
          <c:showVal val="0"/>
          <c:showCatName val="0"/>
          <c:showSerName val="0"/>
          <c:showPercent val="0"/>
          <c:showBubbleSize val="0"/>
        </c:dLbls>
        <c:gapWidth val="300"/>
        <c:overlap val="-27"/>
        <c:axId val="2109183647"/>
        <c:axId val="2047083999"/>
      </c:barChart>
      <c:catAx>
        <c:axId val="210918364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1" i="0" u="none" strike="noStrike" kern="1200" baseline="0">
                <a:solidFill>
                  <a:schemeClr val="tx1">
                    <a:lumMod val="65000"/>
                    <a:lumOff val="35000"/>
                  </a:schemeClr>
                </a:solidFill>
                <a:latin typeface="+mn-lt"/>
                <a:ea typeface="+mn-ea"/>
                <a:cs typeface="+mn-cs"/>
              </a:defRPr>
            </a:pPr>
            <a:endParaRPr lang="es-CO"/>
          </a:p>
        </c:txPr>
        <c:crossAx val="2047083999"/>
        <c:crosses val="autoZero"/>
        <c:auto val="1"/>
        <c:lblAlgn val="ctr"/>
        <c:lblOffset val="100"/>
        <c:noMultiLvlLbl val="0"/>
      </c:catAx>
      <c:valAx>
        <c:axId val="2047083999"/>
        <c:scaling>
          <c:orientation val="minMax"/>
        </c:scaling>
        <c:delete val="1"/>
        <c:axPos val="l"/>
        <c:numFmt formatCode="_-* #,##0.0_-;\-* #,##0.0_-;_-* &quot;-&quot;??_-;_-@_-" sourceLinked="1"/>
        <c:majorTickMark val="none"/>
        <c:minorTickMark val="none"/>
        <c:tickLblPos val="nextTo"/>
        <c:crossAx val="2109183647"/>
        <c:crosses val="autoZero"/>
        <c:crossBetween val="between"/>
      </c:valAx>
      <c:spPr>
        <a:noFill/>
        <a:ln>
          <a:noFill/>
        </a:ln>
        <a:effectLst/>
      </c:spPr>
    </c:plotArea>
    <c:legend>
      <c:legendPos val="b"/>
      <c:legendEntry>
        <c:idx val="0"/>
        <c:txPr>
          <a:bodyPr rot="0" spcFirstLastPara="1" vertOverflow="ellipsis" vert="horz" wrap="square" anchor="ctr" anchorCtr="1"/>
          <a:lstStyle/>
          <a:p>
            <a:pPr>
              <a:defRPr sz="1400" b="1" i="0" u="none" strike="noStrike" kern="1200" baseline="0">
                <a:solidFill>
                  <a:srgbClr val="253D90"/>
                </a:solidFill>
                <a:latin typeface="Calibri" panose="020F0502020204030204" pitchFamily="34" charset="0"/>
                <a:ea typeface="+mn-ea"/>
                <a:cs typeface="Calibri" panose="020F0502020204030204" pitchFamily="34" charset="0"/>
              </a:defRPr>
            </a:pPr>
            <a:endParaRPr lang="es-CO"/>
          </a:p>
        </c:txPr>
      </c:legendEntry>
      <c:legendEntry>
        <c:idx val="1"/>
        <c:txPr>
          <a:bodyPr rot="0" spcFirstLastPara="1" vertOverflow="ellipsis" vert="horz" wrap="square" anchor="ctr" anchorCtr="1"/>
          <a:lstStyle/>
          <a:p>
            <a:pPr>
              <a:defRPr sz="1400" b="1" i="0" u="none" strike="noStrike" kern="1200" baseline="0">
                <a:solidFill>
                  <a:srgbClr val="7030A0"/>
                </a:solidFill>
                <a:latin typeface="Calibri" panose="020F0502020204030204" pitchFamily="34" charset="0"/>
                <a:ea typeface="+mn-ea"/>
                <a:cs typeface="Calibri" panose="020F0502020204030204" pitchFamily="34" charset="0"/>
              </a:defRPr>
            </a:pPr>
            <a:endParaRPr lang="es-CO"/>
          </a:p>
        </c:txPr>
      </c:legendEntry>
      <c:overlay val="0"/>
      <c:spPr>
        <a:noFill/>
        <a:ln>
          <a:noFill/>
        </a:ln>
        <a:effectLst/>
      </c:spPr>
      <c:txPr>
        <a:bodyPr rot="0" spcFirstLastPara="1" vertOverflow="ellipsis" vert="horz" wrap="square" anchor="ctr" anchorCtr="1"/>
        <a:lstStyle/>
        <a:p>
          <a:pPr>
            <a:defRPr sz="1400" b="1" i="0" u="none" strike="noStrike" kern="1200" baseline="0">
              <a:solidFill>
                <a:schemeClr val="tx1">
                  <a:lumMod val="65000"/>
                  <a:lumOff val="35000"/>
                </a:schemeClr>
              </a:solidFill>
              <a:latin typeface="Calibri" panose="020F0502020204030204" pitchFamily="34" charset="0"/>
              <a:ea typeface="+mn-ea"/>
              <a:cs typeface="Calibri" panose="020F0502020204030204" pitchFamily="34" charset="0"/>
            </a:defRPr>
          </a:pPr>
          <a:endParaRPr lang="es-CO"/>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CO"/>
    </a:p>
  </c:txPr>
  <c:externalData r:id="rId3">
    <c:autoUpdate val="0"/>
  </c:externalData>
  <c:userShapes r:id="rId4"/>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145284912271698E-2"/>
          <c:y val="0.16534599772612718"/>
          <c:w val="0.96770943017545663"/>
          <c:h val="0.62748022317857022"/>
        </c:manualLayout>
      </c:layout>
      <c:barChart>
        <c:barDir val="col"/>
        <c:grouping val="clustered"/>
        <c:varyColors val="0"/>
        <c:ser>
          <c:idx val="0"/>
          <c:order val="0"/>
          <c:tx>
            <c:strRef>
              <c:f>Hoja1!$B$1</c:f>
              <c:strCache>
                <c:ptCount val="1"/>
                <c:pt idx="0">
                  <c:v>2019</c:v>
                </c:pt>
              </c:strCache>
            </c:strRef>
          </c:tx>
          <c:spPr>
            <a:solidFill>
              <a:srgbClr val="253D9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2"/>
                    </a:solidFill>
                    <a:latin typeface="+mn-lt"/>
                    <a:ea typeface="+mn-ea"/>
                    <a:cs typeface="+mn-cs"/>
                  </a:defRPr>
                </a:pPr>
                <a:endParaRPr lang="es-CO"/>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Hoja1!$A$2:$A$5</c:f>
              <c:strCache>
                <c:ptCount val="4"/>
                <c:pt idx="0">
                  <c:v>Cartagena</c:v>
                </c:pt>
                <c:pt idx="1">
                  <c:v>Santa Marta</c:v>
                </c:pt>
                <c:pt idx="2">
                  <c:v>Barranquilla</c:v>
                </c:pt>
                <c:pt idx="3">
                  <c:v>Buenaventura</c:v>
                </c:pt>
              </c:strCache>
            </c:strRef>
          </c:cat>
          <c:val>
            <c:numRef>
              <c:f>Hoja1!$B$2:$B$5</c:f>
              <c:numCache>
                <c:formatCode>_-* #,##0_-;\-* #,##0_-;_-* "-"??_-;_-@_-</c:formatCode>
                <c:ptCount val="4"/>
                <c:pt idx="0">
                  <c:v>333</c:v>
                </c:pt>
                <c:pt idx="1">
                  <c:v>139</c:v>
                </c:pt>
                <c:pt idx="2">
                  <c:v>91</c:v>
                </c:pt>
                <c:pt idx="3">
                  <c:v>92</c:v>
                </c:pt>
              </c:numCache>
            </c:numRef>
          </c:val>
          <c:extLst>
            <c:ext xmlns:c16="http://schemas.microsoft.com/office/drawing/2014/chart" uri="{C3380CC4-5D6E-409C-BE32-E72D297353CC}">
              <c16:uniqueId val="{00000000-3945-4A05-89ED-A2F6CF94F97D}"/>
            </c:ext>
          </c:extLst>
        </c:ser>
        <c:ser>
          <c:idx val="1"/>
          <c:order val="1"/>
          <c:tx>
            <c:strRef>
              <c:f>Hoja1!$C$1</c:f>
              <c:strCache>
                <c:ptCount val="1"/>
                <c:pt idx="0">
                  <c:v>2020</c:v>
                </c:pt>
              </c:strCache>
            </c:strRef>
          </c:tx>
          <c:spPr>
            <a:solidFill>
              <a:srgbClr val="6427B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2"/>
                    </a:solidFill>
                    <a:latin typeface="+mn-lt"/>
                    <a:ea typeface="+mn-ea"/>
                    <a:cs typeface="+mn-cs"/>
                  </a:defRPr>
                </a:pPr>
                <a:endParaRPr lang="es-CO"/>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Hoja1!$A$2:$A$5</c:f>
              <c:strCache>
                <c:ptCount val="4"/>
                <c:pt idx="0">
                  <c:v>Cartagena</c:v>
                </c:pt>
                <c:pt idx="1">
                  <c:v>Santa Marta</c:v>
                </c:pt>
                <c:pt idx="2">
                  <c:v>Barranquilla</c:v>
                </c:pt>
                <c:pt idx="3">
                  <c:v>Buenaventura</c:v>
                </c:pt>
              </c:strCache>
            </c:strRef>
          </c:cat>
          <c:val>
            <c:numRef>
              <c:f>Hoja1!$C$2:$C$5</c:f>
              <c:numCache>
                <c:formatCode>_-* #,##0_-;\-* #,##0_-;_-* "-"??_-;_-@_-</c:formatCode>
                <c:ptCount val="4"/>
                <c:pt idx="0">
                  <c:v>288</c:v>
                </c:pt>
                <c:pt idx="1">
                  <c:v>122</c:v>
                </c:pt>
                <c:pt idx="2">
                  <c:v>85</c:v>
                </c:pt>
                <c:pt idx="3">
                  <c:v>66</c:v>
                </c:pt>
              </c:numCache>
            </c:numRef>
          </c:val>
          <c:extLst>
            <c:ext xmlns:c16="http://schemas.microsoft.com/office/drawing/2014/chart" uri="{C3380CC4-5D6E-409C-BE32-E72D297353CC}">
              <c16:uniqueId val="{00000001-3945-4A05-89ED-A2F6CF94F97D}"/>
            </c:ext>
          </c:extLst>
        </c:ser>
        <c:dLbls>
          <c:showLegendKey val="0"/>
          <c:showVal val="0"/>
          <c:showCatName val="0"/>
          <c:showSerName val="0"/>
          <c:showPercent val="0"/>
          <c:showBubbleSize val="0"/>
        </c:dLbls>
        <c:gapWidth val="300"/>
        <c:overlap val="-27"/>
        <c:axId val="2109183647"/>
        <c:axId val="2047083999"/>
      </c:barChart>
      <c:catAx>
        <c:axId val="210918364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1" i="0" u="none" strike="noStrike" kern="1200" baseline="0">
                <a:solidFill>
                  <a:schemeClr val="bg1"/>
                </a:solidFill>
                <a:latin typeface="+mn-lt"/>
                <a:ea typeface="+mn-ea"/>
                <a:cs typeface="+mn-cs"/>
              </a:defRPr>
            </a:pPr>
            <a:endParaRPr lang="es-CO"/>
          </a:p>
        </c:txPr>
        <c:crossAx val="2047083999"/>
        <c:crosses val="autoZero"/>
        <c:auto val="1"/>
        <c:lblAlgn val="ctr"/>
        <c:lblOffset val="100"/>
        <c:noMultiLvlLbl val="0"/>
      </c:catAx>
      <c:valAx>
        <c:axId val="2047083999"/>
        <c:scaling>
          <c:orientation val="minMax"/>
        </c:scaling>
        <c:delete val="1"/>
        <c:axPos val="l"/>
        <c:numFmt formatCode="_-* #,##0_-;\-* #,##0_-;_-* &quot;-&quot;??_-;_-@_-" sourceLinked="1"/>
        <c:majorTickMark val="none"/>
        <c:minorTickMark val="none"/>
        <c:tickLblPos val="nextTo"/>
        <c:crossAx val="2109183647"/>
        <c:crosses val="autoZero"/>
        <c:crossBetween val="between"/>
      </c:valAx>
      <c:spPr>
        <a:noFill/>
        <a:ln>
          <a:noFill/>
        </a:ln>
        <a:effectLst/>
      </c:spPr>
    </c:plotArea>
    <c:legend>
      <c:legendPos val="b"/>
      <c:legendEntry>
        <c:idx val="0"/>
        <c:txPr>
          <a:bodyPr rot="0" spcFirstLastPara="1" vertOverflow="ellipsis" vert="horz" wrap="square" anchor="ctr" anchorCtr="1"/>
          <a:lstStyle/>
          <a:p>
            <a:pPr>
              <a:defRPr sz="1400" b="1" i="0" u="none" strike="noStrike" kern="1200" baseline="0">
                <a:solidFill>
                  <a:srgbClr val="253D90"/>
                </a:solidFill>
                <a:latin typeface="Calibri" panose="020F0502020204030204" pitchFamily="34" charset="0"/>
                <a:ea typeface="+mn-ea"/>
                <a:cs typeface="Calibri" panose="020F0502020204030204" pitchFamily="34" charset="0"/>
              </a:defRPr>
            </a:pPr>
            <a:endParaRPr lang="es-CO"/>
          </a:p>
        </c:txPr>
      </c:legendEntry>
      <c:legendEntry>
        <c:idx val="1"/>
        <c:txPr>
          <a:bodyPr rot="0" spcFirstLastPara="1" vertOverflow="ellipsis" vert="horz" wrap="square" anchor="ctr" anchorCtr="1"/>
          <a:lstStyle/>
          <a:p>
            <a:pPr>
              <a:defRPr sz="1400" b="1" i="0" u="none" strike="noStrike" kern="1200" baseline="0">
                <a:solidFill>
                  <a:srgbClr val="7030A0"/>
                </a:solidFill>
                <a:latin typeface="Calibri" panose="020F0502020204030204" pitchFamily="34" charset="0"/>
                <a:ea typeface="+mn-ea"/>
                <a:cs typeface="Calibri" panose="020F0502020204030204" pitchFamily="34" charset="0"/>
              </a:defRPr>
            </a:pPr>
            <a:endParaRPr lang="es-CO"/>
          </a:p>
        </c:txPr>
      </c:legendEntry>
      <c:overlay val="0"/>
      <c:spPr>
        <a:noFill/>
        <a:ln>
          <a:noFill/>
        </a:ln>
        <a:effectLst/>
      </c:spPr>
      <c:txPr>
        <a:bodyPr rot="0" spcFirstLastPara="1" vertOverflow="ellipsis" vert="horz" wrap="square" anchor="ctr" anchorCtr="1"/>
        <a:lstStyle/>
        <a:p>
          <a:pPr>
            <a:defRPr sz="1400" b="1" i="0" u="none" strike="noStrike" kern="1200" baseline="0">
              <a:solidFill>
                <a:schemeClr val="tx1">
                  <a:lumMod val="65000"/>
                  <a:lumOff val="35000"/>
                </a:schemeClr>
              </a:solidFill>
              <a:latin typeface="Calibri" panose="020F0502020204030204" pitchFamily="34" charset="0"/>
              <a:ea typeface="+mn-ea"/>
              <a:cs typeface="Calibri" panose="020F0502020204030204" pitchFamily="34" charset="0"/>
            </a:defRPr>
          </a:pPr>
          <a:endParaRPr lang="es-CO"/>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CO"/>
    </a:p>
  </c:txPr>
  <c:externalData r:id="rId3">
    <c:autoUpdate val="0"/>
  </c:externalData>
  <c:userShapes r:id="rId4"/>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3456344240262114E-2"/>
          <c:y val="3.4692410670889483E-2"/>
          <c:w val="0.89343069713254897"/>
          <c:h val="0.6923122532753101"/>
        </c:manualLayout>
      </c:layout>
      <c:lineChart>
        <c:grouping val="standard"/>
        <c:varyColors val="0"/>
        <c:ser>
          <c:idx val="0"/>
          <c:order val="0"/>
          <c:tx>
            <c:strRef>
              <c:f>Hoja1!$B$1</c:f>
              <c:strCache>
                <c:ptCount val="1"/>
                <c:pt idx="0">
                  <c:v>Argentina</c:v>
                </c:pt>
              </c:strCache>
            </c:strRef>
          </c:tx>
          <c:spPr>
            <a:ln w="28575" cap="rnd">
              <a:solidFill>
                <a:srgbClr val="00B0F0"/>
              </a:solidFill>
              <a:round/>
            </a:ln>
            <a:effectLst/>
          </c:spPr>
          <c:marker>
            <c:symbol val="none"/>
          </c:marker>
          <c:dLbls>
            <c:dLbl>
              <c:idx val="46"/>
              <c:layout>
                <c:manualLayout>
                  <c:x val="-1.2017340549288981E-3"/>
                  <c:y val="-2.305150266352761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0787-4DF2-A609-B0F77B30F8FB}"/>
                </c:ext>
              </c:extLst>
            </c:dLbl>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rgbClr val="00B0F0"/>
                    </a:solidFill>
                    <a:latin typeface="+mn-lt"/>
                    <a:ea typeface="+mn-ea"/>
                    <a:cs typeface="+mn-cs"/>
                  </a:defRPr>
                </a:pPr>
                <a:endParaRPr lang="es-CO"/>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Hoja1!$A$2:$A$48</c:f>
              <c:strCache>
                <c:ptCount val="47"/>
                <c:pt idx="0">
                  <c:v>2020-03-04</c:v>
                </c:pt>
                <c:pt idx="1">
                  <c:v>2020-03-06</c:v>
                </c:pt>
                <c:pt idx="2">
                  <c:v>2020-03-07</c:v>
                </c:pt>
                <c:pt idx="3">
                  <c:v>2020-03-08</c:v>
                </c:pt>
                <c:pt idx="4">
                  <c:v>2020-03-09</c:v>
                </c:pt>
                <c:pt idx="5">
                  <c:v>2020-03-11</c:v>
                </c:pt>
                <c:pt idx="6">
                  <c:v>2020-03-13</c:v>
                </c:pt>
                <c:pt idx="7">
                  <c:v>2020-03-14</c:v>
                </c:pt>
                <c:pt idx="8">
                  <c:v>2020-03-15</c:v>
                </c:pt>
                <c:pt idx="9">
                  <c:v>2020-03-16</c:v>
                </c:pt>
                <c:pt idx="10">
                  <c:v>2020-03-17</c:v>
                </c:pt>
                <c:pt idx="11">
                  <c:v>2020-03-18</c:v>
                </c:pt>
                <c:pt idx="12">
                  <c:v>2020-03-19</c:v>
                </c:pt>
                <c:pt idx="13">
                  <c:v>2020-03-20</c:v>
                </c:pt>
                <c:pt idx="14">
                  <c:v>2020-03-21</c:v>
                </c:pt>
                <c:pt idx="15">
                  <c:v>2020-03-22</c:v>
                </c:pt>
                <c:pt idx="16">
                  <c:v>2020-03-23</c:v>
                </c:pt>
                <c:pt idx="17">
                  <c:v>2020-03-24</c:v>
                </c:pt>
                <c:pt idx="18">
                  <c:v>2020-03-25</c:v>
                </c:pt>
                <c:pt idx="19">
                  <c:v>2020-03-26</c:v>
                </c:pt>
                <c:pt idx="20">
                  <c:v>2020-03-27</c:v>
                </c:pt>
                <c:pt idx="21">
                  <c:v>2020-03-28</c:v>
                </c:pt>
                <c:pt idx="22">
                  <c:v>2020-03-29</c:v>
                </c:pt>
                <c:pt idx="23">
                  <c:v>2020-03-30</c:v>
                </c:pt>
                <c:pt idx="24">
                  <c:v>2020-03-31</c:v>
                </c:pt>
                <c:pt idx="25">
                  <c:v>2020-04-01</c:v>
                </c:pt>
                <c:pt idx="26">
                  <c:v>2020-04-02</c:v>
                </c:pt>
                <c:pt idx="27">
                  <c:v>2020-04-03</c:v>
                </c:pt>
                <c:pt idx="28">
                  <c:v>2020-04-04</c:v>
                </c:pt>
                <c:pt idx="29">
                  <c:v>2020-04-05</c:v>
                </c:pt>
                <c:pt idx="30">
                  <c:v>2020-04-06</c:v>
                </c:pt>
                <c:pt idx="31">
                  <c:v>2020-04-07</c:v>
                </c:pt>
                <c:pt idx="32">
                  <c:v>2020-04-08</c:v>
                </c:pt>
                <c:pt idx="33">
                  <c:v>2020-04-09</c:v>
                </c:pt>
                <c:pt idx="34">
                  <c:v>2020-04-10</c:v>
                </c:pt>
                <c:pt idx="35">
                  <c:v>2020-04-11</c:v>
                </c:pt>
                <c:pt idx="36">
                  <c:v>2020-04-12</c:v>
                </c:pt>
                <c:pt idx="37">
                  <c:v>2020-04-13</c:v>
                </c:pt>
                <c:pt idx="38">
                  <c:v>2020-04-14</c:v>
                </c:pt>
                <c:pt idx="39">
                  <c:v>2020-04-15</c:v>
                </c:pt>
                <c:pt idx="40">
                  <c:v>2020-04-16</c:v>
                </c:pt>
                <c:pt idx="41">
                  <c:v>2020-04-17</c:v>
                </c:pt>
                <c:pt idx="42">
                  <c:v>2020-04-18</c:v>
                </c:pt>
                <c:pt idx="43">
                  <c:v>2020-04-19</c:v>
                </c:pt>
                <c:pt idx="44">
                  <c:v>2020-04-20</c:v>
                </c:pt>
                <c:pt idx="45">
                  <c:v>2020-04-21</c:v>
                </c:pt>
                <c:pt idx="46">
                  <c:v>2020-04-22</c:v>
                </c:pt>
              </c:strCache>
            </c:strRef>
          </c:cat>
          <c:val>
            <c:numRef>
              <c:f>Hoja1!$B$2:$B$48</c:f>
              <c:numCache>
                <c:formatCode>General</c:formatCode>
                <c:ptCount val="47"/>
                <c:pt idx="0">
                  <c:v>0</c:v>
                </c:pt>
                <c:pt idx="1">
                  <c:v>0</c:v>
                </c:pt>
                <c:pt idx="2">
                  <c:v>0</c:v>
                </c:pt>
                <c:pt idx="3">
                  <c:v>1</c:v>
                </c:pt>
                <c:pt idx="4">
                  <c:v>0</c:v>
                </c:pt>
                <c:pt idx="5">
                  <c:v>0</c:v>
                </c:pt>
                <c:pt idx="6">
                  <c:v>0</c:v>
                </c:pt>
                <c:pt idx="7">
                  <c:v>1</c:v>
                </c:pt>
                <c:pt idx="8">
                  <c:v>0</c:v>
                </c:pt>
                <c:pt idx="9">
                  <c:v>0</c:v>
                </c:pt>
                <c:pt idx="10">
                  <c:v>0</c:v>
                </c:pt>
                <c:pt idx="11">
                  <c:v>0</c:v>
                </c:pt>
                <c:pt idx="12">
                  <c:v>0</c:v>
                </c:pt>
                <c:pt idx="13">
                  <c:v>1</c:v>
                </c:pt>
                <c:pt idx="14">
                  <c:v>0</c:v>
                </c:pt>
                <c:pt idx="15">
                  <c:v>1</c:v>
                </c:pt>
                <c:pt idx="16">
                  <c:v>0</c:v>
                </c:pt>
                <c:pt idx="17">
                  <c:v>0</c:v>
                </c:pt>
                <c:pt idx="18">
                  <c:v>2</c:v>
                </c:pt>
                <c:pt idx="19">
                  <c:v>2</c:v>
                </c:pt>
                <c:pt idx="20">
                  <c:v>4</c:v>
                </c:pt>
                <c:pt idx="21">
                  <c:v>5</c:v>
                </c:pt>
                <c:pt idx="22">
                  <c:v>2</c:v>
                </c:pt>
                <c:pt idx="23">
                  <c:v>1</c:v>
                </c:pt>
                <c:pt idx="24">
                  <c:v>4</c:v>
                </c:pt>
                <c:pt idx="25">
                  <c:v>0</c:v>
                </c:pt>
                <c:pt idx="26">
                  <c:v>7</c:v>
                </c:pt>
                <c:pt idx="27">
                  <c:v>3</c:v>
                </c:pt>
                <c:pt idx="28">
                  <c:v>3</c:v>
                </c:pt>
                <c:pt idx="29">
                  <c:v>6</c:v>
                </c:pt>
                <c:pt idx="30">
                  <c:v>3</c:v>
                </c:pt>
                <c:pt idx="31">
                  <c:v>7</c:v>
                </c:pt>
                <c:pt idx="32">
                  <c:v>7</c:v>
                </c:pt>
                <c:pt idx="33">
                  <c:v>5</c:v>
                </c:pt>
                <c:pt idx="34">
                  <c:v>14</c:v>
                </c:pt>
                <c:pt idx="35">
                  <c:v>3</c:v>
                </c:pt>
                <c:pt idx="36">
                  <c:v>7</c:v>
                </c:pt>
                <c:pt idx="37">
                  <c:v>6</c:v>
                </c:pt>
                <c:pt idx="38">
                  <c:v>3</c:v>
                </c:pt>
                <c:pt idx="39">
                  <c:v>7</c:v>
                </c:pt>
                <c:pt idx="40">
                  <c:v>4</c:v>
                </c:pt>
                <c:pt idx="41">
                  <c:v>6</c:v>
                </c:pt>
                <c:pt idx="42">
                  <c:v>7</c:v>
                </c:pt>
                <c:pt idx="43">
                  <c:v>10</c:v>
                </c:pt>
                <c:pt idx="44">
                  <c:v>2</c:v>
                </c:pt>
                <c:pt idx="45">
                  <c:v>8</c:v>
                </c:pt>
                <c:pt idx="46">
                  <c:v>9</c:v>
                </c:pt>
              </c:numCache>
            </c:numRef>
          </c:val>
          <c:smooth val="0"/>
          <c:extLst>
            <c:ext xmlns:c16="http://schemas.microsoft.com/office/drawing/2014/chart" uri="{C3380CC4-5D6E-409C-BE32-E72D297353CC}">
              <c16:uniqueId val="{00000000-0787-4DF2-A609-B0F77B30F8FB}"/>
            </c:ext>
          </c:extLst>
        </c:ser>
        <c:ser>
          <c:idx val="1"/>
          <c:order val="1"/>
          <c:tx>
            <c:strRef>
              <c:f>Hoja1!$C$1</c:f>
              <c:strCache>
                <c:ptCount val="1"/>
                <c:pt idx="0">
                  <c:v>Brasil</c:v>
                </c:pt>
              </c:strCache>
            </c:strRef>
          </c:tx>
          <c:spPr>
            <a:ln w="28575" cap="rnd">
              <a:solidFill>
                <a:srgbClr val="92D050"/>
              </a:solidFill>
              <a:round/>
            </a:ln>
            <a:effectLst/>
          </c:spPr>
          <c:marker>
            <c:symbol val="none"/>
          </c:marker>
          <c:dLbls>
            <c:dLbl>
              <c:idx val="46"/>
              <c:layout>
                <c:manualLayout>
                  <c:x val="-1.4754880195988362E-2"/>
                  <c:y val="-2.561278073725280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0787-4DF2-A609-B0F77B30F8FB}"/>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rgbClr val="92D050"/>
                    </a:solidFill>
                    <a:latin typeface="+mn-lt"/>
                    <a:ea typeface="+mn-ea"/>
                    <a:cs typeface="+mn-cs"/>
                  </a:defRPr>
                </a:pPr>
                <a:endParaRPr lang="es-CO"/>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Hoja1!$A$2:$A$48</c:f>
              <c:strCache>
                <c:ptCount val="47"/>
                <c:pt idx="0">
                  <c:v>2020-03-04</c:v>
                </c:pt>
                <c:pt idx="1">
                  <c:v>2020-03-06</c:v>
                </c:pt>
                <c:pt idx="2">
                  <c:v>2020-03-07</c:v>
                </c:pt>
                <c:pt idx="3">
                  <c:v>2020-03-08</c:v>
                </c:pt>
                <c:pt idx="4">
                  <c:v>2020-03-09</c:v>
                </c:pt>
                <c:pt idx="5">
                  <c:v>2020-03-11</c:v>
                </c:pt>
                <c:pt idx="6">
                  <c:v>2020-03-13</c:v>
                </c:pt>
                <c:pt idx="7">
                  <c:v>2020-03-14</c:v>
                </c:pt>
                <c:pt idx="8">
                  <c:v>2020-03-15</c:v>
                </c:pt>
                <c:pt idx="9">
                  <c:v>2020-03-16</c:v>
                </c:pt>
                <c:pt idx="10">
                  <c:v>2020-03-17</c:v>
                </c:pt>
                <c:pt idx="11">
                  <c:v>2020-03-18</c:v>
                </c:pt>
                <c:pt idx="12">
                  <c:v>2020-03-19</c:v>
                </c:pt>
                <c:pt idx="13">
                  <c:v>2020-03-20</c:v>
                </c:pt>
                <c:pt idx="14">
                  <c:v>2020-03-21</c:v>
                </c:pt>
                <c:pt idx="15">
                  <c:v>2020-03-22</c:v>
                </c:pt>
                <c:pt idx="16">
                  <c:v>2020-03-23</c:v>
                </c:pt>
                <c:pt idx="17">
                  <c:v>2020-03-24</c:v>
                </c:pt>
                <c:pt idx="18">
                  <c:v>2020-03-25</c:v>
                </c:pt>
                <c:pt idx="19">
                  <c:v>2020-03-26</c:v>
                </c:pt>
                <c:pt idx="20">
                  <c:v>2020-03-27</c:v>
                </c:pt>
                <c:pt idx="21">
                  <c:v>2020-03-28</c:v>
                </c:pt>
                <c:pt idx="22">
                  <c:v>2020-03-29</c:v>
                </c:pt>
                <c:pt idx="23">
                  <c:v>2020-03-30</c:v>
                </c:pt>
                <c:pt idx="24">
                  <c:v>2020-03-31</c:v>
                </c:pt>
                <c:pt idx="25">
                  <c:v>2020-04-01</c:v>
                </c:pt>
                <c:pt idx="26">
                  <c:v>2020-04-02</c:v>
                </c:pt>
                <c:pt idx="27">
                  <c:v>2020-04-03</c:v>
                </c:pt>
                <c:pt idx="28">
                  <c:v>2020-04-04</c:v>
                </c:pt>
                <c:pt idx="29">
                  <c:v>2020-04-05</c:v>
                </c:pt>
                <c:pt idx="30">
                  <c:v>2020-04-06</c:v>
                </c:pt>
                <c:pt idx="31">
                  <c:v>2020-04-07</c:v>
                </c:pt>
                <c:pt idx="32">
                  <c:v>2020-04-08</c:v>
                </c:pt>
                <c:pt idx="33">
                  <c:v>2020-04-09</c:v>
                </c:pt>
                <c:pt idx="34">
                  <c:v>2020-04-10</c:v>
                </c:pt>
                <c:pt idx="35">
                  <c:v>2020-04-11</c:v>
                </c:pt>
                <c:pt idx="36">
                  <c:v>2020-04-12</c:v>
                </c:pt>
                <c:pt idx="37">
                  <c:v>2020-04-13</c:v>
                </c:pt>
                <c:pt idx="38">
                  <c:v>2020-04-14</c:v>
                </c:pt>
                <c:pt idx="39">
                  <c:v>2020-04-15</c:v>
                </c:pt>
                <c:pt idx="40">
                  <c:v>2020-04-16</c:v>
                </c:pt>
                <c:pt idx="41">
                  <c:v>2020-04-17</c:v>
                </c:pt>
                <c:pt idx="42">
                  <c:v>2020-04-18</c:v>
                </c:pt>
                <c:pt idx="43">
                  <c:v>2020-04-19</c:v>
                </c:pt>
                <c:pt idx="44">
                  <c:v>2020-04-20</c:v>
                </c:pt>
                <c:pt idx="45">
                  <c:v>2020-04-21</c:v>
                </c:pt>
                <c:pt idx="46">
                  <c:v>2020-04-22</c:v>
                </c:pt>
              </c:strCache>
            </c:strRef>
          </c:cat>
          <c:val>
            <c:numRef>
              <c:f>Hoja1!$C$2:$C$48</c:f>
              <c:numCache>
                <c:formatCode>General</c:formatCode>
                <c:ptCount val="47"/>
                <c:pt idx="0">
                  <c:v>0</c:v>
                </c:pt>
                <c:pt idx="1">
                  <c:v>0</c:v>
                </c:pt>
                <c:pt idx="2">
                  <c:v>0</c:v>
                </c:pt>
                <c:pt idx="3">
                  <c:v>0</c:v>
                </c:pt>
                <c:pt idx="4">
                  <c:v>0</c:v>
                </c:pt>
                <c:pt idx="5">
                  <c:v>0</c:v>
                </c:pt>
                <c:pt idx="6">
                  <c:v>0</c:v>
                </c:pt>
                <c:pt idx="7">
                  <c:v>0</c:v>
                </c:pt>
                <c:pt idx="8">
                  <c:v>0</c:v>
                </c:pt>
                <c:pt idx="9">
                  <c:v>0</c:v>
                </c:pt>
                <c:pt idx="10">
                  <c:v>0</c:v>
                </c:pt>
                <c:pt idx="11">
                  <c:v>1</c:v>
                </c:pt>
                <c:pt idx="12">
                  <c:v>3</c:v>
                </c:pt>
                <c:pt idx="13">
                  <c:v>2</c:v>
                </c:pt>
                <c:pt idx="14">
                  <c:v>5</c:v>
                </c:pt>
                <c:pt idx="15">
                  <c:v>7</c:v>
                </c:pt>
                <c:pt idx="16">
                  <c:v>7</c:v>
                </c:pt>
                <c:pt idx="17">
                  <c:v>9</c:v>
                </c:pt>
                <c:pt idx="18">
                  <c:v>12</c:v>
                </c:pt>
                <c:pt idx="19">
                  <c:v>11</c:v>
                </c:pt>
                <c:pt idx="20">
                  <c:v>20</c:v>
                </c:pt>
                <c:pt idx="21">
                  <c:v>15</c:v>
                </c:pt>
                <c:pt idx="22">
                  <c:v>22</c:v>
                </c:pt>
                <c:pt idx="23">
                  <c:v>22</c:v>
                </c:pt>
                <c:pt idx="24">
                  <c:v>23</c:v>
                </c:pt>
                <c:pt idx="25">
                  <c:v>42</c:v>
                </c:pt>
                <c:pt idx="26">
                  <c:v>40</c:v>
                </c:pt>
                <c:pt idx="27">
                  <c:v>58</c:v>
                </c:pt>
                <c:pt idx="28">
                  <c:v>60</c:v>
                </c:pt>
                <c:pt idx="29">
                  <c:v>73</c:v>
                </c:pt>
                <c:pt idx="30">
                  <c:v>54</c:v>
                </c:pt>
                <c:pt idx="31">
                  <c:v>67</c:v>
                </c:pt>
                <c:pt idx="32">
                  <c:v>114</c:v>
                </c:pt>
                <c:pt idx="33">
                  <c:v>133</c:v>
                </c:pt>
                <c:pt idx="34">
                  <c:v>141</c:v>
                </c:pt>
                <c:pt idx="35">
                  <c:v>115</c:v>
                </c:pt>
                <c:pt idx="36">
                  <c:v>68</c:v>
                </c:pt>
                <c:pt idx="37">
                  <c:v>99</c:v>
                </c:pt>
                <c:pt idx="38">
                  <c:v>105</c:v>
                </c:pt>
                <c:pt idx="39">
                  <c:v>204</c:v>
                </c:pt>
                <c:pt idx="40">
                  <c:v>204</c:v>
                </c:pt>
                <c:pt idx="41">
                  <c:v>188</c:v>
                </c:pt>
                <c:pt idx="42">
                  <c:v>217</c:v>
                </c:pt>
                <c:pt idx="43">
                  <c:v>206</c:v>
                </c:pt>
                <c:pt idx="44">
                  <c:v>115</c:v>
                </c:pt>
                <c:pt idx="45">
                  <c:v>113</c:v>
                </c:pt>
                <c:pt idx="46">
                  <c:v>166</c:v>
                </c:pt>
              </c:numCache>
            </c:numRef>
          </c:val>
          <c:smooth val="0"/>
          <c:extLst>
            <c:ext xmlns:c16="http://schemas.microsoft.com/office/drawing/2014/chart" uri="{C3380CC4-5D6E-409C-BE32-E72D297353CC}">
              <c16:uniqueId val="{00000001-0787-4DF2-A609-B0F77B30F8FB}"/>
            </c:ext>
          </c:extLst>
        </c:ser>
        <c:ser>
          <c:idx val="2"/>
          <c:order val="2"/>
          <c:tx>
            <c:strRef>
              <c:f>Hoja1!$D$1</c:f>
              <c:strCache>
                <c:ptCount val="1"/>
                <c:pt idx="0">
                  <c:v>Colombia</c:v>
                </c:pt>
              </c:strCache>
            </c:strRef>
          </c:tx>
          <c:spPr>
            <a:ln w="28575" cap="rnd">
              <a:solidFill>
                <a:srgbClr val="7030A0"/>
              </a:solidFill>
              <a:round/>
            </a:ln>
            <a:effectLst/>
          </c:spPr>
          <c:marker>
            <c:symbol val="none"/>
          </c:marker>
          <c:dLbls>
            <c:dLbl>
              <c:idx val="46"/>
              <c:layout>
                <c:manualLayout>
                  <c:x val="1.2017340549288981E-3"/>
                  <c:y val="-7.683834221175934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0787-4DF2-A609-B0F77B30F8FB}"/>
                </c:ext>
              </c:extLst>
            </c:dLbl>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rgbClr val="7030A0"/>
                    </a:solidFill>
                    <a:latin typeface="+mn-lt"/>
                    <a:ea typeface="+mn-ea"/>
                    <a:cs typeface="+mn-cs"/>
                  </a:defRPr>
                </a:pPr>
                <a:endParaRPr lang="es-CO"/>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Hoja1!$A$2:$A$48</c:f>
              <c:strCache>
                <c:ptCount val="47"/>
                <c:pt idx="0">
                  <c:v>2020-03-04</c:v>
                </c:pt>
                <c:pt idx="1">
                  <c:v>2020-03-06</c:v>
                </c:pt>
                <c:pt idx="2">
                  <c:v>2020-03-07</c:v>
                </c:pt>
                <c:pt idx="3">
                  <c:v>2020-03-08</c:v>
                </c:pt>
                <c:pt idx="4">
                  <c:v>2020-03-09</c:v>
                </c:pt>
                <c:pt idx="5">
                  <c:v>2020-03-11</c:v>
                </c:pt>
                <c:pt idx="6">
                  <c:v>2020-03-13</c:v>
                </c:pt>
                <c:pt idx="7">
                  <c:v>2020-03-14</c:v>
                </c:pt>
                <c:pt idx="8">
                  <c:v>2020-03-15</c:v>
                </c:pt>
                <c:pt idx="9">
                  <c:v>2020-03-16</c:v>
                </c:pt>
                <c:pt idx="10">
                  <c:v>2020-03-17</c:v>
                </c:pt>
                <c:pt idx="11">
                  <c:v>2020-03-18</c:v>
                </c:pt>
                <c:pt idx="12">
                  <c:v>2020-03-19</c:v>
                </c:pt>
                <c:pt idx="13">
                  <c:v>2020-03-20</c:v>
                </c:pt>
                <c:pt idx="14">
                  <c:v>2020-03-21</c:v>
                </c:pt>
                <c:pt idx="15">
                  <c:v>2020-03-22</c:v>
                </c:pt>
                <c:pt idx="16">
                  <c:v>2020-03-23</c:v>
                </c:pt>
                <c:pt idx="17">
                  <c:v>2020-03-24</c:v>
                </c:pt>
                <c:pt idx="18">
                  <c:v>2020-03-25</c:v>
                </c:pt>
                <c:pt idx="19">
                  <c:v>2020-03-26</c:v>
                </c:pt>
                <c:pt idx="20">
                  <c:v>2020-03-27</c:v>
                </c:pt>
                <c:pt idx="21">
                  <c:v>2020-03-28</c:v>
                </c:pt>
                <c:pt idx="22">
                  <c:v>2020-03-29</c:v>
                </c:pt>
                <c:pt idx="23">
                  <c:v>2020-03-30</c:v>
                </c:pt>
                <c:pt idx="24">
                  <c:v>2020-03-31</c:v>
                </c:pt>
                <c:pt idx="25">
                  <c:v>2020-04-01</c:v>
                </c:pt>
                <c:pt idx="26">
                  <c:v>2020-04-02</c:v>
                </c:pt>
                <c:pt idx="27">
                  <c:v>2020-04-03</c:v>
                </c:pt>
                <c:pt idx="28">
                  <c:v>2020-04-04</c:v>
                </c:pt>
                <c:pt idx="29">
                  <c:v>2020-04-05</c:v>
                </c:pt>
                <c:pt idx="30">
                  <c:v>2020-04-06</c:v>
                </c:pt>
                <c:pt idx="31">
                  <c:v>2020-04-07</c:v>
                </c:pt>
                <c:pt idx="32">
                  <c:v>2020-04-08</c:v>
                </c:pt>
                <c:pt idx="33">
                  <c:v>2020-04-09</c:v>
                </c:pt>
                <c:pt idx="34">
                  <c:v>2020-04-10</c:v>
                </c:pt>
                <c:pt idx="35">
                  <c:v>2020-04-11</c:v>
                </c:pt>
                <c:pt idx="36">
                  <c:v>2020-04-12</c:v>
                </c:pt>
                <c:pt idx="37">
                  <c:v>2020-04-13</c:v>
                </c:pt>
                <c:pt idx="38">
                  <c:v>2020-04-14</c:v>
                </c:pt>
                <c:pt idx="39">
                  <c:v>2020-04-15</c:v>
                </c:pt>
                <c:pt idx="40">
                  <c:v>2020-04-16</c:v>
                </c:pt>
                <c:pt idx="41">
                  <c:v>2020-04-17</c:v>
                </c:pt>
                <c:pt idx="42">
                  <c:v>2020-04-18</c:v>
                </c:pt>
                <c:pt idx="43">
                  <c:v>2020-04-19</c:v>
                </c:pt>
                <c:pt idx="44">
                  <c:v>2020-04-20</c:v>
                </c:pt>
                <c:pt idx="45">
                  <c:v>2020-04-21</c:v>
                </c:pt>
                <c:pt idx="46">
                  <c:v>2020-04-22</c:v>
                </c:pt>
              </c:strCache>
            </c:strRef>
          </c:cat>
          <c:val>
            <c:numRef>
              <c:f>Hoja1!$D$2:$D$48</c:f>
              <c:numCache>
                <c:formatCode>General</c:formatCode>
                <c:ptCount val="47"/>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1</c:v>
                </c:pt>
                <c:pt idx="16">
                  <c:v>1</c:v>
                </c:pt>
                <c:pt idx="17">
                  <c:v>1</c:v>
                </c:pt>
                <c:pt idx="18">
                  <c:v>0</c:v>
                </c:pt>
                <c:pt idx="19">
                  <c:v>1</c:v>
                </c:pt>
                <c:pt idx="20">
                  <c:v>2</c:v>
                </c:pt>
                <c:pt idx="21">
                  <c:v>0</c:v>
                </c:pt>
                <c:pt idx="22">
                  <c:v>0</c:v>
                </c:pt>
                <c:pt idx="23">
                  <c:v>4</c:v>
                </c:pt>
                <c:pt idx="24">
                  <c:v>4</c:v>
                </c:pt>
                <c:pt idx="25">
                  <c:v>2</c:v>
                </c:pt>
                <c:pt idx="26">
                  <c:v>1</c:v>
                </c:pt>
                <c:pt idx="27">
                  <c:v>2</c:v>
                </c:pt>
                <c:pt idx="28">
                  <c:v>6</c:v>
                </c:pt>
                <c:pt idx="29">
                  <c:v>7</c:v>
                </c:pt>
                <c:pt idx="30">
                  <c:v>3</c:v>
                </c:pt>
                <c:pt idx="31">
                  <c:v>11</c:v>
                </c:pt>
                <c:pt idx="32">
                  <c:v>4</c:v>
                </c:pt>
                <c:pt idx="33">
                  <c:v>5</c:v>
                </c:pt>
                <c:pt idx="34">
                  <c:v>14</c:v>
                </c:pt>
                <c:pt idx="35">
                  <c:v>11</c:v>
                </c:pt>
                <c:pt idx="36">
                  <c:v>20</c:v>
                </c:pt>
                <c:pt idx="37">
                  <c:v>9</c:v>
                </c:pt>
                <c:pt idx="38">
                  <c:v>3</c:v>
                </c:pt>
                <c:pt idx="39">
                  <c:v>15</c:v>
                </c:pt>
                <c:pt idx="40">
                  <c:v>4</c:v>
                </c:pt>
                <c:pt idx="41">
                  <c:v>13</c:v>
                </c:pt>
                <c:pt idx="42">
                  <c:v>9</c:v>
                </c:pt>
                <c:pt idx="43">
                  <c:v>13</c:v>
                </c:pt>
                <c:pt idx="44">
                  <c:v>13</c:v>
                </c:pt>
                <c:pt idx="45">
                  <c:v>10</c:v>
                </c:pt>
                <c:pt idx="46">
                  <c:v>7</c:v>
                </c:pt>
              </c:numCache>
            </c:numRef>
          </c:val>
          <c:smooth val="0"/>
          <c:extLst>
            <c:ext xmlns:c16="http://schemas.microsoft.com/office/drawing/2014/chart" uri="{C3380CC4-5D6E-409C-BE32-E72D297353CC}">
              <c16:uniqueId val="{00000002-0787-4DF2-A609-B0F77B30F8FB}"/>
            </c:ext>
          </c:extLst>
        </c:ser>
        <c:ser>
          <c:idx val="3"/>
          <c:order val="3"/>
          <c:tx>
            <c:strRef>
              <c:f>Hoja1!$E$1</c:f>
              <c:strCache>
                <c:ptCount val="1"/>
                <c:pt idx="0">
                  <c:v>Ecuador</c:v>
                </c:pt>
              </c:strCache>
            </c:strRef>
          </c:tx>
          <c:spPr>
            <a:ln w="28575" cap="rnd">
              <a:solidFill>
                <a:srgbClr val="FFC000"/>
              </a:solidFill>
              <a:round/>
            </a:ln>
            <a:effectLst/>
          </c:spPr>
          <c:marker>
            <c:symbol val="none"/>
          </c:marker>
          <c:dLbls>
            <c:dLbl>
              <c:idx val="46"/>
              <c:layout>
                <c:manualLayout>
                  <c:x val="-1.2017340549288981E-3"/>
                  <c:y val="-3.585789303215392E-2"/>
                </c:manualLayout>
              </c:layout>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rgbClr val="FFC000"/>
                      </a:solidFill>
                      <a:latin typeface="+mn-lt"/>
                      <a:ea typeface="+mn-ea"/>
                      <a:cs typeface="+mn-cs"/>
                    </a:defRPr>
                  </a:pPr>
                  <a:endParaRPr lang="es-CO"/>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0787-4DF2-A609-B0F77B30F8FB}"/>
                </c:ext>
              </c:extLst>
            </c:dLbl>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lumMod val="75000"/>
                        <a:lumOff val="25000"/>
                      </a:schemeClr>
                    </a:solidFill>
                    <a:latin typeface="+mn-lt"/>
                    <a:ea typeface="+mn-ea"/>
                    <a:cs typeface="+mn-cs"/>
                  </a:defRPr>
                </a:pPr>
                <a:endParaRPr lang="es-CO"/>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Hoja1!$A$2:$A$48</c:f>
              <c:strCache>
                <c:ptCount val="47"/>
                <c:pt idx="0">
                  <c:v>2020-03-04</c:v>
                </c:pt>
                <c:pt idx="1">
                  <c:v>2020-03-06</c:v>
                </c:pt>
                <c:pt idx="2">
                  <c:v>2020-03-07</c:v>
                </c:pt>
                <c:pt idx="3">
                  <c:v>2020-03-08</c:v>
                </c:pt>
                <c:pt idx="4">
                  <c:v>2020-03-09</c:v>
                </c:pt>
                <c:pt idx="5">
                  <c:v>2020-03-11</c:v>
                </c:pt>
                <c:pt idx="6">
                  <c:v>2020-03-13</c:v>
                </c:pt>
                <c:pt idx="7">
                  <c:v>2020-03-14</c:v>
                </c:pt>
                <c:pt idx="8">
                  <c:v>2020-03-15</c:v>
                </c:pt>
                <c:pt idx="9">
                  <c:v>2020-03-16</c:v>
                </c:pt>
                <c:pt idx="10">
                  <c:v>2020-03-17</c:v>
                </c:pt>
                <c:pt idx="11">
                  <c:v>2020-03-18</c:v>
                </c:pt>
                <c:pt idx="12">
                  <c:v>2020-03-19</c:v>
                </c:pt>
                <c:pt idx="13">
                  <c:v>2020-03-20</c:v>
                </c:pt>
                <c:pt idx="14">
                  <c:v>2020-03-21</c:v>
                </c:pt>
                <c:pt idx="15">
                  <c:v>2020-03-22</c:v>
                </c:pt>
                <c:pt idx="16">
                  <c:v>2020-03-23</c:v>
                </c:pt>
                <c:pt idx="17">
                  <c:v>2020-03-24</c:v>
                </c:pt>
                <c:pt idx="18">
                  <c:v>2020-03-25</c:v>
                </c:pt>
                <c:pt idx="19">
                  <c:v>2020-03-26</c:v>
                </c:pt>
                <c:pt idx="20">
                  <c:v>2020-03-27</c:v>
                </c:pt>
                <c:pt idx="21">
                  <c:v>2020-03-28</c:v>
                </c:pt>
                <c:pt idx="22">
                  <c:v>2020-03-29</c:v>
                </c:pt>
                <c:pt idx="23">
                  <c:v>2020-03-30</c:v>
                </c:pt>
                <c:pt idx="24">
                  <c:v>2020-03-31</c:v>
                </c:pt>
                <c:pt idx="25">
                  <c:v>2020-04-01</c:v>
                </c:pt>
                <c:pt idx="26">
                  <c:v>2020-04-02</c:v>
                </c:pt>
                <c:pt idx="27">
                  <c:v>2020-04-03</c:v>
                </c:pt>
                <c:pt idx="28">
                  <c:v>2020-04-04</c:v>
                </c:pt>
                <c:pt idx="29">
                  <c:v>2020-04-05</c:v>
                </c:pt>
                <c:pt idx="30">
                  <c:v>2020-04-06</c:v>
                </c:pt>
                <c:pt idx="31">
                  <c:v>2020-04-07</c:v>
                </c:pt>
                <c:pt idx="32">
                  <c:v>2020-04-08</c:v>
                </c:pt>
                <c:pt idx="33">
                  <c:v>2020-04-09</c:v>
                </c:pt>
                <c:pt idx="34">
                  <c:v>2020-04-10</c:v>
                </c:pt>
                <c:pt idx="35">
                  <c:v>2020-04-11</c:v>
                </c:pt>
                <c:pt idx="36">
                  <c:v>2020-04-12</c:v>
                </c:pt>
                <c:pt idx="37">
                  <c:v>2020-04-13</c:v>
                </c:pt>
                <c:pt idx="38">
                  <c:v>2020-04-14</c:v>
                </c:pt>
                <c:pt idx="39">
                  <c:v>2020-04-15</c:v>
                </c:pt>
                <c:pt idx="40">
                  <c:v>2020-04-16</c:v>
                </c:pt>
                <c:pt idx="41">
                  <c:v>2020-04-17</c:v>
                </c:pt>
                <c:pt idx="42">
                  <c:v>2020-04-18</c:v>
                </c:pt>
                <c:pt idx="43">
                  <c:v>2020-04-19</c:v>
                </c:pt>
                <c:pt idx="44">
                  <c:v>2020-04-20</c:v>
                </c:pt>
                <c:pt idx="45">
                  <c:v>2020-04-21</c:v>
                </c:pt>
                <c:pt idx="46">
                  <c:v>2020-04-22</c:v>
                </c:pt>
              </c:strCache>
            </c:strRef>
          </c:cat>
          <c:val>
            <c:numRef>
              <c:f>Hoja1!$E$2:$E$48</c:f>
              <c:numCache>
                <c:formatCode>General</c:formatCode>
                <c:ptCount val="47"/>
                <c:pt idx="0">
                  <c:v>0</c:v>
                </c:pt>
                <c:pt idx="1">
                  <c:v>0</c:v>
                </c:pt>
                <c:pt idx="2">
                  <c:v>0</c:v>
                </c:pt>
                <c:pt idx="3">
                  <c:v>0</c:v>
                </c:pt>
                <c:pt idx="4">
                  <c:v>0</c:v>
                </c:pt>
                <c:pt idx="5">
                  <c:v>0</c:v>
                </c:pt>
                <c:pt idx="6">
                  <c:v>0</c:v>
                </c:pt>
                <c:pt idx="7">
                  <c:v>1</c:v>
                </c:pt>
                <c:pt idx="8">
                  <c:v>1</c:v>
                </c:pt>
                <c:pt idx="9">
                  <c:v>0</c:v>
                </c:pt>
                <c:pt idx="10">
                  <c:v>0</c:v>
                </c:pt>
                <c:pt idx="11">
                  <c:v>0</c:v>
                </c:pt>
                <c:pt idx="12">
                  <c:v>1</c:v>
                </c:pt>
                <c:pt idx="13">
                  <c:v>0</c:v>
                </c:pt>
                <c:pt idx="14">
                  <c:v>4</c:v>
                </c:pt>
                <c:pt idx="15">
                  <c:v>0</c:v>
                </c:pt>
                <c:pt idx="16">
                  <c:v>7</c:v>
                </c:pt>
                <c:pt idx="17">
                  <c:v>4</c:v>
                </c:pt>
                <c:pt idx="18">
                  <c:v>9</c:v>
                </c:pt>
                <c:pt idx="19">
                  <c:v>2</c:v>
                </c:pt>
                <c:pt idx="20">
                  <c:v>5</c:v>
                </c:pt>
                <c:pt idx="21">
                  <c:v>7</c:v>
                </c:pt>
                <c:pt idx="22">
                  <c:v>7</c:v>
                </c:pt>
                <c:pt idx="23">
                  <c:v>10</c:v>
                </c:pt>
                <c:pt idx="24">
                  <c:v>4</c:v>
                </c:pt>
                <c:pt idx="25">
                  <c:v>17</c:v>
                </c:pt>
                <c:pt idx="26">
                  <c:v>41</c:v>
                </c:pt>
                <c:pt idx="27">
                  <c:v>0</c:v>
                </c:pt>
                <c:pt idx="28">
                  <c:v>25</c:v>
                </c:pt>
                <c:pt idx="29">
                  <c:v>27</c:v>
                </c:pt>
                <c:pt idx="30">
                  <c:v>8</c:v>
                </c:pt>
                <c:pt idx="31">
                  <c:v>11</c:v>
                </c:pt>
                <c:pt idx="32">
                  <c:v>29</c:v>
                </c:pt>
                <c:pt idx="33">
                  <c:v>22</c:v>
                </c:pt>
                <c:pt idx="34">
                  <c:v>30</c:v>
                </c:pt>
                <c:pt idx="35">
                  <c:v>25</c:v>
                </c:pt>
                <c:pt idx="36">
                  <c:v>18</c:v>
                </c:pt>
                <c:pt idx="37">
                  <c:v>18</c:v>
                </c:pt>
                <c:pt idx="38">
                  <c:v>22</c:v>
                </c:pt>
                <c:pt idx="39">
                  <c:v>0</c:v>
                </c:pt>
                <c:pt idx="40">
                  <c:v>33</c:v>
                </c:pt>
                <c:pt idx="41">
                  <c:v>15</c:v>
                </c:pt>
                <c:pt idx="42">
                  <c:v>18</c:v>
                </c:pt>
                <c:pt idx="43">
                  <c:v>35</c:v>
                </c:pt>
                <c:pt idx="44">
                  <c:v>18</c:v>
                </c:pt>
                <c:pt idx="45">
                  <c:v>33</c:v>
                </c:pt>
                <c:pt idx="46">
                  <c:v>13</c:v>
                </c:pt>
              </c:numCache>
            </c:numRef>
          </c:val>
          <c:smooth val="0"/>
          <c:extLst>
            <c:ext xmlns:c16="http://schemas.microsoft.com/office/drawing/2014/chart" uri="{C3380CC4-5D6E-409C-BE32-E72D297353CC}">
              <c16:uniqueId val="{00000003-0787-4DF2-A609-B0F77B30F8FB}"/>
            </c:ext>
          </c:extLst>
        </c:ser>
        <c:ser>
          <c:idx val="4"/>
          <c:order val="4"/>
          <c:tx>
            <c:strRef>
              <c:f>Hoja1!$F$1</c:f>
              <c:strCache>
                <c:ptCount val="1"/>
                <c:pt idx="0">
                  <c:v>México</c:v>
                </c:pt>
              </c:strCache>
            </c:strRef>
          </c:tx>
          <c:spPr>
            <a:ln w="28575" cap="rnd">
              <a:solidFill>
                <a:srgbClr val="008000"/>
              </a:solidFill>
              <a:round/>
            </a:ln>
            <a:effectLst/>
          </c:spPr>
          <c:marker>
            <c:symbol val="none"/>
          </c:marker>
          <c:dLbls>
            <c:dLbl>
              <c:idx val="46"/>
              <c:layout>
                <c:manualLayout>
                  <c:x val="-6.0086702746444901E-3"/>
                  <c:y val="-1.280639036862640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0787-4DF2-A609-B0F77B30F8FB}"/>
                </c:ext>
              </c:extLst>
            </c:dLbl>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rgbClr val="008000"/>
                    </a:solidFill>
                    <a:latin typeface="+mn-lt"/>
                    <a:ea typeface="+mn-ea"/>
                    <a:cs typeface="+mn-cs"/>
                  </a:defRPr>
                </a:pPr>
                <a:endParaRPr lang="es-CO"/>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Hoja1!$A$2:$A$48</c:f>
              <c:strCache>
                <c:ptCount val="47"/>
                <c:pt idx="0">
                  <c:v>2020-03-04</c:v>
                </c:pt>
                <c:pt idx="1">
                  <c:v>2020-03-06</c:v>
                </c:pt>
                <c:pt idx="2">
                  <c:v>2020-03-07</c:v>
                </c:pt>
                <c:pt idx="3">
                  <c:v>2020-03-08</c:v>
                </c:pt>
                <c:pt idx="4">
                  <c:v>2020-03-09</c:v>
                </c:pt>
                <c:pt idx="5">
                  <c:v>2020-03-11</c:v>
                </c:pt>
                <c:pt idx="6">
                  <c:v>2020-03-13</c:v>
                </c:pt>
                <c:pt idx="7">
                  <c:v>2020-03-14</c:v>
                </c:pt>
                <c:pt idx="8">
                  <c:v>2020-03-15</c:v>
                </c:pt>
                <c:pt idx="9">
                  <c:v>2020-03-16</c:v>
                </c:pt>
                <c:pt idx="10">
                  <c:v>2020-03-17</c:v>
                </c:pt>
                <c:pt idx="11">
                  <c:v>2020-03-18</c:v>
                </c:pt>
                <c:pt idx="12">
                  <c:v>2020-03-19</c:v>
                </c:pt>
                <c:pt idx="13">
                  <c:v>2020-03-20</c:v>
                </c:pt>
                <c:pt idx="14">
                  <c:v>2020-03-21</c:v>
                </c:pt>
                <c:pt idx="15">
                  <c:v>2020-03-22</c:v>
                </c:pt>
                <c:pt idx="16">
                  <c:v>2020-03-23</c:v>
                </c:pt>
                <c:pt idx="17">
                  <c:v>2020-03-24</c:v>
                </c:pt>
                <c:pt idx="18">
                  <c:v>2020-03-25</c:v>
                </c:pt>
                <c:pt idx="19">
                  <c:v>2020-03-26</c:v>
                </c:pt>
                <c:pt idx="20">
                  <c:v>2020-03-27</c:v>
                </c:pt>
                <c:pt idx="21">
                  <c:v>2020-03-28</c:v>
                </c:pt>
                <c:pt idx="22">
                  <c:v>2020-03-29</c:v>
                </c:pt>
                <c:pt idx="23">
                  <c:v>2020-03-30</c:v>
                </c:pt>
                <c:pt idx="24">
                  <c:v>2020-03-31</c:v>
                </c:pt>
                <c:pt idx="25">
                  <c:v>2020-04-01</c:v>
                </c:pt>
                <c:pt idx="26">
                  <c:v>2020-04-02</c:v>
                </c:pt>
                <c:pt idx="27">
                  <c:v>2020-04-03</c:v>
                </c:pt>
                <c:pt idx="28">
                  <c:v>2020-04-04</c:v>
                </c:pt>
                <c:pt idx="29">
                  <c:v>2020-04-05</c:v>
                </c:pt>
                <c:pt idx="30">
                  <c:v>2020-04-06</c:v>
                </c:pt>
                <c:pt idx="31">
                  <c:v>2020-04-07</c:v>
                </c:pt>
                <c:pt idx="32">
                  <c:v>2020-04-08</c:v>
                </c:pt>
                <c:pt idx="33">
                  <c:v>2020-04-09</c:v>
                </c:pt>
                <c:pt idx="34">
                  <c:v>2020-04-10</c:v>
                </c:pt>
                <c:pt idx="35">
                  <c:v>2020-04-11</c:v>
                </c:pt>
                <c:pt idx="36">
                  <c:v>2020-04-12</c:v>
                </c:pt>
                <c:pt idx="37">
                  <c:v>2020-04-13</c:v>
                </c:pt>
                <c:pt idx="38">
                  <c:v>2020-04-14</c:v>
                </c:pt>
                <c:pt idx="39">
                  <c:v>2020-04-15</c:v>
                </c:pt>
                <c:pt idx="40">
                  <c:v>2020-04-16</c:v>
                </c:pt>
                <c:pt idx="41">
                  <c:v>2020-04-17</c:v>
                </c:pt>
                <c:pt idx="42">
                  <c:v>2020-04-18</c:v>
                </c:pt>
                <c:pt idx="43">
                  <c:v>2020-04-19</c:v>
                </c:pt>
                <c:pt idx="44">
                  <c:v>2020-04-20</c:v>
                </c:pt>
                <c:pt idx="45">
                  <c:v>2020-04-21</c:v>
                </c:pt>
                <c:pt idx="46">
                  <c:v>2020-04-22</c:v>
                </c:pt>
              </c:strCache>
            </c:strRef>
          </c:cat>
          <c:val>
            <c:numRef>
              <c:f>Hoja1!$F$2:$F$48</c:f>
              <c:numCache>
                <c:formatCode>General</c:formatCode>
                <c:ptCount val="47"/>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2</c:v>
                </c:pt>
                <c:pt idx="15">
                  <c:v>0</c:v>
                </c:pt>
                <c:pt idx="16">
                  <c:v>0</c:v>
                </c:pt>
                <c:pt idx="17">
                  <c:v>2</c:v>
                </c:pt>
                <c:pt idx="18">
                  <c:v>1</c:v>
                </c:pt>
                <c:pt idx="19">
                  <c:v>0</c:v>
                </c:pt>
                <c:pt idx="20">
                  <c:v>3</c:v>
                </c:pt>
                <c:pt idx="21">
                  <c:v>4</c:v>
                </c:pt>
                <c:pt idx="22">
                  <c:v>4</c:v>
                </c:pt>
                <c:pt idx="23">
                  <c:v>4</c:v>
                </c:pt>
                <c:pt idx="24">
                  <c:v>8</c:v>
                </c:pt>
                <c:pt idx="25">
                  <c:v>1</c:v>
                </c:pt>
                <c:pt idx="26">
                  <c:v>8</c:v>
                </c:pt>
                <c:pt idx="27">
                  <c:v>13</c:v>
                </c:pt>
                <c:pt idx="28">
                  <c:v>10</c:v>
                </c:pt>
                <c:pt idx="29">
                  <c:v>19</c:v>
                </c:pt>
                <c:pt idx="30">
                  <c:v>15</c:v>
                </c:pt>
                <c:pt idx="31">
                  <c:v>31</c:v>
                </c:pt>
                <c:pt idx="32">
                  <c:v>16</c:v>
                </c:pt>
                <c:pt idx="33">
                  <c:v>33</c:v>
                </c:pt>
                <c:pt idx="34">
                  <c:v>20</c:v>
                </c:pt>
                <c:pt idx="35">
                  <c:v>39</c:v>
                </c:pt>
                <c:pt idx="36">
                  <c:v>40</c:v>
                </c:pt>
                <c:pt idx="37">
                  <c:v>23</c:v>
                </c:pt>
                <c:pt idx="38">
                  <c:v>36</c:v>
                </c:pt>
                <c:pt idx="39">
                  <c:v>74</c:v>
                </c:pt>
                <c:pt idx="40">
                  <c:v>43</c:v>
                </c:pt>
                <c:pt idx="41">
                  <c:v>37</c:v>
                </c:pt>
                <c:pt idx="42">
                  <c:v>60</c:v>
                </c:pt>
                <c:pt idx="43">
                  <c:v>104</c:v>
                </c:pt>
                <c:pt idx="44">
                  <c:v>36</c:v>
                </c:pt>
                <c:pt idx="45">
                  <c:v>26</c:v>
                </c:pt>
                <c:pt idx="46">
                  <c:v>145</c:v>
                </c:pt>
              </c:numCache>
            </c:numRef>
          </c:val>
          <c:smooth val="0"/>
          <c:extLst>
            <c:ext xmlns:c16="http://schemas.microsoft.com/office/drawing/2014/chart" uri="{C3380CC4-5D6E-409C-BE32-E72D297353CC}">
              <c16:uniqueId val="{00000004-0787-4DF2-A609-B0F77B30F8FB}"/>
            </c:ext>
          </c:extLst>
        </c:ser>
        <c:ser>
          <c:idx val="5"/>
          <c:order val="5"/>
          <c:tx>
            <c:strRef>
              <c:f>Hoja1!$G$1</c:f>
              <c:strCache>
                <c:ptCount val="1"/>
                <c:pt idx="0">
                  <c:v>Perú</c:v>
                </c:pt>
              </c:strCache>
            </c:strRef>
          </c:tx>
          <c:spPr>
            <a:ln w="28575" cap="rnd">
              <a:solidFill>
                <a:schemeClr val="tx2">
                  <a:lumMod val="50000"/>
                </a:schemeClr>
              </a:solidFill>
              <a:round/>
            </a:ln>
            <a:effectLst/>
          </c:spPr>
          <c:marker>
            <c:symbol val="none"/>
          </c:marker>
          <c:dLbls>
            <c:dLbl>
              <c:idx val="46"/>
              <c:layout>
                <c:manualLayout>
                  <c:x val="-4.8069362197155924E-3"/>
                  <c:y val="-1.280639036862640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0787-4DF2-A609-B0F77B30F8FB}"/>
                </c:ext>
              </c:extLst>
            </c:dLbl>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2">
                        <a:lumMod val="50000"/>
                      </a:schemeClr>
                    </a:solidFill>
                    <a:latin typeface="+mn-lt"/>
                    <a:ea typeface="+mn-ea"/>
                    <a:cs typeface="+mn-cs"/>
                  </a:defRPr>
                </a:pPr>
                <a:endParaRPr lang="es-CO"/>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Hoja1!$A$2:$A$48</c:f>
              <c:strCache>
                <c:ptCount val="47"/>
                <c:pt idx="0">
                  <c:v>2020-03-04</c:v>
                </c:pt>
                <c:pt idx="1">
                  <c:v>2020-03-06</c:v>
                </c:pt>
                <c:pt idx="2">
                  <c:v>2020-03-07</c:v>
                </c:pt>
                <c:pt idx="3">
                  <c:v>2020-03-08</c:v>
                </c:pt>
                <c:pt idx="4">
                  <c:v>2020-03-09</c:v>
                </c:pt>
                <c:pt idx="5">
                  <c:v>2020-03-11</c:v>
                </c:pt>
                <c:pt idx="6">
                  <c:v>2020-03-13</c:v>
                </c:pt>
                <c:pt idx="7">
                  <c:v>2020-03-14</c:v>
                </c:pt>
                <c:pt idx="8">
                  <c:v>2020-03-15</c:v>
                </c:pt>
                <c:pt idx="9">
                  <c:v>2020-03-16</c:v>
                </c:pt>
                <c:pt idx="10">
                  <c:v>2020-03-17</c:v>
                </c:pt>
                <c:pt idx="11">
                  <c:v>2020-03-18</c:v>
                </c:pt>
                <c:pt idx="12">
                  <c:v>2020-03-19</c:v>
                </c:pt>
                <c:pt idx="13">
                  <c:v>2020-03-20</c:v>
                </c:pt>
                <c:pt idx="14">
                  <c:v>2020-03-21</c:v>
                </c:pt>
                <c:pt idx="15">
                  <c:v>2020-03-22</c:v>
                </c:pt>
                <c:pt idx="16">
                  <c:v>2020-03-23</c:v>
                </c:pt>
                <c:pt idx="17">
                  <c:v>2020-03-24</c:v>
                </c:pt>
                <c:pt idx="18">
                  <c:v>2020-03-25</c:v>
                </c:pt>
                <c:pt idx="19">
                  <c:v>2020-03-26</c:v>
                </c:pt>
                <c:pt idx="20">
                  <c:v>2020-03-27</c:v>
                </c:pt>
                <c:pt idx="21">
                  <c:v>2020-03-28</c:v>
                </c:pt>
                <c:pt idx="22">
                  <c:v>2020-03-29</c:v>
                </c:pt>
                <c:pt idx="23">
                  <c:v>2020-03-30</c:v>
                </c:pt>
                <c:pt idx="24">
                  <c:v>2020-03-31</c:v>
                </c:pt>
                <c:pt idx="25">
                  <c:v>2020-04-01</c:v>
                </c:pt>
                <c:pt idx="26">
                  <c:v>2020-04-02</c:v>
                </c:pt>
                <c:pt idx="27">
                  <c:v>2020-04-03</c:v>
                </c:pt>
                <c:pt idx="28">
                  <c:v>2020-04-04</c:v>
                </c:pt>
                <c:pt idx="29">
                  <c:v>2020-04-05</c:v>
                </c:pt>
                <c:pt idx="30">
                  <c:v>2020-04-06</c:v>
                </c:pt>
                <c:pt idx="31">
                  <c:v>2020-04-07</c:v>
                </c:pt>
                <c:pt idx="32">
                  <c:v>2020-04-08</c:v>
                </c:pt>
                <c:pt idx="33">
                  <c:v>2020-04-09</c:v>
                </c:pt>
                <c:pt idx="34">
                  <c:v>2020-04-10</c:v>
                </c:pt>
                <c:pt idx="35">
                  <c:v>2020-04-11</c:v>
                </c:pt>
                <c:pt idx="36">
                  <c:v>2020-04-12</c:v>
                </c:pt>
                <c:pt idx="37">
                  <c:v>2020-04-13</c:v>
                </c:pt>
                <c:pt idx="38">
                  <c:v>2020-04-14</c:v>
                </c:pt>
                <c:pt idx="39">
                  <c:v>2020-04-15</c:v>
                </c:pt>
                <c:pt idx="40">
                  <c:v>2020-04-16</c:v>
                </c:pt>
                <c:pt idx="41">
                  <c:v>2020-04-17</c:v>
                </c:pt>
                <c:pt idx="42">
                  <c:v>2020-04-18</c:v>
                </c:pt>
                <c:pt idx="43">
                  <c:v>2020-04-19</c:v>
                </c:pt>
                <c:pt idx="44">
                  <c:v>2020-04-20</c:v>
                </c:pt>
                <c:pt idx="45">
                  <c:v>2020-04-21</c:v>
                </c:pt>
                <c:pt idx="46">
                  <c:v>2020-04-22</c:v>
                </c:pt>
              </c:strCache>
            </c:strRef>
          </c:cat>
          <c:val>
            <c:numRef>
              <c:f>Hoja1!$G$2:$G$48</c:f>
              <c:numCache>
                <c:formatCode>General</c:formatCode>
                <c:ptCount val="47"/>
                <c:pt idx="0">
                  <c:v>0</c:v>
                </c:pt>
                <c:pt idx="1">
                  <c:v>0</c:v>
                </c:pt>
                <c:pt idx="2">
                  <c:v>0</c:v>
                </c:pt>
                <c:pt idx="3">
                  <c:v>0</c:v>
                </c:pt>
                <c:pt idx="4">
                  <c:v>0</c:v>
                </c:pt>
                <c:pt idx="5">
                  <c:v>0</c:v>
                </c:pt>
                <c:pt idx="6">
                  <c:v>0</c:v>
                </c:pt>
                <c:pt idx="7">
                  <c:v>0</c:v>
                </c:pt>
                <c:pt idx="8">
                  <c:v>0</c:v>
                </c:pt>
                <c:pt idx="9">
                  <c:v>0</c:v>
                </c:pt>
                <c:pt idx="10">
                  <c:v>0</c:v>
                </c:pt>
                <c:pt idx="11">
                  <c:v>0</c:v>
                </c:pt>
                <c:pt idx="12">
                  <c:v>0</c:v>
                </c:pt>
                <c:pt idx="13">
                  <c:v>2</c:v>
                </c:pt>
                <c:pt idx="14">
                  <c:v>1</c:v>
                </c:pt>
                <c:pt idx="15">
                  <c:v>2</c:v>
                </c:pt>
                <c:pt idx="16">
                  <c:v>0</c:v>
                </c:pt>
                <c:pt idx="17">
                  <c:v>0</c:v>
                </c:pt>
                <c:pt idx="18">
                  <c:v>2</c:v>
                </c:pt>
                <c:pt idx="19">
                  <c:v>1</c:v>
                </c:pt>
                <c:pt idx="20">
                  <c:v>1</c:v>
                </c:pt>
                <c:pt idx="21">
                  <c:v>2</c:v>
                </c:pt>
                <c:pt idx="22">
                  <c:v>5</c:v>
                </c:pt>
                <c:pt idx="23">
                  <c:v>2</c:v>
                </c:pt>
                <c:pt idx="24">
                  <c:v>6</c:v>
                </c:pt>
                <c:pt idx="25">
                  <c:v>6</c:v>
                </c:pt>
                <c:pt idx="26">
                  <c:v>17</c:v>
                </c:pt>
                <c:pt idx="27">
                  <c:v>8</c:v>
                </c:pt>
                <c:pt idx="28">
                  <c:v>6</c:v>
                </c:pt>
                <c:pt idx="29">
                  <c:v>12</c:v>
                </c:pt>
                <c:pt idx="30">
                  <c:v>10</c:v>
                </c:pt>
                <c:pt idx="31">
                  <c:v>9</c:v>
                </c:pt>
                <c:pt idx="32">
                  <c:v>15</c:v>
                </c:pt>
                <c:pt idx="33">
                  <c:v>14</c:v>
                </c:pt>
                <c:pt idx="34">
                  <c:v>17</c:v>
                </c:pt>
                <c:pt idx="35">
                  <c:v>31</c:v>
                </c:pt>
                <c:pt idx="36">
                  <c:v>12</c:v>
                </c:pt>
                <c:pt idx="37">
                  <c:v>12</c:v>
                </c:pt>
                <c:pt idx="38">
                  <c:v>0</c:v>
                </c:pt>
                <c:pt idx="39">
                  <c:v>37</c:v>
                </c:pt>
                <c:pt idx="40">
                  <c:v>24</c:v>
                </c:pt>
                <c:pt idx="41">
                  <c:v>20</c:v>
                </c:pt>
                <c:pt idx="42">
                  <c:v>26</c:v>
                </c:pt>
                <c:pt idx="43">
                  <c:v>48</c:v>
                </c:pt>
                <c:pt idx="44">
                  <c:v>52</c:v>
                </c:pt>
                <c:pt idx="45">
                  <c:v>45</c:v>
                </c:pt>
                <c:pt idx="46">
                  <c:v>39</c:v>
                </c:pt>
              </c:numCache>
            </c:numRef>
          </c:val>
          <c:smooth val="0"/>
          <c:extLst>
            <c:ext xmlns:c16="http://schemas.microsoft.com/office/drawing/2014/chart" uri="{C3380CC4-5D6E-409C-BE32-E72D297353CC}">
              <c16:uniqueId val="{00000005-0787-4DF2-A609-B0F77B30F8FB}"/>
            </c:ext>
          </c:extLst>
        </c:ser>
        <c:dLbls>
          <c:showLegendKey val="0"/>
          <c:showVal val="0"/>
          <c:showCatName val="0"/>
          <c:showSerName val="0"/>
          <c:showPercent val="0"/>
          <c:showBubbleSize val="0"/>
        </c:dLbls>
        <c:smooth val="0"/>
        <c:axId val="542844271"/>
        <c:axId val="1503300079"/>
      </c:lineChart>
      <c:catAx>
        <c:axId val="542844271"/>
        <c:scaling>
          <c:orientation val="minMax"/>
        </c:scaling>
        <c:delete val="0"/>
        <c:axPos val="b"/>
        <c:numFmt formatCode="d/m/yy;@" sourceLinked="0"/>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1" i="0" u="none" strike="noStrike" kern="1200" baseline="0">
                <a:solidFill>
                  <a:schemeClr val="tx1">
                    <a:lumMod val="65000"/>
                    <a:lumOff val="35000"/>
                  </a:schemeClr>
                </a:solidFill>
                <a:latin typeface="+mn-lt"/>
                <a:ea typeface="+mn-ea"/>
                <a:cs typeface="+mn-cs"/>
              </a:defRPr>
            </a:pPr>
            <a:endParaRPr lang="es-CO"/>
          </a:p>
        </c:txPr>
        <c:crossAx val="1503300079"/>
        <c:crosses val="autoZero"/>
        <c:auto val="1"/>
        <c:lblAlgn val="ctr"/>
        <c:lblOffset val="100"/>
        <c:noMultiLvlLbl val="0"/>
      </c:catAx>
      <c:valAx>
        <c:axId val="1503300079"/>
        <c:scaling>
          <c:orientation val="minMax"/>
          <c:max val="300"/>
        </c:scaling>
        <c:delete val="0"/>
        <c:axPos val="l"/>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400" b="1" i="0" u="none" strike="noStrike" kern="1200" baseline="0">
                <a:solidFill>
                  <a:schemeClr val="tx1">
                    <a:lumMod val="65000"/>
                    <a:lumOff val="35000"/>
                  </a:schemeClr>
                </a:solidFill>
                <a:latin typeface="+mn-lt"/>
                <a:ea typeface="+mn-ea"/>
                <a:cs typeface="+mn-cs"/>
              </a:defRPr>
            </a:pPr>
            <a:endParaRPr lang="es-CO"/>
          </a:p>
        </c:txPr>
        <c:crossAx val="54284427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400"/>
      </a:pPr>
      <a:endParaRPr lang="es-CO"/>
    </a:p>
  </c:txPr>
  <c:externalData r:id="rId3">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5.178045693335661E-2"/>
          <c:y val="3.2065290617827334E-2"/>
          <c:w val="0.90998777913565154"/>
          <c:h val="0.7545978933782771"/>
        </c:manualLayout>
      </c:layout>
      <c:lineChart>
        <c:grouping val="standard"/>
        <c:varyColors val="0"/>
        <c:ser>
          <c:idx val="0"/>
          <c:order val="0"/>
          <c:tx>
            <c:strRef>
              <c:f>Hoja1!$A$2</c:f>
              <c:strCache>
                <c:ptCount val="1"/>
                <c:pt idx="0">
                  <c:v>Cali</c:v>
                </c:pt>
              </c:strCache>
            </c:strRef>
          </c:tx>
          <c:spPr>
            <a:ln w="31750" cmpd="sng">
              <a:solidFill>
                <a:srgbClr val="253D90"/>
              </a:solidFill>
              <a:prstDash val="solid"/>
            </a:ln>
          </c:spPr>
          <c:marker>
            <c:symbol val="circle"/>
            <c:size val="5"/>
            <c:spPr>
              <a:solidFill>
                <a:srgbClr val="253D90"/>
              </a:solidFill>
              <a:ln>
                <a:solidFill>
                  <a:srgbClr val="253D90"/>
                </a:solidFill>
              </a:ln>
            </c:spPr>
          </c:marker>
          <c:dLbls>
            <c:dLbl>
              <c:idx val="26"/>
              <c:delete val="1"/>
              <c:extLst>
                <c:ext xmlns:c15="http://schemas.microsoft.com/office/drawing/2012/chart" uri="{CE6537A1-D6FC-4f65-9D91-7224C49458BB}"/>
                <c:ext xmlns:c16="http://schemas.microsoft.com/office/drawing/2014/chart" uri="{C3380CC4-5D6E-409C-BE32-E72D297353CC}">
                  <c16:uniqueId val="{00000000-237B-4FBE-A73B-E012C6905C04}"/>
                </c:ext>
              </c:extLst>
            </c:dLbl>
            <c:dLbl>
              <c:idx val="27"/>
              <c:delete val="1"/>
              <c:extLst>
                <c:ext xmlns:c15="http://schemas.microsoft.com/office/drawing/2012/chart" uri="{CE6537A1-D6FC-4f65-9D91-7224C49458BB}"/>
                <c:ext xmlns:c16="http://schemas.microsoft.com/office/drawing/2014/chart" uri="{C3380CC4-5D6E-409C-BE32-E72D297353CC}">
                  <c16:uniqueId val="{00000001-2E19-4F85-8E42-7D143E181422}"/>
                </c:ext>
              </c:extLst>
            </c:dLbl>
            <c:dLbl>
              <c:idx val="28"/>
              <c:delete val="1"/>
              <c:extLst>
                <c:ext xmlns:c15="http://schemas.microsoft.com/office/drawing/2012/chart" uri="{CE6537A1-D6FC-4f65-9D91-7224C49458BB}"/>
                <c:ext xmlns:c16="http://schemas.microsoft.com/office/drawing/2014/chart" uri="{C3380CC4-5D6E-409C-BE32-E72D297353CC}">
                  <c16:uniqueId val="{00000000-BD86-42BC-8387-0C95C7BD22EC}"/>
                </c:ext>
              </c:extLst>
            </c:dLbl>
            <c:dLbl>
              <c:idx val="29"/>
              <c:delete val="1"/>
              <c:extLst>
                <c:ext xmlns:c15="http://schemas.microsoft.com/office/drawing/2012/chart" uri="{CE6537A1-D6FC-4f65-9D91-7224C49458BB}"/>
                <c:ext xmlns:c16="http://schemas.microsoft.com/office/drawing/2014/chart" uri="{C3380CC4-5D6E-409C-BE32-E72D297353CC}">
                  <c16:uniqueId val="{00000000-34F9-485D-8C31-FAA4BD0D6038}"/>
                </c:ext>
              </c:extLst>
            </c:dLbl>
            <c:dLbl>
              <c:idx val="30"/>
              <c:delete val="1"/>
              <c:extLst>
                <c:ext xmlns:c15="http://schemas.microsoft.com/office/drawing/2012/chart" uri="{CE6537A1-D6FC-4f65-9D91-7224C49458BB}"/>
                <c:ext xmlns:c16="http://schemas.microsoft.com/office/drawing/2014/chart" uri="{C3380CC4-5D6E-409C-BE32-E72D297353CC}">
                  <c16:uniqueId val="{00000000-4182-42B8-B37A-0B8DD039D5B3}"/>
                </c:ext>
              </c:extLst>
            </c:dLbl>
            <c:dLbl>
              <c:idx val="31"/>
              <c:delete val="1"/>
              <c:extLst>
                <c:ext xmlns:c15="http://schemas.microsoft.com/office/drawing/2012/chart" uri="{CE6537A1-D6FC-4f65-9D91-7224C49458BB}"/>
                <c:ext xmlns:c16="http://schemas.microsoft.com/office/drawing/2014/chart" uri="{C3380CC4-5D6E-409C-BE32-E72D297353CC}">
                  <c16:uniqueId val="{00000001-4182-42B8-B37A-0B8DD039D5B3}"/>
                </c:ext>
              </c:extLst>
            </c:dLbl>
            <c:dLbl>
              <c:idx val="33"/>
              <c:delete val="1"/>
              <c:extLst>
                <c:ext xmlns:c15="http://schemas.microsoft.com/office/drawing/2012/chart" uri="{CE6537A1-D6FC-4f65-9D91-7224C49458BB}"/>
                <c:ext xmlns:c16="http://schemas.microsoft.com/office/drawing/2014/chart" uri="{C3380CC4-5D6E-409C-BE32-E72D297353CC}">
                  <c16:uniqueId val="{00000002-4182-42B8-B37A-0B8DD039D5B3}"/>
                </c:ext>
              </c:extLst>
            </c:dLbl>
            <c:dLbl>
              <c:idx val="34"/>
              <c:delete val="1"/>
              <c:extLst>
                <c:ext xmlns:c15="http://schemas.microsoft.com/office/drawing/2012/chart" uri="{CE6537A1-D6FC-4f65-9D91-7224C49458BB}"/>
                <c:ext xmlns:c16="http://schemas.microsoft.com/office/drawing/2014/chart" uri="{C3380CC4-5D6E-409C-BE32-E72D297353CC}">
                  <c16:uniqueId val="{00000003-4182-42B8-B37A-0B8DD039D5B3}"/>
                </c:ext>
              </c:extLst>
            </c:dLbl>
            <c:dLbl>
              <c:idx val="42"/>
              <c:delete val="1"/>
              <c:extLst>
                <c:ext xmlns:c15="http://schemas.microsoft.com/office/drawing/2012/chart" uri="{CE6537A1-D6FC-4f65-9D91-7224C49458BB}"/>
                <c:ext xmlns:c16="http://schemas.microsoft.com/office/drawing/2014/chart" uri="{C3380CC4-5D6E-409C-BE32-E72D297353CC}">
                  <c16:uniqueId val="{00000002-2E19-4F85-8E42-7D143E181422}"/>
                </c:ext>
              </c:extLst>
            </c:dLbl>
            <c:dLbl>
              <c:idx val="46"/>
              <c:delete val="1"/>
              <c:extLst>
                <c:ext xmlns:c15="http://schemas.microsoft.com/office/drawing/2012/chart" uri="{CE6537A1-D6FC-4f65-9D91-7224C49458BB}"/>
                <c:ext xmlns:c16="http://schemas.microsoft.com/office/drawing/2014/chart" uri="{C3380CC4-5D6E-409C-BE32-E72D297353CC}">
                  <c16:uniqueId val="{00000003-2E19-4F85-8E42-7D143E181422}"/>
                </c:ext>
              </c:extLst>
            </c:dLbl>
            <c:dLbl>
              <c:idx val="84"/>
              <c:layout>
                <c:manualLayout>
                  <c:x val="-7.5051184788991695E-4"/>
                  <c:y val="-5.7975236794021211E-3"/>
                </c:manualLayout>
              </c:layout>
              <c:tx>
                <c:rich>
                  <a:bodyPr/>
                  <a:lstStyle/>
                  <a:p>
                    <a:fld id="{90FDCBD2-D928-4981-BAB6-5307A0519BC8}" type="VALUE">
                      <a:rPr lang="en-US" sz="1400"/>
                      <a:pPr/>
                      <a:t>[VALOR]</a:t>
                    </a:fld>
                    <a:endParaRPr lang="es-CO"/>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0-723A-46F3-9FBB-531AF6D35188}"/>
                </c:ext>
              </c:extLst>
            </c:dLbl>
            <c:spPr>
              <a:noFill/>
              <a:ln>
                <a:noFill/>
              </a:ln>
              <a:effectLst/>
            </c:spPr>
            <c:txPr>
              <a:bodyPr/>
              <a:lstStyle/>
              <a:p>
                <a:pPr>
                  <a:defRPr sz="1400" b="1">
                    <a:solidFill>
                      <a:srgbClr val="253D90"/>
                    </a:solidFill>
                    <a:latin typeface="Calibri" panose="020F0502020204030204" pitchFamily="34" charset="0"/>
                    <a:cs typeface="Calibri" panose="020F0502020204030204" pitchFamily="34" charset="0"/>
                  </a:defRPr>
                </a:pPr>
                <a:endParaRPr lang="es-CO"/>
              </a:p>
            </c:txPr>
            <c:dLblPos val="t"/>
            <c:showLegendKey val="0"/>
            <c:showVal val="0"/>
            <c:showCatName val="0"/>
            <c:showSerName val="0"/>
            <c:showPercent val="0"/>
            <c:showBubbleSize val="0"/>
            <c:extLst>
              <c:ext xmlns:c15="http://schemas.microsoft.com/office/drawing/2012/chart" uri="{CE6537A1-D6FC-4f65-9D91-7224C49458BB}">
                <c15:showLeaderLines val="0"/>
              </c:ext>
            </c:extLst>
          </c:dLbls>
          <c:cat>
            <c:strRef>
              <c:f>Hoja1!$B$1:$CJ$1</c:f>
              <c:strCache>
                <c:ptCount val="85"/>
                <c:pt idx="0">
                  <c:v>mar-13</c:v>
                </c:pt>
                <c:pt idx="1">
                  <c:v>abr-13</c:v>
                </c:pt>
                <c:pt idx="2">
                  <c:v>may-13</c:v>
                </c:pt>
                <c:pt idx="3">
                  <c:v>jun-13</c:v>
                </c:pt>
                <c:pt idx="4">
                  <c:v>jul-13</c:v>
                </c:pt>
                <c:pt idx="5">
                  <c:v>ago-13</c:v>
                </c:pt>
                <c:pt idx="6">
                  <c:v>sep-13</c:v>
                </c:pt>
                <c:pt idx="7">
                  <c:v>oct-13</c:v>
                </c:pt>
                <c:pt idx="8">
                  <c:v>nov-13</c:v>
                </c:pt>
                <c:pt idx="9">
                  <c:v>dic-13</c:v>
                </c:pt>
                <c:pt idx="10">
                  <c:v>ene-14</c:v>
                </c:pt>
                <c:pt idx="11">
                  <c:v>feb-14</c:v>
                </c:pt>
                <c:pt idx="12">
                  <c:v>mar-14</c:v>
                </c:pt>
                <c:pt idx="13">
                  <c:v>abr-14</c:v>
                </c:pt>
                <c:pt idx="14">
                  <c:v>may-14</c:v>
                </c:pt>
                <c:pt idx="15">
                  <c:v>jun-14</c:v>
                </c:pt>
                <c:pt idx="16">
                  <c:v>jul-14</c:v>
                </c:pt>
                <c:pt idx="17">
                  <c:v>ago-14</c:v>
                </c:pt>
                <c:pt idx="18">
                  <c:v>sep-14</c:v>
                </c:pt>
                <c:pt idx="19">
                  <c:v>oct-14</c:v>
                </c:pt>
                <c:pt idx="20">
                  <c:v>nov-14</c:v>
                </c:pt>
                <c:pt idx="21">
                  <c:v>dic-14</c:v>
                </c:pt>
                <c:pt idx="22">
                  <c:v>ene-15</c:v>
                </c:pt>
                <c:pt idx="23">
                  <c:v>feb-15</c:v>
                </c:pt>
                <c:pt idx="24">
                  <c:v>mar-15</c:v>
                </c:pt>
                <c:pt idx="25">
                  <c:v>abr-15</c:v>
                </c:pt>
                <c:pt idx="26">
                  <c:v>may-15</c:v>
                </c:pt>
                <c:pt idx="27">
                  <c:v>jun-15</c:v>
                </c:pt>
                <c:pt idx="28">
                  <c:v>jul-15</c:v>
                </c:pt>
                <c:pt idx="29">
                  <c:v>ago-15</c:v>
                </c:pt>
                <c:pt idx="30">
                  <c:v>sep-15</c:v>
                </c:pt>
                <c:pt idx="31">
                  <c:v>oct-15</c:v>
                </c:pt>
                <c:pt idx="32">
                  <c:v>nov-15</c:v>
                </c:pt>
                <c:pt idx="33">
                  <c:v>dic-15</c:v>
                </c:pt>
                <c:pt idx="34">
                  <c:v>ene-16</c:v>
                </c:pt>
                <c:pt idx="35">
                  <c:v>feb-16</c:v>
                </c:pt>
                <c:pt idx="36">
                  <c:v>mar-16</c:v>
                </c:pt>
                <c:pt idx="37">
                  <c:v>abr-16</c:v>
                </c:pt>
                <c:pt idx="38">
                  <c:v>may-16</c:v>
                </c:pt>
                <c:pt idx="39">
                  <c:v>jun-16</c:v>
                </c:pt>
                <c:pt idx="40">
                  <c:v>jul-16</c:v>
                </c:pt>
                <c:pt idx="41">
                  <c:v>ago-16</c:v>
                </c:pt>
                <c:pt idx="42">
                  <c:v>sep-16</c:v>
                </c:pt>
                <c:pt idx="43">
                  <c:v>oct-16</c:v>
                </c:pt>
                <c:pt idx="44">
                  <c:v>nov-16</c:v>
                </c:pt>
                <c:pt idx="45">
                  <c:v>dic-16</c:v>
                </c:pt>
                <c:pt idx="46">
                  <c:v>ene-17</c:v>
                </c:pt>
                <c:pt idx="47">
                  <c:v>feb-17</c:v>
                </c:pt>
                <c:pt idx="48">
                  <c:v>mar-17</c:v>
                </c:pt>
                <c:pt idx="49">
                  <c:v>abr-17</c:v>
                </c:pt>
                <c:pt idx="50">
                  <c:v>may-17</c:v>
                </c:pt>
                <c:pt idx="51">
                  <c:v>jun-17</c:v>
                </c:pt>
                <c:pt idx="52">
                  <c:v>jul-17</c:v>
                </c:pt>
                <c:pt idx="53">
                  <c:v>ago-17</c:v>
                </c:pt>
                <c:pt idx="54">
                  <c:v>sep-17</c:v>
                </c:pt>
                <c:pt idx="55">
                  <c:v>oct-17</c:v>
                </c:pt>
                <c:pt idx="56">
                  <c:v>nov-17</c:v>
                </c:pt>
                <c:pt idx="57">
                  <c:v>dic-17</c:v>
                </c:pt>
                <c:pt idx="58">
                  <c:v>ene-18</c:v>
                </c:pt>
                <c:pt idx="59">
                  <c:v>feb-18</c:v>
                </c:pt>
                <c:pt idx="60">
                  <c:v>mar-18</c:v>
                </c:pt>
                <c:pt idx="61">
                  <c:v>abr-18</c:v>
                </c:pt>
                <c:pt idx="62">
                  <c:v>may-18</c:v>
                </c:pt>
                <c:pt idx="63">
                  <c:v>jun-18</c:v>
                </c:pt>
                <c:pt idx="64">
                  <c:v>jul-18</c:v>
                </c:pt>
                <c:pt idx="65">
                  <c:v>ago-18</c:v>
                </c:pt>
                <c:pt idx="66">
                  <c:v>sep-18</c:v>
                </c:pt>
                <c:pt idx="67">
                  <c:v>oct-18</c:v>
                </c:pt>
                <c:pt idx="68">
                  <c:v>nov-18</c:v>
                </c:pt>
                <c:pt idx="69">
                  <c:v>dic-18</c:v>
                </c:pt>
                <c:pt idx="70">
                  <c:v>ene-19</c:v>
                </c:pt>
                <c:pt idx="71">
                  <c:v>feb-19</c:v>
                </c:pt>
                <c:pt idx="72">
                  <c:v>mar-19</c:v>
                </c:pt>
                <c:pt idx="73">
                  <c:v>abr-19</c:v>
                </c:pt>
                <c:pt idx="74">
                  <c:v>may-19</c:v>
                </c:pt>
                <c:pt idx="75">
                  <c:v>jun-19</c:v>
                </c:pt>
                <c:pt idx="76">
                  <c:v>jul-19</c:v>
                </c:pt>
                <c:pt idx="77">
                  <c:v>ago-19</c:v>
                </c:pt>
                <c:pt idx="78">
                  <c:v>sep-19</c:v>
                </c:pt>
                <c:pt idx="79">
                  <c:v>oct-19</c:v>
                </c:pt>
                <c:pt idx="80">
                  <c:v>nov-19</c:v>
                </c:pt>
                <c:pt idx="81">
                  <c:v>dic-19</c:v>
                </c:pt>
                <c:pt idx="82">
                  <c:v>ene-20</c:v>
                </c:pt>
                <c:pt idx="83">
                  <c:v>feb-20</c:v>
                </c:pt>
                <c:pt idx="84">
                  <c:v>mar-20</c:v>
                </c:pt>
              </c:strCache>
            </c:strRef>
          </c:cat>
          <c:val>
            <c:numRef>
              <c:f>Hoja1!$B$2:$CJ$2</c:f>
              <c:numCache>
                <c:formatCode>0.0</c:formatCode>
                <c:ptCount val="85"/>
                <c:pt idx="0">
                  <c:v>10.9</c:v>
                </c:pt>
                <c:pt idx="1">
                  <c:v>26.3</c:v>
                </c:pt>
                <c:pt idx="2">
                  <c:v>41.6</c:v>
                </c:pt>
                <c:pt idx="3">
                  <c:v>32.1</c:v>
                </c:pt>
                <c:pt idx="4">
                  <c:v>34.200000000000003</c:v>
                </c:pt>
                <c:pt idx="5">
                  <c:v>17.2</c:v>
                </c:pt>
                <c:pt idx="6">
                  <c:v>25.4</c:v>
                </c:pt>
                <c:pt idx="7">
                  <c:v>33</c:v>
                </c:pt>
                <c:pt idx="8">
                  <c:v>30.5</c:v>
                </c:pt>
                <c:pt idx="9">
                  <c:v>27.188009958828037</c:v>
                </c:pt>
                <c:pt idx="10">
                  <c:v>37.549134545692553</c:v>
                </c:pt>
                <c:pt idx="11">
                  <c:v>25.124924792081263</c:v>
                </c:pt>
                <c:pt idx="12">
                  <c:v>27.877887903341765</c:v>
                </c:pt>
                <c:pt idx="13">
                  <c:v>24.330681078294866</c:v>
                </c:pt>
                <c:pt idx="14">
                  <c:v>29.93741842935907</c:v>
                </c:pt>
                <c:pt idx="15">
                  <c:v>24.186305709936857</c:v>
                </c:pt>
                <c:pt idx="16">
                  <c:v>39.839393337590657</c:v>
                </c:pt>
                <c:pt idx="17">
                  <c:v>30.5</c:v>
                </c:pt>
                <c:pt idx="18">
                  <c:v>28.127794259643395</c:v>
                </c:pt>
                <c:pt idx="19">
                  <c:v>24.549972965381734</c:v>
                </c:pt>
                <c:pt idx="20">
                  <c:v>28.8913966203719</c:v>
                </c:pt>
                <c:pt idx="21">
                  <c:v>27.888764053042507</c:v>
                </c:pt>
                <c:pt idx="22">
                  <c:v>23.439649705980276</c:v>
                </c:pt>
                <c:pt idx="23">
                  <c:v>19.052788263978375</c:v>
                </c:pt>
                <c:pt idx="24">
                  <c:v>17.454052939647834</c:v>
                </c:pt>
                <c:pt idx="25">
                  <c:v>16.627856389711507</c:v>
                </c:pt>
                <c:pt idx="26">
                  <c:v>26.375426399547813</c:v>
                </c:pt>
                <c:pt idx="27">
                  <c:v>17.290261885707423</c:v>
                </c:pt>
                <c:pt idx="28">
                  <c:v>8.0226272242725827</c:v>
                </c:pt>
                <c:pt idx="29">
                  <c:v>0.60225228804144848</c:v>
                </c:pt>
                <c:pt idx="30">
                  <c:v>9.5665847145734304</c:v>
                </c:pt>
                <c:pt idx="31">
                  <c:v>8.1973242094386549</c:v>
                </c:pt>
                <c:pt idx="32">
                  <c:v>6.6571187543881338</c:v>
                </c:pt>
                <c:pt idx="33">
                  <c:v>11.305231042631609</c:v>
                </c:pt>
                <c:pt idx="34">
                  <c:v>-20.5</c:v>
                </c:pt>
                <c:pt idx="35">
                  <c:v>-14.04635524635467</c:v>
                </c:pt>
                <c:pt idx="36">
                  <c:v>-11.984836741583504</c:v>
                </c:pt>
                <c:pt idx="37">
                  <c:v>-7.4017617044836808</c:v>
                </c:pt>
                <c:pt idx="38">
                  <c:v>-9.0844788169699662</c:v>
                </c:pt>
                <c:pt idx="39">
                  <c:v>-0.7744047975814915</c:v>
                </c:pt>
                <c:pt idx="40">
                  <c:v>-6.6543437317806307</c:v>
                </c:pt>
                <c:pt idx="41">
                  <c:v>1.4224250709302431</c:v>
                </c:pt>
                <c:pt idx="42">
                  <c:v>3.5591839724559762</c:v>
                </c:pt>
                <c:pt idx="43">
                  <c:v>6.1255236781261093</c:v>
                </c:pt>
                <c:pt idx="44">
                  <c:v>1.4</c:v>
                </c:pt>
                <c:pt idx="45">
                  <c:v>-3</c:v>
                </c:pt>
                <c:pt idx="46">
                  <c:v>-20.237678522167723</c:v>
                </c:pt>
                <c:pt idx="47">
                  <c:v>-22.428860471431058</c:v>
                </c:pt>
                <c:pt idx="48">
                  <c:v>-15.194289619863373</c:v>
                </c:pt>
                <c:pt idx="49">
                  <c:v>0.35806105676283267</c:v>
                </c:pt>
                <c:pt idx="50">
                  <c:v>-5.4175193485523723</c:v>
                </c:pt>
                <c:pt idx="51">
                  <c:v>3.6233730438779057</c:v>
                </c:pt>
                <c:pt idx="52">
                  <c:v>2.0842358289977709</c:v>
                </c:pt>
                <c:pt idx="53">
                  <c:v>-6.5617151626718124</c:v>
                </c:pt>
                <c:pt idx="54">
                  <c:v>-1.1387088388037427</c:v>
                </c:pt>
                <c:pt idx="55">
                  <c:v>4.8914476123400821</c:v>
                </c:pt>
                <c:pt idx="56">
                  <c:v>-4.779253475684639</c:v>
                </c:pt>
                <c:pt idx="57">
                  <c:v>4.1918853989939127</c:v>
                </c:pt>
                <c:pt idx="58">
                  <c:v>-7.3220709199784526</c:v>
                </c:pt>
                <c:pt idx="59">
                  <c:v>1.7721574591935059</c:v>
                </c:pt>
                <c:pt idx="60">
                  <c:v>5.9</c:v>
                </c:pt>
                <c:pt idx="61">
                  <c:v>15.903900597101346</c:v>
                </c:pt>
                <c:pt idx="62">
                  <c:v>11.93516143983658</c:v>
                </c:pt>
                <c:pt idx="63">
                  <c:v>29.652381857307301</c:v>
                </c:pt>
                <c:pt idx="64">
                  <c:v>4.0999999999999996</c:v>
                </c:pt>
                <c:pt idx="65">
                  <c:v>8.6367673117745429</c:v>
                </c:pt>
                <c:pt idx="66">
                  <c:v>4.5999999999999996</c:v>
                </c:pt>
                <c:pt idx="67">
                  <c:v>8.3193487712682632</c:v>
                </c:pt>
                <c:pt idx="68">
                  <c:v>-9.9388205520858044</c:v>
                </c:pt>
                <c:pt idx="69">
                  <c:v>-0.1</c:v>
                </c:pt>
                <c:pt idx="70">
                  <c:v>12.5</c:v>
                </c:pt>
                <c:pt idx="71">
                  <c:v>2.1</c:v>
                </c:pt>
                <c:pt idx="72">
                  <c:v>11.4</c:v>
                </c:pt>
                <c:pt idx="73">
                  <c:v>6.5</c:v>
                </c:pt>
                <c:pt idx="74">
                  <c:v>13.4</c:v>
                </c:pt>
                <c:pt idx="75">
                  <c:v>6.3</c:v>
                </c:pt>
                <c:pt idx="76">
                  <c:v>-3.6</c:v>
                </c:pt>
                <c:pt idx="77">
                  <c:v>-10.4</c:v>
                </c:pt>
                <c:pt idx="78">
                  <c:v>-1.9</c:v>
                </c:pt>
                <c:pt idx="79">
                  <c:v>0.6</c:v>
                </c:pt>
                <c:pt idx="80">
                  <c:v>-6.8</c:v>
                </c:pt>
                <c:pt idx="81">
                  <c:v>-5.9788349820062052</c:v>
                </c:pt>
                <c:pt idx="82">
                  <c:v>-0.27586942185244678</c:v>
                </c:pt>
                <c:pt idx="83">
                  <c:v>-5.2668594630541943</c:v>
                </c:pt>
                <c:pt idx="84">
                  <c:v>-32.179254453076197</c:v>
                </c:pt>
              </c:numCache>
            </c:numRef>
          </c:val>
          <c:smooth val="0"/>
          <c:extLst>
            <c:ext xmlns:c16="http://schemas.microsoft.com/office/drawing/2014/chart" uri="{C3380CC4-5D6E-409C-BE32-E72D297353CC}">
              <c16:uniqueId val="{00000001-469A-4845-A016-B762E5428B49}"/>
            </c:ext>
          </c:extLst>
        </c:ser>
        <c:ser>
          <c:idx val="1"/>
          <c:order val="1"/>
          <c:tx>
            <c:strRef>
              <c:f>Hoja1!$A$3</c:f>
              <c:strCache>
                <c:ptCount val="1"/>
                <c:pt idx="0">
                  <c:v>Nacional</c:v>
                </c:pt>
              </c:strCache>
            </c:strRef>
          </c:tx>
          <c:spPr>
            <a:ln w="31750">
              <a:solidFill>
                <a:srgbClr val="FF2D23"/>
              </a:solidFill>
            </a:ln>
          </c:spPr>
          <c:marker>
            <c:symbol val="circle"/>
            <c:size val="5"/>
            <c:spPr>
              <a:solidFill>
                <a:srgbClr val="FF2D23"/>
              </a:solidFill>
              <a:ln>
                <a:solidFill>
                  <a:srgbClr val="FF2D23"/>
                </a:solidFill>
              </a:ln>
            </c:spPr>
          </c:marker>
          <c:dLbls>
            <c:dLbl>
              <c:idx val="26"/>
              <c:delete val="1"/>
              <c:extLst>
                <c:ext xmlns:c15="http://schemas.microsoft.com/office/drawing/2012/chart" uri="{CE6537A1-D6FC-4f65-9D91-7224C49458BB}"/>
                <c:ext xmlns:c16="http://schemas.microsoft.com/office/drawing/2014/chart" uri="{C3380CC4-5D6E-409C-BE32-E72D297353CC}">
                  <c16:uniqueId val="{00000001-237B-4FBE-A73B-E012C6905C04}"/>
                </c:ext>
              </c:extLst>
            </c:dLbl>
            <c:dLbl>
              <c:idx val="27"/>
              <c:delete val="1"/>
              <c:extLst>
                <c:ext xmlns:c15="http://schemas.microsoft.com/office/drawing/2012/chart" uri="{CE6537A1-D6FC-4f65-9D91-7224C49458BB}"/>
                <c:ext xmlns:c16="http://schemas.microsoft.com/office/drawing/2014/chart" uri="{C3380CC4-5D6E-409C-BE32-E72D297353CC}">
                  <c16:uniqueId val="{00000005-2E19-4F85-8E42-7D143E181422}"/>
                </c:ext>
              </c:extLst>
            </c:dLbl>
            <c:dLbl>
              <c:idx val="28"/>
              <c:delete val="1"/>
              <c:extLst>
                <c:ext xmlns:c15="http://schemas.microsoft.com/office/drawing/2012/chart" uri="{CE6537A1-D6FC-4f65-9D91-7224C49458BB}"/>
                <c:ext xmlns:c16="http://schemas.microsoft.com/office/drawing/2014/chart" uri="{C3380CC4-5D6E-409C-BE32-E72D297353CC}">
                  <c16:uniqueId val="{00000001-BD86-42BC-8387-0C95C7BD22EC}"/>
                </c:ext>
              </c:extLst>
            </c:dLbl>
            <c:dLbl>
              <c:idx val="29"/>
              <c:delete val="1"/>
              <c:extLst>
                <c:ext xmlns:c15="http://schemas.microsoft.com/office/drawing/2012/chart" uri="{CE6537A1-D6FC-4f65-9D91-7224C49458BB}"/>
                <c:ext xmlns:c16="http://schemas.microsoft.com/office/drawing/2014/chart" uri="{C3380CC4-5D6E-409C-BE32-E72D297353CC}">
                  <c16:uniqueId val="{00000001-34F9-485D-8C31-FAA4BD0D6038}"/>
                </c:ext>
              </c:extLst>
            </c:dLbl>
            <c:dLbl>
              <c:idx val="30"/>
              <c:delete val="1"/>
              <c:extLst>
                <c:ext xmlns:c15="http://schemas.microsoft.com/office/drawing/2012/chart" uri="{CE6537A1-D6FC-4f65-9D91-7224C49458BB}"/>
                <c:ext xmlns:c16="http://schemas.microsoft.com/office/drawing/2014/chart" uri="{C3380CC4-5D6E-409C-BE32-E72D297353CC}">
                  <c16:uniqueId val="{00000004-4182-42B8-B37A-0B8DD039D5B3}"/>
                </c:ext>
              </c:extLst>
            </c:dLbl>
            <c:dLbl>
              <c:idx val="31"/>
              <c:delete val="1"/>
              <c:extLst>
                <c:ext xmlns:c15="http://schemas.microsoft.com/office/drawing/2012/chart" uri="{CE6537A1-D6FC-4f65-9D91-7224C49458BB}"/>
                <c:ext xmlns:c16="http://schemas.microsoft.com/office/drawing/2014/chart" uri="{C3380CC4-5D6E-409C-BE32-E72D297353CC}">
                  <c16:uniqueId val="{00000005-4182-42B8-B37A-0B8DD039D5B3}"/>
                </c:ext>
              </c:extLst>
            </c:dLbl>
            <c:dLbl>
              <c:idx val="33"/>
              <c:delete val="1"/>
              <c:extLst>
                <c:ext xmlns:c15="http://schemas.microsoft.com/office/drawing/2012/chart" uri="{CE6537A1-D6FC-4f65-9D91-7224C49458BB}"/>
                <c:ext xmlns:c16="http://schemas.microsoft.com/office/drawing/2014/chart" uri="{C3380CC4-5D6E-409C-BE32-E72D297353CC}">
                  <c16:uniqueId val="{00000006-4182-42B8-B37A-0B8DD039D5B3}"/>
                </c:ext>
              </c:extLst>
            </c:dLbl>
            <c:dLbl>
              <c:idx val="34"/>
              <c:delete val="1"/>
              <c:extLst>
                <c:ext xmlns:c15="http://schemas.microsoft.com/office/drawing/2012/chart" uri="{CE6537A1-D6FC-4f65-9D91-7224C49458BB}"/>
                <c:ext xmlns:c16="http://schemas.microsoft.com/office/drawing/2014/chart" uri="{C3380CC4-5D6E-409C-BE32-E72D297353CC}">
                  <c16:uniqueId val="{00000007-4182-42B8-B37A-0B8DD039D5B3}"/>
                </c:ext>
              </c:extLst>
            </c:dLbl>
            <c:dLbl>
              <c:idx val="46"/>
              <c:delete val="1"/>
              <c:extLst>
                <c:ext xmlns:c15="http://schemas.microsoft.com/office/drawing/2012/chart" uri="{CE6537A1-D6FC-4f65-9D91-7224C49458BB}"/>
                <c:ext xmlns:c16="http://schemas.microsoft.com/office/drawing/2014/chart" uri="{C3380CC4-5D6E-409C-BE32-E72D297353CC}">
                  <c16:uniqueId val="{00000008-4182-42B8-B37A-0B8DD039D5B3}"/>
                </c:ext>
              </c:extLst>
            </c:dLbl>
            <c:dLbl>
              <c:idx val="84"/>
              <c:layout>
                <c:manualLayout>
                  <c:x val="-4.1959623533708291E-5"/>
                  <c:y val="8.1622136547475806E-3"/>
                </c:manualLayout>
              </c:layout>
              <c:spPr>
                <a:noFill/>
              </c:spPr>
              <c:txPr>
                <a:bodyPr anchorCtr="0"/>
                <a:lstStyle/>
                <a:p>
                  <a:pPr algn="ctr" rtl="0">
                    <a:defRPr lang="en-US" sz="1400" b="1" i="0" u="none" strike="noStrike" kern="1200" baseline="0">
                      <a:solidFill>
                        <a:srgbClr val="FF0000"/>
                      </a:solidFill>
                      <a:latin typeface="Calibri" panose="020F0502020204030204" pitchFamily="34" charset="0"/>
                      <a:ea typeface="Verdana" panose="020B0604030504040204" pitchFamily="34" charset="0"/>
                      <a:cs typeface="Calibri" panose="020F0502020204030204" pitchFamily="34" charset="0"/>
                    </a:defRPr>
                  </a:pPr>
                  <a:endParaRPr lang="es-CO"/>
                </a:p>
              </c:txPr>
              <c:dLblPos val="r"/>
              <c:showLegendKey val="0"/>
              <c:showVal val="1"/>
              <c:showCatName val="0"/>
              <c:showSerName val="0"/>
              <c:showPercent val="0"/>
              <c:showBubbleSize val="0"/>
              <c:extLst>
                <c:ext xmlns:c15="http://schemas.microsoft.com/office/drawing/2012/chart" uri="{CE6537A1-D6FC-4f65-9D91-7224C49458BB}">
                  <c15:layout>
                    <c:manualLayout>
                      <c:w val="4.4356579427682639E-2"/>
                      <c:h val="0.12252037007708363"/>
                    </c:manualLayout>
                  </c15:layout>
                </c:ext>
                <c:ext xmlns:c16="http://schemas.microsoft.com/office/drawing/2014/chart" uri="{C3380CC4-5D6E-409C-BE32-E72D297353CC}">
                  <c16:uniqueId val="{00000001-723A-46F3-9FBB-531AF6D35188}"/>
                </c:ext>
              </c:extLst>
            </c:dLbl>
            <c:spPr>
              <a:noFill/>
            </c:spPr>
            <c:txPr>
              <a:bodyPr/>
              <a:lstStyle/>
              <a:p>
                <a:pPr>
                  <a:defRPr sz="1200" b="1">
                    <a:solidFill>
                      <a:srgbClr val="FF0000"/>
                    </a:solidFill>
                    <a:latin typeface="Calibri" panose="020F0502020204030204" pitchFamily="34" charset="0"/>
                    <a:cs typeface="Calibri" panose="020F0502020204030204" pitchFamily="34" charset="0"/>
                  </a:defRPr>
                </a:pPr>
                <a:endParaRPr lang="es-CO"/>
              </a:p>
            </c:txPr>
            <c:dLblPos val="t"/>
            <c:showLegendKey val="0"/>
            <c:showVal val="0"/>
            <c:showCatName val="0"/>
            <c:showSerName val="0"/>
            <c:showPercent val="0"/>
            <c:showBubbleSize val="0"/>
            <c:extLst>
              <c:ext xmlns:c15="http://schemas.microsoft.com/office/drawing/2012/chart" uri="{CE6537A1-D6FC-4f65-9D91-7224C49458BB}">
                <c15:showLeaderLines val="1"/>
              </c:ext>
            </c:extLst>
          </c:dLbls>
          <c:cat>
            <c:strRef>
              <c:f>Hoja1!$B$1:$CJ$1</c:f>
              <c:strCache>
                <c:ptCount val="85"/>
                <c:pt idx="0">
                  <c:v>mar-13</c:v>
                </c:pt>
                <c:pt idx="1">
                  <c:v>abr-13</c:v>
                </c:pt>
                <c:pt idx="2">
                  <c:v>may-13</c:v>
                </c:pt>
                <c:pt idx="3">
                  <c:v>jun-13</c:v>
                </c:pt>
                <c:pt idx="4">
                  <c:v>jul-13</c:v>
                </c:pt>
                <c:pt idx="5">
                  <c:v>ago-13</c:v>
                </c:pt>
                <c:pt idx="6">
                  <c:v>sep-13</c:v>
                </c:pt>
                <c:pt idx="7">
                  <c:v>oct-13</c:v>
                </c:pt>
                <c:pt idx="8">
                  <c:v>nov-13</c:v>
                </c:pt>
                <c:pt idx="9">
                  <c:v>dic-13</c:v>
                </c:pt>
                <c:pt idx="10">
                  <c:v>ene-14</c:v>
                </c:pt>
                <c:pt idx="11">
                  <c:v>feb-14</c:v>
                </c:pt>
                <c:pt idx="12">
                  <c:v>mar-14</c:v>
                </c:pt>
                <c:pt idx="13">
                  <c:v>abr-14</c:v>
                </c:pt>
                <c:pt idx="14">
                  <c:v>may-14</c:v>
                </c:pt>
                <c:pt idx="15">
                  <c:v>jun-14</c:v>
                </c:pt>
                <c:pt idx="16">
                  <c:v>jul-14</c:v>
                </c:pt>
                <c:pt idx="17">
                  <c:v>ago-14</c:v>
                </c:pt>
                <c:pt idx="18">
                  <c:v>sep-14</c:v>
                </c:pt>
                <c:pt idx="19">
                  <c:v>oct-14</c:v>
                </c:pt>
                <c:pt idx="20">
                  <c:v>nov-14</c:v>
                </c:pt>
                <c:pt idx="21">
                  <c:v>dic-14</c:v>
                </c:pt>
                <c:pt idx="22">
                  <c:v>ene-15</c:v>
                </c:pt>
                <c:pt idx="23">
                  <c:v>feb-15</c:v>
                </c:pt>
                <c:pt idx="24">
                  <c:v>mar-15</c:v>
                </c:pt>
                <c:pt idx="25">
                  <c:v>abr-15</c:v>
                </c:pt>
                <c:pt idx="26">
                  <c:v>may-15</c:v>
                </c:pt>
                <c:pt idx="27">
                  <c:v>jun-15</c:v>
                </c:pt>
                <c:pt idx="28">
                  <c:v>jul-15</c:v>
                </c:pt>
                <c:pt idx="29">
                  <c:v>ago-15</c:v>
                </c:pt>
                <c:pt idx="30">
                  <c:v>sep-15</c:v>
                </c:pt>
                <c:pt idx="31">
                  <c:v>oct-15</c:v>
                </c:pt>
                <c:pt idx="32">
                  <c:v>nov-15</c:v>
                </c:pt>
                <c:pt idx="33">
                  <c:v>dic-15</c:v>
                </c:pt>
                <c:pt idx="34">
                  <c:v>ene-16</c:v>
                </c:pt>
                <c:pt idx="35">
                  <c:v>feb-16</c:v>
                </c:pt>
                <c:pt idx="36">
                  <c:v>mar-16</c:v>
                </c:pt>
                <c:pt idx="37">
                  <c:v>abr-16</c:v>
                </c:pt>
                <c:pt idx="38">
                  <c:v>may-16</c:v>
                </c:pt>
                <c:pt idx="39">
                  <c:v>jun-16</c:v>
                </c:pt>
                <c:pt idx="40">
                  <c:v>jul-16</c:v>
                </c:pt>
                <c:pt idx="41">
                  <c:v>ago-16</c:v>
                </c:pt>
                <c:pt idx="42">
                  <c:v>sep-16</c:v>
                </c:pt>
                <c:pt idx="43">
                  <c:v>oct-16</c:v>
                </c:pt>
                <c:pt idx="44">
                  <c:v>nov-16</c:v>
                </c:pt>
                <c:pt idx="45">
                  <c:v>dic-16</c:v>
                </c:pt>
                <c:pt idx="46">
                  <c:v>ene-17</c:v>
                </c:pt>
                <c:pt idx="47">
                  <c:v>feb-17</c:v>
                </c:pt>
                <c:pt idx="48">
                  <c:v>mar-17</c:v>
                </c:pt>
                <c:pt idx="49">
                  <c:v>abr-17</c:v>
                </c:pt>
                <c:pt idx="50">
                  <c:v>may-17</c:v>
                </c:pt>
                <c:pt idx="51">
                  <c:v>jun-17</c:v>
                </c:pt>
                <c:pt idx="52">
                  <c:v>jul-17</c:v>
                </c:pt>
                <c:pt idx="53">
                  <c:v>ago-17</c:v>
                </c:pt>
                <c:pt idx="54">
                  <c:v>sep-17</c:v>
                </c:pt>
                <c:pt idx="55">
                  <c:v>oct-17</c:v>
                </c:pt>
                <c:pt idx="56">
                  <c:v>nov-17</c:v>
                </c:pt>
                <c:pt idx="57">
                  <c:v>dic-17</c:v>
                </c:pt>
                <c:pt idx="58">
                  <c:v>ene-18</c:v>
                </c:pt>
                <c:pt idx="59">
                  <c:v>feb-18</c:v>
                </c:pt>
                <c:pt idx="60">
                  <c:v>mar-18</c:v>
                </c:pt>
                <c:pt idx="61">
                  <c:v>abr-18</c:v>
                </c:pt>
                <c:pt idx="62">
                  <c:v>may-18</c:v>
                </c:pt>
                <c:pt idx="63">
                  <c:v>jun-18</c:v>
                </c:pt>
                <c:pt idx="64">
                  <c:v>jul-18</c:v>
                </c:pt>
                <c:pt idx="65">
                  <c:v>ago-18</c:v>
                </c:pt>
                <c:pt idx="66">
                  <c:v>sep-18</c:v>
                </c:pt>
                <c:pt idx="67">
                  <c:v>oct-18</c:v>
                </c:pt>
                <c:pt idx="68">
                  <c:v>nov-18</c:v>
                </c:pt>
                <c:pt idx="69">
                  <c:v>dic-18</c:v>
                </c:pt>
                <c:pt idx="70">
                  <c:v>ene-19</c:v>
                </c:pt>
                <c:pt idx="71">
                  <c:v>feb-19</c:v>
                </c:pt>
                <c:pt idx="72">
                  <c:v>mar-19</c:v>
                </c:pt>
                <c:pt idx="73">
                  <c:v>abr-19</c:v>
                </c:pt>
                <c:pt idx="74">
                  <c:v>may-19</c:v>
                </c:pt>
                <c:pt idx="75">
                  <c:v>jun-19</c:v>
                </c:pt>
                <c:pt idx="76">
                  <c:v>jul-19</c:v>
                </c:pt>
                <c:pt idx="77">
                  <c:v>ago-19</c:v>
                </c:pt>
                <c:pt idx="78">
                  <c:v>sep-19</c:v>
                </c:pt>
                <c:pt idx="79">
                  <c:v>oct-19</c:v>
                </c:pt>
                <c:pt idx="80">
                  <c:v>nov-19</c:v>
                </c:pt>
                <c:pt idx="81">
                  <c:v>dic-19</c:v>
                </c:pt>
                <c:pt idx="82">
                  <c:v>ene-20</c:v>
                </c:pt>
                <c:pt idx="83">
                  <c:v>feb-20</c:v>
                </c:pt>
                <c:pt idx="84">
                  <c:v>mar-20</c:v>
                </c:pt>
              </c:strCache>
            </c:strRef>
          </c:cat>
          <c:val>
            <c:numRef>
              <c:f>Hoja1!$B$3:$CJ$3</c:f>
              <c:numCache>
                <c:formatCode>0.0</c:formatCode>
                <c:ptCount val="85"/>
                <c:pt idx="0">
                  <c:v>14.8</c:v>
                </c:pt>
                <c:pt idx="1">
                  <c:v>23.7</c:v>
                </c:pt>
                <c:pt idx="2">
                  <c:v>30</c:v>
                </c:pt>
                <c:pt idx="3">
                  <c:v>27.4</c:v>
                </c:pt>
                <c:pt idx="4">
                  <c:v>25.1</c:v>
                </c:pt>
                <c:pt idx="5">
                  <c:v>13.4</c:v>
                </c:pt>
                <c:pt idx="6">
                  <c:v>14.6</c:v>
                </c:pt>
                <c:pt idx="7">
                  <c:v>22.3</c:v>
                </c:pt>
                <c:pt idx="8">
                  <c:v>23.1</c:v>
                </c:pt>
                <c:pt idx="9">
                  <c:v>23.2</c:v>
                </c:pt>
                <c:pt idx="10">
                  <c:v>26.6</c:v>
                </c:pt>
                <c:pt idx="11">
                  <c:v>15.7</c:v>
                </c:pt>
                <c:pt idx="12">
                  <c:v>17.5</c:v>
                </c:pt>
                <c:pt idx="13">
                  <c:v>17.899999999999999</c:v>
                </c:pt>
                <c:pt idx="14">
                  <c:v>23.2</c:v>
                </c:pt>
                <c:pt idx="15">
                  <c:v>26.6</c:v>
                </c:pt>
                <c:pt idx="16">
                  <c:v>26.7</c:v>
                </c:pt>
                <c:pt idx="17">
                  <c:v>20</c:v>
                </c:pt>
                <c:pt idx="18">
                  <c:v>17.100000000000001</c:v>
                </c:pt>
                <c:pt idx="19">
                  <c:v>21.6</c:v>
                </c:pt>
                <c:pt idx="20">
                  <c:v>24.7</c:v>
                </c:pt>
                <c:pt idx="21">
                  <c:v>22.4</c:v>
                </c:pt>
                <c:pt idx="22">
                  <c:v>17.899999999999999</c:v>
                </c:pt>
                <c:pt idx="23">
                  <c:v>14</c:v>
                </c:pt>
                <c:pt idx="24">
                  <c:v>2.2999999999999998</c:v>
                </c:pt>
                <c:pt idx="25">
                  <c:v>8.1999999999999993</c:v>
                </c:pt>
                <c:pt idx="26">
                  <c:v>13.7</c:v>
                </c:pt>
                <c:pt idx="27">
                  <c:v>14.7</c:v>
                </c:pt>
                <c:pt idx="28">
                  <c:v>2.6</c:v>
                </c:pt>
                <c:pt idx="29">
                  <c:v>-0.4</c:v>
                </c:pt>
                <c:pt idx="30">
                  <c:v>4.3</c:v>
                </c:pt>
                <c:pt idx="31">
                  <c:v>6.8</c:v>
                </c:pt>
                <c:pt idx="32">
                  <c:v>6.7</c:v>
                </c:pt>
                <c:pt idx="33">
                  <c:v>1.1000000000000001</c:v>
                </c:pt>
                <c:pt idx="34">
                  <c:v>-21.3</c:v>
                </c:pt>
                <c:pt idx="35">
                  <c:v>-21</c:v>
                </c:pt>
                <c:pt idx="36">
                  <c:v>-20.100000000000001</c:v>
                </c:pt>
                <c:pt idx="37">
                  <c:v>-13</c:v>
                </c:pt>
                <c:pt idx="38">
                  <c:v>-12.5</c:v>
                </c:pt>
                <c:pt idx="39">
                  <c:v>-11.3</c:v>
                </c:pt>
                <c:pt idx="40">
                  <c:v>-14.9</c:v>
                </c:pt>
                <c:pt idx="41">
                  <c:v>-6.6</c:v>
                </c:pt>
                <c:pt idx="42">
                  <c:v>-2.1</c:v>
                </c:pt>
                <c:pt idx="43">
                  <c:v>-3.2</c:v>
                </c:pt>
                <c:pt idx="44">
                  <c:v>-4.5999999999999996</c:v>
                </c:pt>
                <c:pt idx="45">
                  <c:v>-10.7</c:v>
                </c:pt>
                <c:pt idx="46">
                  <c:v>-30.227639244137769</c:v>
                </c:pt>
                <c:pt idx="47">
                  <c:v>-24.313450213078191</c:v>
                </c:pt>
                <c:pt idx="48">
                  <c:v>-21.1408888289182</c:v>
                </c:pt>
                <c:pt idx="49">
                  <c:v>-12.829750982131523</c:v>
                </c:pt>
                <c:pt idx="50">
                  <c:v>-16.87318803036883</c:v>
                </c:pt>
                <c:pt idx="51">
                  <c:v>-11.727334557130494</c:v>
                </c:pt>
                <c:pt idx="52">
                  <c:v>-9.4887134754678168</c:v>
                </c:pt>
                <c:pt idx="53">
                  <c:v>-15.886581297577901</c:v>
                </c:pt>
                <c:pt idx="54">
                  <c:v>-10.278646209989784</c:v>
                </c:pt>
                <c:pt idx="55">
                  <c:v>-10.595667714629737</c:v>
                </c:pt>
                <c:pt idx="56">
                  <c:v>-9.9840132678327471</c:v>
                </c:pt>
                <c:pt idx="57">
                  <c:v>-6</c:v>
                </c:pt>
                <c:pt idx="58">
                  <c:v>-5.4156381659497672</c:v>
                </c:pt>
                <c:pt idx="59">
                  <c:v>-7.8359781375374924</c:v>
                </c:pt>
                <c:pt idx="60">
                  <c:v>-3.2</c:v>
                </c:pt>
                <c:pt idx="61">
                  <c:v>1.4868370279597172</c:v>
                </c:pt>
                <c:pt idx="62">
                  <c:v>8.8835127954014048</c:v>
                </c:pt>
                <c:pt idx="63">
                  <c:v>15.514981248929899</c:v>
                </c:pt>
                <c:pt idx="64">
                  <c:v>9.8000000000000007</c:v>
                </c:pt>
                <c:pt idx="65">
                  <c:v>4.7</c:v>
                </c:pt>
                <c:pt idx="66">
                  <c:v>-0.7</c:v>
                </c:pt>
                <c:pt idx="67">
                  <c:v>-1.3003497828167112</c:v>
                </c:pt>
                <c:pt idx="68">
                  <c:v>-19.635840651105759</c:v>
                </c:pt>
                <c:pt idx="69">
                  <c:v>-8.3135800281661822</c:v>
                </c:pt>
                <c:pt idx="70">
                  <c:v>-2.8</c:v>
                </c:pt>
                <c:pt idx="71">
                  <c:v>-5.6</c:v>
                </c:pt>
                <c:pt idx="72">
                  <c:v>1.2</c:v>
                </c:pt>
                <c:pt idx="73">
                  <c:v>-9.6</c:v>
                </c:pt>
                <c:pt idx="74">
                  <c:v>-5</c:v>
                </c:pt>
                <c:pt idx="75">
                  <c:v>-6.3</c:v>
                </c:pt>
                <c:pt idx="76">
                  <c:v>-5.0999999999999996</c:v>
                </c:pt>
                <c:pt idx="77">
                  <c:v>-11.8</c:v>
                </c:pt>
                <c:pt idx="78">
                  <c:v>-10.7</c:v>
                </c:pt>
                <c:pt idx="79">
                  <c:v>-9.8000000000000007</c:v>
                </c:pt>
                <c:pt idx="80">
                  <c:v>-14.435447020996742</c:v>
                </c:pt>
                <c:pt idx="81">
                  <c:v>-9.5004085831098113</c:v>
                </c:pt>
                <c:pt idx="82">
                  <c:v>-1.1887922797765462</c:v>
                </c:pt>
                <c:pt idx="83">
                  <c:v>-11.236542528670556</c:v>
                </c:pt>
                <c:pt idx="84">
                  <c:v>-23.780372571604101</c:v>
                </c:pt>
              </c:numCache>
            </c:numRef>
          </c:val>
          <c:smooth val="0"/>
          <c:extLst>
            <c:ext xmlns:c16="http://schemas.microsoft.com/office/drawing/2014/chart" uri="{C3380CC4-5D6E-409C-BE32-E72D297353CC}">
              <c16:uniqueId val="{00000003-469A-4845-A016-B762E5428B49}"/>
            </c:ext>
          </c:extLst>
        </c:ser>
        <c:ser>
          <c:idx val="2"/>
          <c:order val="2"/>
          <c:tx>
            <c:strRef>
              <c:f>Hoja1!$A$4</c:f>
              <c:strCache>
                <c:ptCount val="1"/>
                <c:pt idx="0">
                  <c:v>0,0</c:v>
                </c:pt>
              </c:strCache>
            </c:strRef>
          </c:tx>
          <c:spPr>
            <a:ln>
              <a:solidFill>
                <a:srgbClr val="606060"/>
              </a:solidFill>
            </a:ln>
          </c:spPr>
          <c:marker>
            <c:symbol val="none"/>
          </c:marker>
          <c:dLbls>
            <c:delete val="1"/>
          </c:dLbls>
          <c:cat>
            <c:strRef>
              <c:f>Hoja1!$B$1:$CJ$1</c:f>
              <c:strCache>
                <c:ptCount val="85"/>
                <c:pt idx="0">
                  <c:v>mar-13</c:v>
                </c:pt>
                <c:pt idx="1">
                  <c:v>abr-13</c:v>
                </c:pt>
                <c:pt idx="2">
                  <c:v>may-13</c:v>
                </c:pt>
                <c:pt idx="3">
                  <c:v>jun-13</c:v>
                </c:pt>
                <c:pt idx="4">
                  <c:v>jul-13</c:v>
                </c:pt>
                <c:pt idx="5">
                  <c:v>ago-13</c:v>
                </c:pt>
                <c:pt idx="6">
                  <c:v>sep-13</c:v>
                </c:pt>
                <c:pt idx="7">
                  <c:v>oct-13</c:v>
                </c:pt>
                <c:pt idx="8">
                  <c:v>nov-13</c:v>
                </c:pt>
                <c:pt idx="9">
                  <c:v>dic-13</c:v>
                </c:pt>
                <c:pt idx="10">
                  <c:v>ene-14</c:v>
                </c:pt>
                <c:pt idx="11">
                  <c:v>feb-14</c:v>
                </c:pt>
                <c:pt idx="12">
                  <c:v>mar-14</c:v>
                </c:pt>
                <c:pt idx="13">
                  <c:v>abr-14</c:v>
                </c:pt>
                <c:pt idx="14">
                  <c:v>may-14</c:v>
                </c:pt>
                <c:pt idx="15">
                  <c:v>jun-14</c:v>
                </c:pt>
                <c:pt idx="16">
                  <c:v>jul-14</c:v>
                </c:pt>
                <c:pt idx="17">
                  <c:v>ago-14</c:v>
                </c:pt>
                <c:pt idx="18">
                  <c:v>sep-14</c:v>
                </c:pt>
                <c:pt idx="19">
                  <c:v>oct-14</c:v>
                </c:pt>
                <c:pt idx="20">
                  <c:v>nov-14</c:v>
                </c:pt>
                <c:pt idx="21">
                  <c:v>dic-14</c:v>
                </c:pt>
                <c:pt idx="22">
                  <c:v>ene-15</c:v>
                </c:pt>
                <c:pt idx="23">
                  <c:v>feb-15</c:v>
                </c:pt>
                <c:pt idx="24">
                  <c:v>mar-15</c:v>
                </c:pt>
                <c:pt idx="25">
                  <c:v>abr-15</c:v>
                </c:pt>
                <c:pt idx="26">
                  <c:v>may-15</c:v>
                </c:pt>
                <c:pt idx="27">
                  <c:v>jun-15</c:v>
                </c:pt>
                <c:pt idx="28">
                  <c:v>jul-15</c:v>
                </c:pt>
                <c:pt idx="29">
                  <c:v>ago-15</c:v>
                </c:pt>
                <c:pt idx="30">
                  <c:v>sep-15</c:v>
                </c:pt>
                <c:pt idx="31">
                  <c:v>oct-15</c:v>
                </c:pt>
                <c:pt idx="32">
                  <c:v>nov-15</c:v>
                </c:pt>
                <c:pt idx="33">
                  <c:v>dic-15</c:v>
                </c:pt>
                <c:pt idx="34">
                  <c:v>ene-16</c:v>
                </c:pt>
                <c:pt idx="35">
                  <c:v>feb-16</c:v>
                </c:pt>
                <c:pt idx="36">
                  <c:v>mar-16</c:v>
                </c:pt>
                <c:pt idx="37">
                  <c:v>abr-16</c:v>
                </c:pt>
                <c:pt idx="38">
                  <c:v>may-16</c:v>
                </c:pt>
                <c:pt idx="39">
                  <c:v>jun-16</c:v>
                </c:pt>
                <c:pt idx="40">
                  <c:v>jul-16</c:v>
                </c:pt>
                <c:pt idx="41">
                  <c:v>ago-16</c:v>
                </c:pt>
                <c:pt idx="42">
                  <c:v>sep-16</c:v>
                </c:pt>
                <c:pt idx="43">
                  <c:v>oct-16</c:v>
                </c:pt>
                <c:pt idx="44">
                  <c:v>nov-16</c:v>
                </c:pt>
                <c:pt idx="45">
                  <c:v>dic-16</c:v>
                </c:pt>
                <c:pt idx="46">
                  <c:v>ene-17</c:v>
                </c:pt>
                <c:pt idx="47">
                  <c:v>feb-17</c:v>
                </c:pt>
                <c:pt idx="48">
                  <c:v>mar-17</c:v>
                </c:pt>
                <c:pt idx="49">
                  <c:v>abr-17</c:v>
                </c:pt>
                <c:pt idx="50">
                  <c:v>may-17</c:v>
                </c:pt>
                <c:pt idx="51">
                  <c:v>jun-17</c:v>
                </c:pt>
                <c:pt idx="52">
                  <c:v>jul-17</c:v>
                </c:pt>
                <c:pt idx="53">
                  <c:v>ago-17</c:v>
                </c:pt>
                <c:pt idx="54">
                  <c:v>sep-17</c:v>
                </c:pt>
                <c:pt idx="55">
                  <c:v>oct-17</c:v>
                </c:pt>
                <c:pt idx="56">
                  <c:v>nov-17</c:v>
                </c:pt>
                <c:pt idx="57">
                  <c:v>dic-17</c:v>
                </c:pt>
                <c:pt idx="58">
                  <c:v>ene-18</c:v>
                </c:pt>
                <c:pt idx="59">
                  <c:v>feb-18</c:v>
                </c:pt>
                <c:pt idx="60">
                  <c:v>mar-18</c:v>
                </c:pt>
                <c:pt idx="61">
                  <c:v>abr-18</c:v>
                </c:pt>
                <c:pt idx="62">
                  <c:v>may-18</c:v>
                </c:pt>
                <c:pt idx="63">
                  <c:v>jun-18</c:v>
                </c:pt>
                <c:pt idx="64">
                  <c:v>jul-18</c:v>
                </c:pt>
                <c:pt idx="65">
                  <c:v>ago-18</c:v>
                </c:pt>
                <c:pt idx="66">
                  <c:v>sep-18</c:v>
                </c:pt>
                <c:pt idx="67">
                  <c:v>oct-18</c:v>
                </c:pt>
                <c:pt idx="68">
                  <c:v>nov-18</c:v>
                </c:pt>
                <c:pt idx="69">
                  <c:v>dic-18</c:v>
                </c:pt>
                <c:pt idx="70">
                  <c:v>ene-19</c:v>
                </c:pt>
                <c:pt idx="71">
                  <c:v>feb-19</c:v>
                </c:pt>
                <c:pt idx="72">
                  <c:v>mar-19</c:v>
                </c:pt>
                <c:pt idx="73">
                  <c:v>abr-19</c:v>
                </c:pt>
                <c:pt idx="74">
                  <c:v>may-19</c:v>
                </c:pt>
                <c:pt idx="75">
                  <c:v>jun-19</c:v>
                </c:pt>
                <c:pt idx="76">
                  <c:v>jul-19</c:v>
                </c:pt>
                <c:pt idx="77">
                  <c:v>ago-19</c:v>
                </c:pt>
                <c:pt idx="78">
                  <c:v>sep-19</c:v>
                </c:pt>
                <c:pt idx="79">
                  <c:v>oct-19</c:v>
                </c:pt>
                <c:pt idx="80">
                  <c:v>nov-19</c:v>
                </c:pt>
                <c:pt idx="81">
                  <c:v>dic-19</c:v>
                </c:pt>
                <c:pt idx="82">
                  <c:v>ene-20</c:v>
                </c:pt>
                <c:pt idx="83">
                  <c:v>feb-20</c:v>
                </c:pt>
                <c:pt idx="84">
                  <c:v>mar-20</c:v>
                </c:pt>
              </c:strCache>
            </c:strRef>
          </c:cat>
          <c:val>
            <c:numRef>
              <c:f>Hoja1!$B$4:$CJ$4</c:f>
              <c:numCache>
                <c:formatCode>0.0</c:formatCode>
                <c:ptCount val="85"/>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pt idx="28">
                  <c:v>0</c:v>
                </c:pt>
                <c:pt idx="29">
                  <c:v>0</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pt idx="76">
                  <c:v>0</c:v>
                </c:pt>
                <c:pt idx="77">
                  <c:v>0</c:v>
                </c:pt>
                <c:pt idx="78">
                  <c:v>0</c:v>
                </c:pt>
                <c:pt idx="79">
                  <c:v>0</c:v>
                </c:pt>
                <c:pt idx="80">
                  <c:v>0</c:v>
                </c:pt>
                <c:pt idx="81">
                  <c:v>0</c:v>
                </c:pt>
                <c:pt idx="82">
                  <c:v>0</c:v>
                </c:pt>
                <c:pt idx="83">
                  <c:v>0</c:v>
                </c:pt>
                <c:pt idx="84">
                  <c:v>0</c:v>
                </c:pt>
              </c:numCache>
            </c:numRef>
          </c:val>
          <c:smooth val="0"/>
          <c:extLst>
            <c:ext xmlns:c16="http://schemas.microsoft.com/office/drawing/2014/chart" uri="{C3380CC4-5D6E-409C-BE32-E72D297353CC}">
              <c16:uniqueId val="{00000007-2E19-4F85-8E42-7D143E181422}"/>
            </c:ext>
          </c:extLst>
        </c:ser>
        <c:dLbls>
          <c:dLblPos val="t"/>
          <c:showLegendKey val="0"/>
          <c:showVal val="1"/>
          <c:showCatName val="0"/>
          <c:showSerName val="0"/>
          <c:showPercent val="0"/>
          <c:showBubbleSize val="0"/>
        </c:dLbls>
        <c:marker val="1"/>
        <c:smooth val="0"/>
        <c:axId val="1010810240"/>
        <c:axId val="1010815680"/>
      </c:lineChart>
      <c:catAx>
        <c:axId val="1010810240"/>
        <c:scaling>
          <c:orientation val="minMax"/>
        </c:scaling>
        <c:delete val="0"/>
        <c:axPos val="b"/>
        <c:numFmt formatCode="General" sourceLinked="0"/>
        <c:majorTickMark val="out"/>
        <c:minorTickMark val="none"/>
        <c:tickLblPos val="low"/>
        <c:spPr>
          <a:ln>
            <a:noFill/>
          </a:ln>
        </c:spPr>
        <c:txPr>
          <a:bodyPr rot="-5400000" vert="horz"/>
          <a:lstStyle/>
          <a:p>
            <a:pPr>
              <a:defRPr sz="1400" b="1">
                <a:solidFill>
                  <a:schemeClr val="tx1">
                    <a:lumMod val="65000"/>
                    <a:lumOff val="35000"/>
                  </a:schemeClr>
                </a:solidFill>
                <a:latin typeface="Calibri" panose="020F0502020204030204" pitchFamily="34" charset="0"/>
                <a:cs typeface="Calibri" panose="020F0502020204030204" pitchFamily="34" charset="0"/>
              </a:defRPr>
            </a:pPr>
            <a:endParaRPr lang="es-CO"/>
          </a:p>
        </c:txPr>
        <c:crossAx val="1010815680"/>
        <c:crosses val="autoZero"/>
        <c:auto val="1"/>
        <c:lblAlgn val="ctr"/>
        <c:lblOffset val="100"/>
        <c:tickLblSkip val="2"/>
        <c:tickMarkSkip val="1"/>
        <c:noMultiLvlLbl val="0"/>
      </c:catAx>
      <c:valAx>
        <c:axId val="1010815680"/>
        <c:scaling>
          <c:orientation val="minMax"/>
          <c:max val="45"/>
          <c:min val="-35"/>
        </c:scaling>
        <c:delete val="0"/>
        <c:axPos val="l"/>
        <c:numFmt formatCode="0" sourceLinked="0"/>
        <c:majorTickMark val="out"/>
        <c:minorTickMark val="none"/>
        <c:tickLblPos val="nextTo"/>
        <c:spPr>
          <a:ln>
            <a:noFill/>
          </a:ln>
        </c:spPr>
        <c:txPr>
          <a:bodyPr/>
          <a:lstStyle/>
          <a:p>
            <a:pPr algn="ctr">
              <a:defRPr lang="es-CO" sz="1400" b="1" i="0" u="none" strike="noStrike" kern="1200" baseline="0">
                <a:solidFill>
                  <a:schemeClr val="tx1">
                    <a:lumMod val="65000"/>
                    <a:lumOff val="35000"/>
                  </a:schemeClr>
                </a:solidFill>
                <a:latin typeface="Calibri" panose="020F0502020204030204" pitchFamily="34" charset="0"/>
                <a:ea typeface="+mn-ea"/>
                <a:cs typeface="Calibri" panose="020F0502020204030204" pitchFamily="34" charset="0"/>
              </a:defRPr>
            </a:pPr>
            <a:endParaRPr lang="es-CO"/>
          </a:p>
        </c:txPr>
        <c:crossAx val="1010810240"/>
        <c:crosses val="autoZero"/>
        <c:crossBetween val="between"/>
      </c:valAx>
    </c:plotArea>
    <c:legend>
      <c:legendPos val="b"/>
      <c:legendEntry>
        <c:idx val="0"/>
        <c:txPr>
          <a:bodyPr/>
          <a:lstStyle/>
          <a:p>
            <a:pPr>
              <a:defRPr sz="1400" b="1">
                <a:solidFill>
                  <a:srgbClr val="253D72"/>
                </a:solidFill>
                <a:latin typeface="Calibri" panose="020F0502020204030204" pitchFamily="34" charset="0"/>
                <a:cs typeface="Calibri" panose="020F0502020204030204" pitchFamily="34" charset="0"/>
              </a:defRPr>
            </a:pPr>
            <a:endParaRPr lang="es-CO"/>
          </a:p>
        </c:txPr>
      </c:legendEntry>
      <c:legendEntry>
        <c:idx val="1"/>
        <c:txPr>
          <a:bodyPr/>
          <a:lstStyle/>
          <a:p>
            <a:pPr>
              <a:defRPr sz="1400" b="1">
                <a:solidFill>
                  <a:srgbClr val="FF0000"/>
                </a:solidFill>
                <a:latin typeface="Calibri" panose="020F0502020204030204" pitchFamily="34" charset="0"/>
                <a:cs typeface="Calibri" panose="020F0502020204030204" pitchFamily="34" charset="0"/>
              </a:defRPr>
            </a:pPr>
            <a:endParaRPr lang="es-CO"/>
          </a:p>
        </c:txPr>
      </c:legendEntry>
      <c:legendEntry>
        <c:idx val="2"/>
        <c:delete val="1"/>
      </c:legendEntry>
      <c:layout>
        <c:manualLayout>
          <c:xMode val="edge"/>
          <c:yMode val="edge"/>
          <c:x val="0.79684410065548261"/>
          <c:y val="1.4517890447160713E-2"/>
          <c:w val="0.17858968051168916"/>
          <c:h val="8.6004332851905341E-2"/>
        </c:manualLayout>
      </c:layout>
      <c:overlay val="0"/>
      <c:txPr>
        <a:bodyPr/>
        <a:lstStyle/>
        <a:p>
          <a:pPr>
            <a:defRPr sz="1400" b="1">
              <a:latin typeface="Calibri" panose="020F0502020204030204" pitchFamily="34" charset="0"/>
              <a:cs typeface="Calibri" panose="020F0502020204030204" pitchFamily="34" charset="0"/>
            </a:defRPr>
          </a:pPr>
          <a:endParaRPr lang="es-CO"/>
        </a:p>
      </c:txPr>
    </c:legend>
    <c:plotVisOnly val="1"/>
    <c:dispBlanksAs val="gap"/>
    <c:showDLblsOverMax val="0"/>
  </c:chart>
  <c:spPr>
    <a:ln>
      <a:noFill/>
    </a:ln>
  </c:spPr>
  <c:txPr>
    <a:bodyPr/>
    <a:lstStyle/>
    <a:p>
      <a:pPr>
        <a:defRPr sz="1100">
          <a:latin typeface="+mn-lt"/>
          <a:ea typeface="Verdana" panose="020B0604030504040204" pitchFamily="34" charset="0"/>
          <a:cs typeface="Verdana" panose="020B0604030504040204" pitchFamily="34" charset="0"/>
        </a:defRPr>
      </a:pPr>
      <a:endParaRPr lang="es-CO"/>
    </a:p>
  </c:txPr>
  <c:externalData r:id="rId2">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2680979330708661E-2"/>
          <c:y val="8.1913853817769694E-2"/>
          <c:w val="0.93417187499999998"/>
          <c:h val="0.69543647514066564"/>
        </c:manualLayout>
      </c:layout>
      <c:barChart>
        <c:barDir val="col"/>
        <c:grouping val="clustered"/>
        <c:varyColors val="0"/>
        <c:ser>
          <c:idx val="0"/>
          <c:order val="0"/>
          <c:tx>
            <c:strRef>
              <c:f>Hoja1!$B$1</c:f>
              <c:strCache>
                <c:ptCount val="1"/>
                <c:pt idx="0">
                  <c:v>TD</c:v>
                </c:pt>
              </c:strCache>
            </c:strRef>
          </c:tx>
          <c:spPr>
            <a:solidFill>
              <a:srgbClr val="091169"/>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2"/>
                    </a:solidFill>
                    <a:latin typeface="+mn-lt"/>
                    <a:ea typeface="+mn-ea"/>
                    <a:cs typeface="+mn-cs"/>
                  </a:defRPr>
                </a:pPr>
                <a:endParaRPr lang="es-CO"/>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Hoja1!$A$2:$A$4</c:f>
              <c:strCache>
                <c:ptCount val="3"/>
                <c:pt idx="0">
                  <c:v>Escenario "U"</c:v>
                </c:pt>
                <c:pt idx="1">
                  <c:v>Escenario "W"</c:v>
                </c:pt>
                <c:pt idx="2">
                  <c:v>Escenario "V"</c:v>
                </c:pt>
              </c:strCache>
            </c:strRef>
          </c:cat>
          <c:val>
            <c:numRef>
              <c:f>Hoja1!$B$2:$B$4</c:f>
              <c:numCache>
                <c:formatCode>General</c:formatCode>
                <c:ptCount val="3"/>
                <c:pt idx="0">
                  <c:v>20.5</c:v>
                </c:pt>
                <c:pt idx="1">
                  <c:v>18.2</c:v>
                </c:pt>
                <c:pt idx="2">
                  <c:v>16.3</c:v>
                </c:pt>
              </c:numCache>
            </c:numRef>
          </c:val>
          <c:extLst>
            <c:ext xmlns:c16="http://schemas.microsoft.com/office/drawing/2014/chart" uri="{C3380CC4-5D6E-409C-BE32-E72D297353CC}">
              <c16:uniqueId val="{00000000-906D-4020-8700-55B987409390}"/>
            </c:ext>
          </c:extLst>
        </c:ser>
        <c:dLbls>
          <c:showLegendKey val="0"/>
          <c:showVal val="0"/>
          <c:showCatName val="0"/>
          <c:showSerName val="0"/>
          <c:showPercent val="0"/>
          <c:showBubbleSize val="0"/>
        </c:dLbls>
        <c:gapWidth val="219"/>
        <c:axId val="1219894399"/>
        <c:axId val="1216813951"/>
      </c:barChart>
      <c:scatterChart>
        <c:scatterStyle val="lineMarker"/>
        <c:varyColors val="0"/>
        <c:ser>
          <c:idx val="1"/>
          <c:order val="1"/>
          <c:tx>
            <c:strRef>
              <c:f>Hoja1!$C$1</c:f>
              <c:strCache>
                <c:ptCount val="1"/>
                <c:pt idx="0">
                  <c:v>Desempleados</c:v>
                </c:pt>
              </c:strCache>
            </c:strRef>
          </c:tx>
          <c:spPr>
            <a:ln w="76200" cap="rnd">
              <a:noFill/>
              <a:round/>
            </a:ln>
            <a:effectLst/>
          </c:spPr>
          <c:marker>
            <c:symbol val="circle"/>
            <c:size val="15"/>
            <c:spPr>
              <a:solidFill>
                <a:srgbClr val="FF207B"/>
              </a:solidFill>
              <a:ln w="76200">
                <a:noFill/>
              </a:ln>
              <a:effectLst/>
            </c:spPr>
          </c:marker>
          <c:xVal>
            <c:strRef>
              <c:f>Hoja1!$A$2:$A$4</c:f>
              <c:strCache>
                <c:ptCount val="3"/>
                <c:pt idx="0">
                  <c:v>Escenario "U"</c:v>
                </c:pt>
                <c:pt idx="1">
                  <c:v>Escenario "W"</c:v>
                </c:pt>
                <c:pt idx="2">
                  <c:v>Escenario "V"</c:v>
                </c:pt>
              </c:strCache>
            </c:strRef>
          </c:xVal>
          <c:yVal>
            <c:numRef>
              <c:f>Hoja1!$C$2:$C$4</c:f>
              <c:numCache>
                <c:formatCode>General</c:formatCode>
                <c:ptCount val="3"/>
                <c:pt idx="0">
                  <c:v>2.5</c:v>
                </c:pt>
                <c:pt idx="1">
                  <c:v>1.9</c:v>
                </c:pt>
                <c:pt idx="2">
                  <c:v>1.4</c:v>
                </c:pt>
              </c:numCache>
            </c:numRef>
          </c:yVal>
          <c:smooth val="0"/>
          <c:extLst>
            <c:ext xmlns:c16="http://schemas.microsoft.com/office/drawing/2014/chart" uri="{C3380CC4-5D6E-409C-BE32-E72D297353CC}">
              <c16:uniqueId val="{00000001-906D-4020-8700-55B987409390}"/>
            </c:ext>
          </c:extLst>
        </c:ser>
        <c:dLbls>
          <c:showLegendKey val="0"/>
          <c:showVal val="0"/>
          <c:showCatName val="0"/>
          <c:showSerName val="0"/>
          <c:showPercent val="0"/>
          <c:showBubbleSize val="0"/>
        </c:dLbls>
        <c:axId val="1216835583"/>
        <c:axId val="1216834751"/>
      </c:scatterChart>
      <c:catAx>
        <c:axId val="1219894399"/>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1" i="0" u="none" strike="noStrike" kern="1200" baseline="0">
                <a:solidFill>
                  <a:schemeClr val="tx1">
                    <a:lumMod val="65000"/>
                    <a:lumOff val="35000"/>
                  </a:schemeClr>
                </a:solidFill>
                <a:latin typeface="+mn-lt"/>
                <a:ea typeface="+mn-ea"/>
                <a:cs typeface="+mn-cs"/>
              </a:defRPr>
            </a:pPr>
            <a:endParaRPr lang="es-CO"/>
          </a:p>
        </c:txPr>
        <c:crossAx val="1216813951"/>
        <c:crosses val="autoZero"/>
        <c:auto val="1"/>
        <c:lblAlgn val="ctr"/>
        <c:lblOffset val="100"/>
        <c:noMultiLvlLbl val="0"/>
      </c:catAx>
      <c:valAx>
        <c:axId val="1216813951"/>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chemeClr val="tx2"/>
                </a:solidFill>
                <a:latin typeface="+mn-lt"/>
                <a:ea typeface="+mn-ea"/>
                <a:cs typeface="+mn-cs"/>
              </a:defRPr>
            </a:pPr>
            <a:endParaRPr lang="es-CO"/>
          </a:p>
        </c:txPr>
        <c:crossAx val="1219894399"/>
        <c:crosses val="autoZero"/>
        <c:crossBetween val="between"/>
      </c:valAx>
      <c:valAx>
        <c:axId val="1216834751"/>
        <c:scaling>
          <c:orientation val="minMax"/>
        </c:scaling>
        <c:delete val="0"/>
        <c:axPos val="r"/>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2"/>
                </a:solidFill>
                <a:latin typeface="+mn-lt"/>
                <a:ea typeface="+mn-ea"/>
                <a:cs typeface="+mn-cs"/>
              </a:defRPr>
            </a:pPr>
            <a:endParaRPr lang="es-CO"/>
          </a:p>
        </c:txPr>
        <c:crossAx val="1216835583"/>
        <c:crosses val="max"/>
        <c:crossBetween val="midCat"/>
      </c:valAx>
      <c:valAx>
        <c:axId val="1216835583"/>
        <c:scaling>
          <c:orientation val="minMax"/>
        </c:scaling>
        <c:delete val="1"/>
        <c:axPos val="b"/>
        <c:majorTickMark val="out"/>
        <c:minorTickMark val="none"/>
        <c:tickLblPos val="nextTo"/>
        <c:crossAx val="1216834751"/>
        <c:crosses val="autoZero"/>
        <c:crossBetween val="midCat"/>
      </c:valAx>
      <c:spPr>
        <a:noFill/>
        <a:ln>
          <a:noFill/>
        </a:ln>
        <a:effectLst/>
      </c:spPr>
    </c:plotArea>
    <c:legend>
      <c:legendPos val="b"/>
      <c:layout>
        <c:manualLayout>
          <c:xMode val="edge"/>
          <c:yMode val="edge"/>
          <c:x val="0.37629010826771653"/>
          <c:y val="0.9229414365401466"/>
          <c:w val="0.24741966043307087"/>
          <c:h val="7.7058685342311903E-2"/>
        </c:manualLayout>
      </c:layout>
      <c:overlay val="0"/>
      <c:spPr>
        <a:noFill/>
        <a:ln>
          <a:noFill/>
        </a:ln>
        <a:effectLst/>
      </c:spPr>
      <c:txPr>
        <a:bodyPr rot="0" spcFirstLastPara="1" vertOverflow="ellipsis" vert="horz" wrap="square" anchor="ctr" anchorCtr="1"/>
        <a:lstStyle/>
        <a:p>
          <a:pPr>
            <a:defRPr sz="1400" b="1" i="0" u="none" strike="noStrike" kern="1200" baseline="0">
              <a:solidFill>
                <a:schemeClr val="tx1">
                  <a:lumMod val="65000"/>
                  <a:lumOff val="35000"/>
                </a:schemeClr>
              </a:solidFill>
              <a:latin typeface="+mn-lt"/>
              <a:ea typeface="+mn-ea"/>
              <a:cs typeface="+mn-cs"/>
            </a:defRPr>
          </a:pPr>
          <a:endParaRPr lang="es-CO"/>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CO"/>
    </a:p>
  </c:txPr>
  <c:externalData r:id="rId3">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clustered"/>
        <c:varyColors val="0"/>
        <c:ser>
          <c:idx val="0"/>
          <c:order val="0"/>
          <c:tx>
            <c:strRef>
              <c:f>Hoja1!$B$1</c:f>
              <c:strCache>
                <c:ptCount val="1"/>
                <c:pt idx="0">
                  <c:v>Proporción</c:v>
                </c:pt>
              </c:strCache>
            </c:strRef>
          </c:tx>
          <c:spPr>
            <a:solidFill>
              <a:srgbClr val="7030A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rgbClr val="7030A0"/>
                    </a:solidFill>
                    <a:latin typeface="Calibri" panose="020F0502020204030204" pitchFamily="34" charset="0"/>
                    <a:ea typeface="+mn-ea"/>
                    <a:cs typeface="Calibri" panose="020F0502020204030204" pitchFamily="34" charset="0"/>
                  </a:defRPr>
                </a:pPr>
                <a:endParaRPr lang="es-CO"/>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Hoja1!$A$2:$A$12</c:f>
              <c:numCache>
                <c:formatCode>General</c:formatCode>
                <c:ptCount val="11"/>
                <c:pt idx="0">
                  <c:v>0</c:v>
                </c:pt>
                <c:pt idx="1">
                  <c:v>10</c:v>
                </c:pt>
                <c:pt idx="2">
                  <c:v>20</c:v>
                </c:pt>
                <c:pt idx="3">
                  <c:v>30</c:v>
                </c:pt>
                <c:pt idx="4">
                  <c:v>40</c:v>
                </c:pt>
                <c:pt idx="5">
                  <c:v>50</c:v>
                </c:pt>
                <c:pt idx="6">
                  <c:v>60</c:v>
                </c:pt>
                <c:pt idx="7">
                  <c:v>70</c:v>
                </c:pt>
                <c:pt idx="8">
                  <c:v>80</c:v>
                </c:pt>
                <c:pt idx="9">
                  <c:v>90</c:v>
                </c:pt>
                <c:pt idx="10">
                  <c:v>100</c:v>
                </c:pt>
              </c:numCache>
            </c:numRef>
          </c:cat>
          <c:val>
            <c:numRef>
              <c:f>Hoja1!$B$2:$B$12</c:f>
              <c:numCache>
                <c:formatCode>0.0</c:formatCode>
                <c:ptCount val="11"/>
                <c:pt idx="0">
                  <c:v>25.549450549450547</c:v>
                </c:pt>
                <c:pt idx="1">
                  <c:v>26.098901098901102</c:v>
                </c:pt>
                <c:pt idx="2">
                  <c:v>11.263736263736265</c:v>
                </c:pt>
                <c:pt idx="3">
                  <c:v>6.8681318681318686</c:v>
                </c:pt>
                <c:pt idx="4">
                  <c:v>4.6703296703296706</c:v>
                </c:pt>
                <c:pt idx="5">
                  <c:v>10.164835164835164</c:v>
                </c:pt>
                <c:pt idx="6">
                  <c:v>1.9230769230769231</c:v>
                </c:pt>
                <c:pt idx="7">
                  <c:v>3.296703296703297</c:v>
                </c:pt>
                <c:pt idx="8">
                  <c:v>4.1208791208791204</c:v>
                </c:pt>
                <c:pt idx="9">
                  <c:v>1.9230769230769231</c:v>
                </c:pt>
                <c:pt idx="10">
                  <c:v>4.1208791208791204</c:v>
                </c:pt>
              </c:numCache>
            </c:numRef>
          </c:val>
          <c:extLst>
            <c:ext xmlns:c16="http://schemas.microsoft.com/office/drawing/2014/chart" uri="{C3380CC4-5D6E-409C-BE32-E72D297353CC}">
              <c16:uniqueId val="{00000000-CBF9-44E8-BD6B-AD2485241867}"/>
            </c:ext>
          </c:extLst>
        </c:ser>
        <c:dLbls>
          <c:showLegendKey val="0"/>
          <c:showVal val="0"/>
          <c:showCatName val="0"/>
          <c:showSerName val="0"/>
          <c:showPercent val="0"/>
          <c:showBubbleSize val="0"/>
        </c:dLbls>
        <c:gapWidth val="52"/>
        <c:axId val="378865263"/>
        <c:axId val="262410863"/>
      </c:barChart>
      <c:catAx>
        <c:axId val="378865263"/>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Calibri" panose="020F0502020204030204" pitchFamily="34" charset="0"/>
                <a:ea typeface="+mn-ea"/>
                <a:cs typeface="Calibri" panose="020F0502020204030204" pitchFamily="34" charset="0"/>
              </a:defRPr>
            </a:pPr>
            <a:endParaRPr lang="es-CO"/>
          </a:p>
        </c:txPr>
        <c:crossAx val="262410863"/>
        <c:crosses val="autoZero"/>
        <c:auto val="1"/>
        <c:lblAlgn val="ctr"/>
        <c:lblOffset val="100"/>
        <c:noMultiLvlLbl val="0"/>
      </c:catAx>
      <c:valAx>
        <c:axId val="262410863"/>
        <c:scaling>
          <c:orientation val="minMax"/>
        </c:scaling>
        <c:delete val="1"/>
        <c:axPos val="t"/>
        <c:numFmt formatCode="0.0" sourceLinked="1"/>
        <c:majorTickMark val="none"/>
        <c:minorTickMark val="none"/>
        <c:tickLblPos val="nextTo"/>
        <c:crossAx val="378865263"/>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noFill/>
      <a:round/>
    </a:ln>
    <a:effectLst/>
  </c:spPr>
  <c:txPr>
    <a:bodyPr/>
    <a:lstStyle/>
    <a:p>
      <a:pPr>
        <a:defRPr/>
      </a:pPr>
      <a:endParaRPr lang="es-CO"/>
    </a:p>
  </c:txPr>
  <c:externalData r:id="rId4">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3818516812528788E-2"/>
          <c:y val="3.9478936100729348E-2"/>
          <c:w val="0.45186549976969131"/>
          <c:h val="0.61674589063463836"/>
        </c:manualLayout>
      </c:layout>
      <c:barChart>
        <c:barDir val="col"/>
        <c:grouping val="percentStacked"/>
        <c:varyColors val="0"/>
        <c:ser>
          <c:idx val="0"/>
          <c:order val="0"/>
          <c:tx>
            <c:strRef>
              <c:f>Hoja1!$A$2</c:f>
              <c:strCache>
                <c:ptCount val="1"/>
                <c:pt idx="0">
                  <c:v>Aumentó</c:v>
                </c:pt>
              </c:strCache>
            </c:strRef>
          </c:tx>
          <c:spPr>
            <a:solidFill>
              <a:srgbClr val="7030A0"/>
            </a:solidFill>
            <a:ln>
              <a:noFill/>
            </a:ln>
            <a:effectLst/>
          </c:spPr>
          <c:invertIfNegative val="0"/>
          <c:dPt>
            <c:idx val="0"/>
            <c:invertIfNegative val="0"/>
            <c:bubble3D val="0"/>
            <c:spPr>
              <a:solidFill>
                <a:schemeClr val="tx2"/>
              </a:solidFill>
              <a:ln>
                <a:noFill/>
              </a:ln>
              <a:effectLst/>
            </c:spPr>
            <c:extLst>
              <c:ext xmlns:c16="http://schemas.microsoft.com/office/drawing/2014/chart" uri="{C3380CC4-5D6E-409C-BE32-E72D297353CC}">
                <c16:uniqueId val="{00000001-99EB-48A5-AA45-1502F95A24D2}"/>
              </c:ext>
            </c:extLst>
          </c:dPt>
          <c:dLbls>
            <c:spPr>
              <a:noFill/>
              <a:ln>
                <a:noFill/>
              </a:ln>
              <a:effectLst/>
            </c:spPr>
            <c:txPr>
              <a:bodyPr rot="0" spcFirstLastPara="1" vertOverflow="ellipsis" vert="horz" wrap="square" anchor="ctr" anchorCtr="1"/>
              <a:lstStyle/>
              <a:p>
                <a:pPr>
                  <a:defRPr sz="1400" b="1" i="0" u="none" strike="noStrike" kern="1200" baseline="0">
                    <a:solidFill>
                      <a:srgbClr val="FFFFFF"/>
                    </a:solidFill>
                    <a:latin typeface="Calibri" panose="020F0502020204030204" pitchFamily="34" charset="0"/>
                    <a:ea typeface="+mn-ea"/>
                    <a:cs typeface="Calibri" panose="020F0502020204030204" pitchFamily="34" charset="0"/>
                  </a:defRPr>
                </a:pPr>
                <a:endParaRPr lang="es-CO"/>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Hoja1!$B$1</c:f>
              <c:strCache>
                <c:ptCount val="1"/>
                <c:pt idx="0">
                  <c:v>Valor de las ventas</c:v>
                </c:pt>
              </c:strCache>
            </c:strRef>
          </c:cat>
          <c:val>
            <c:numRef>
              <c:f>Hoja1!$B$2</c:f>
              <c:numCache>
                <c:formatCode>0.0</c:formatCode>
                <c:ptCount val="1"/>
                <c:pt idx="0">
                  <c:v>19.780219780219781</c:v>
                </c:pt>
              </c:numCache>
            </c:numRef>
          </c:val>
          <c:extLst>
            <c:ext xmlns:c16="http://schemas.microsoft.com/office/drawing/2014/chart" uri="{C3380CC4-5D6E-409C-BE32-E72D297353CC}">
              <c16:uniqueId val="{00000002-99EB-48A5-AA45-1502F95A24D2}"/>
            </c:ext>
          </c:extLst>
        </c:ser>
        <c:ser>
          <c:idx val="1"/>
          <c:order val="1"/>
          <c:tx>
            <c:strRef>
              <c:f>Hoja1!$A$3</c:f>
              <c:strCache>
                <c:ptCount val="1"/>
                <c:pt idx="0">
                  <c:v>Se mantuvo igual</c:v>
                </c:pt>
              </c:strCache>
            </c:strRef>
          </c:tx>
          <c:spPr>
            <a:solidFill>
              <a:schemeClr val="bg1">
                <a:lumMod val="75000"/>
              </a:schemeClr>
            </a:solidFill>
            <a:ln>
              <a:noFill/>
            </a:ln>
            <a:effectLst/>
          </c:spPr>
          <c:invertIfNegative val="0"/>
          <c:dLbls>
            <c:spPr>
              <a:noFill/>
              <a:ln>
                <a:noFill/>
              </a:ln>
              <a:effectLst/>
            </c:spPr>
            <c:txPr>
              <a:bodyPr rot="0" spcFirstLastPara="1" vertOverflow="ellipsis" vert="horz" wrap="square" anchor="ctr" anchorCtr="1"/>
              <a:lstStyle/>
              <a:p>
                <a:pPr>
                  <a:defRPr sz="1400" b="1" i="0" u="none" strike="noStrike" kern="1200" baseline="0">
                    <a:solidFill>
                      <a:schemeClr val="tx1">
                        <a:lumMod val="75000"/>
                        <a:lumOff val="25000"/>
                      </a:schemeClr>
                    </a:solidFill>
                    <a:latin typeface="Calibri" panose="020F0502020204030204" pitchFamily="34" charset="0"/>
                    <a:ea typeface="+mn-ea"/>
                    <a:cs typeface="Calibri" panose="020F0502020204030204" pitchFamily="34" charset="0"/>
                  </a:defRPr>
                </a:pPr>
                <a:endParaRPr lang="es-CO"/>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Hoja1!$B$1</c:f>
              <c:strCache>
                <c:ptCount val="1"/>
                <c:pt idx="0">
                  <c:v>Valor de las ventas</c:v>
                </c:pt>
              </c:strCache>
            </c:strRef>
          </c:cat>
          <c:val>
            <c:numRef>
              <c:f>Hoja1!$B$3</c:f>
              <c:numCache>
                <c:formatCode>0.0</c:formatCode>
                <c:ptCount val="1"/>
                <c:pt idx="0">
                  <c:v>23.626373626373624</c:v>
                </c:pt>
              </c:numCache>
            </c:numRef>
          </c:val>
          <c:extLst>
            <c:ext xmlns:c16="http://schemas.microsoft.com/office/drawing/2014/chart" uri="{C3380CC4-5D6E-409C-BE32-E72D297353CC}">
              <c16:uniqueId val="{00000003-99EB-48A5-AA45-1502F95A24D2}"/>
            </c:ext>
          </c:extLst>
        </c:ser>
        <c:ser>
          <c:idx val="2"/>
          <c:order val="2"/>
          <c:tx>
            <c:strRef>
              <c:f>Hoja1!$A$4</c:f>
              <c:strCache>
                <c:ptCount val="1"/>
                <c:pt idx="0">
                  <c:v>Disminuyó</c:v>
                </c:pt>
              </c:strCache>
            </c:strRef>
          </c:tx>
          <c:spPr>
            <a:solidFill>
              <a:srgbClr val="FF207B"/>
            </a:solidFill>
            <a:ln>
              <a:noFill/>
            </a:ln>
            <a:effectLst/>
          </c:spPr>
          <c:invertIfNegative val="0"/>
          <c:dLbls>
            <c:spPr>
              <a:noFill/>
              <a:ln>
                <a:noFill/>
              </a:ln>
              <a:effectLst/>
            </c:spPr>
            <c:txPr>
              <a:bodyPr rot="0" spcFirstLastPara="1" vertOverflow="ellipsis" vert="horz" wrap="square" anchor="ctr" anchorCtr="1"/>
              <a:lstStyle/>
              <a:p>
                <a:pPr>
                  <a:defRPr sz="1400" b="1" i="0" u="none" strike="noStrike" kern="1200" baseline="0">
                    <a:solidFill>
                      <a:srgbClr val="FFFFFF"/>
                    </a:solidFill>
                    <a:latin typeface="Calibri" panose="020F0502020204030204" pitchFamily="34" charset="0"/>
                    <a:ea typeface="+mn-ea"/>
                    <a:cs typeface="Calibri" panose="020F0502020204030204" pitchFamily="34" charset="0"/>
                  </a:defRPr>
                </a:pPr>
                <a:endParaRPr lang="es-CO"/>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Hoja1!$B$1</c:f>
              <c:strCache>
                <c:ptCount val="1"/>
                <c:pt idx="0">
                  <c:v>Valor de las ventas</c:v>
                </c:pt>
              </c:strCache>
            </c:strRef>
          </c:cat>
          <c:val>
            <c:numRef>
              <c:f>Hoja1!$B$4</c:f>
              <c:numCache>
                <c:formatCode>0.0</c:formatCode>
                <c:ptCount val="1"/>
                <c:pt idx="0">
                  <c:v>56.593406593406591</c:v>
                </c:pt>
              </c:numCache>
            </c:numRef>
          </c:val>
          <c:extLst>
            <c:ext xmlns:c16="http://schemas.microsoft.com/office/drawing/2014/chart" uri="{C3380CC4-5D6E-409C-BE32-E72D297353CC}">
              <c16:uniqueId val="{00000004-99EB-48A5-AA45-1502F95A24D2}"/>
            </c:ext>
          </c:extLst>
        </c:ser>
        <c:dLbls>
          <c:showLegendKey val="0"/>
          <c:showVal val="0"/>
          <c:showCatName val="0"/>
          <c:showSerName val="0"/>
          <c:showPercent val="0"/>
          <c:showBubbleSize val="0"/>
        </c:dLbls>
        <c:gapWidth val="150"/>
        <c:overlap val="100"/>
        <c:axId val="378782063"/>
        <c:axId val="308886991"/>
      </c:barChart>
      <c:catAx>
        <c:axId val="378782063"/>
        <c:scaling>
          <c:orientation val="minMax"/>
        </c:scaling>
        <c:delete val="0"/>
        <c:axPos val="b"/>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1400" b="0" i="0" u="none" strike="noStrike" kern="1200" baseline="0">
                <a:solidFill>
                  <a:schemeClr val="tx1"/>
                </a:solidFill>
                <a:latin typeface="Calibri" panose="020F0502020204030204" pitchFamily="34" charset="0"/>
                <a:ea typeface="+mn-ea"/>
                <a:cs typeface="Calibri" panose="020F0502020204030204" pitchFamily="34" charset="0"/>
              </a:defRPr>
            </a:pPr>
            <a:endParaRPr lang="es-CO"/>
          </a:p>
        </c:txPr>
        <c:crossAx val="308886991"/>
        <c:crosses val="autoZero"/>
        <c:auto val="1"/>
        <c:lblAlgn val="ctr"/>
        <c:lblOffset val="100"/>
        <c:noMultiLvlLbl val="0"/>
      </c:catAx>
      <c:valAx>
        <c:axId val="308886991"/>
        <c:scaling>
          <c:orientation val="minMax"/>
        </c:scaling>
        <c:delete val="1"/>
        <c:axPos val="l"/>
        <c:numFmt formatCode="0%" sourceLinked="1"/>
        <c:majorTickMark val="none"/>
        <c:minorTickMark val="none"/>
        <c:tickLblPos val="nextTo"/>
        <c:crossAx val="378782063"/>
        <c:crosses val="autoZero"/>
        <c:crossBetween val="between"/>
      </c:valAx>
      <c:spPr>
        <a:noFill/>
        <a:ln>
          <a:noFill/>
        </a:ln>
        <a:effectLst/>
      </c:spPr>
    </c:plotArea>
    <c:legend>
      <c:legendPos val="b"/>
      <c:legendEntry>
        <c:idx val="0"/>
        <c:txPr>
          <a:bodyPr rot="0" spcFirstLastPara="1" vertOverflow="ellipsis" vert="horz" wrap="square" anchor="ctr" anchorCtr="1"/>
          <a:lstStyle/>
          <a:p>
            <a:pPr>
              <a:defRPr sz="1400" b="1" i="0" u="none" strike="noStrike" kern="1200" baseline="0">
                <a:solidFill>
                  <a:srgbClr val="7030A0"/>
                </a:solidFill>
                <a:latin typeface="Calibri" panose="020F0502020204030204" pitchFamily="34" charset="0"/>
                <a:ea typeface="+mn-ea"/>
                <a:cs typeface="Calibri" panose="020F0502020204030204" pitchFamily="34" charset="0"/>
              </a:defRPr>
            </a:pPr>
            <a:endParaRPr lang="es-CO"/>
          </a:p>
        </c:txPr>
      </c:legendEntry>
      <c:legendEntry>
        <c:idx val="1"/>
        <c:txPr>
          <a:bodyPr rot="0" spcFirstLastPara="1" vertOverflow="ellipsis" vert="horz" wrap="square" anchor="ctr" anchorCtr="1"/>
          <a:lstStyle/>
          <a:p>
            <a:pPr>
              <a:defRPr sz="1400" b="1" i="0" u="none" strike="noStrike" kern="1200" baseline="0">
                <a:solidFill>
                  <a:srgbClr val="7F7F7F"/>
                </a:solidFill>
                <a:latin typeface="Calibri" panose="020F0502020204030204" pitchFamily="34" charset="0"/>
                <a:ea typeface="+mn-ea"/>
                <a:cs typeface="Calibri" panose="020F0502020204030204" pitchFamily="34" charset="0"/>
              </a:defRPr>
            </a:pPr>
            <a:endParaRPr lang="es-CO"/>
          </a:p>
        </c:txPr>
      </c:legendEntry>
      <c:legendEntry>
        <c:idx val="2"/>
        <c:txPr>
          <a:bodyPr rot="0" spcFirstLastPara="1" vertOverflow="ellipsis" vert="horz" wrap="square" anchor="ctr" anchorCtr="1"/>
          <a:lstStyle/>
          <a:p>
            <a:pPr>
              <a:defRPr sz="1400" b="1" i="0" u="none" strike="noStrike" kern="1200" baseline="0">
                <a:solidFill>
                  <a:srgbClr val="FF207B"/>
                </a:solidFill>
                <a:latin typeface="Calibri" panose="020F0502020204030204" pitchFamily="34" charset="0"/>
                <a:ea typeface="+mn-ea"/>
                <a:cs typeface="Calibri" panose="020F0502020204030204" pitchFamily="34" charset="0"/>
              </a:defRPr>
            </a:pPr>
            <a:endParaRPr lang="es-CO"/>
          </a:p>
        </c:txPr>
      </c:legendEntry>
      <c:layout>
        <c:manualLayout>
          <c:xMode val="edge"/>
          <c:yMode val="edge"/>
          <c:x val="6.3818335467163798E-2"/>
          <c:y val="0.84843862259153091"/>
          <c:w val="0.9"/>
          <c:h val="0.15156137740846909"/>
        </c:manualLayout>
      </c:layout>
      <c:overlay val="0"/>
      <c:spPr>
        <a:noFill/>
        <a:ln>
          <a:noFill/>
        </a:ln>
        <a:effectLst/>
      </c:spPr>
      <c:txPr>
        <a:bodyPr rot="0" spcFirstLastPara="1" vertOverflow="ellipsis" vert="horz" wrap="square" anchor="ctr" anchorCtr="1"/>
        <a:lstStyle/>
        <a:p>
          <a:pPr>
            <a:defRPr sz="1400" b="1" i="0" u="none" strike="noStrike" kern="1200" baseline="0">
              <a:solidFill>
                <a:schemeClr val="tx1"/>
              </a:solidFill>
              <a:latin typeface="Calibri" panose="020F0502020204030204" pitchFamily="34" charset="0"/>
              <a:ea typeface="+mn-ea"/>
              <a:cs typeface="Calibri" panose="020F0502020204030204" pitchFamily="34" charset="0"/>
            </a:defRPr>
          </a:pPr>
          <a:endParaRPr lang="es-CO"/>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noFill/>
      <a:round/>
    </a:ln>
    <a:effectLst/>
  </c:spPr>
  <c:txPr>
    <a:bodyPr/>
    <a:lstStyle/>
    <a:p>
      <a:pPr>
        <a:defRPr sz="1600">
          <a:latin typeface="Calibri" panose="020F0502020204030204" pitchFamily="34" charset="0"/>
          <a:cs typeface="Calibri" panose="020F0502020204030204" pitchFamily="34" charset="0"/>
        </a:defRPr>
      </a:pPr>
      <a:endParaRPr lang="es-CO"/>
    </a:p>
  </c:txPr>
  <c:externalData r:id="rId4">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3818516812528788E-2"/>
          <c:y val="3.9478936100729348E-2"/>
          <c:w val="0.45186549976969131"/>
          <c:h val="0.63366492279121334"/>
        </c:manualLayout>
      </c:layout>
      <c:barChart>
        <c:barDir val="col"/>
        <c:grouping val="percentStacked"/>
        <c:varyColors val="0"/>
        <c:ser>
          <c:idx val="0"/>
          <c:order val="0"/>
          <c:tx>
            <c:strRef>
              <c:f>Hoja1!$A$2</c:f>
              <c:strCache>
                <c:ptCount val="1"/>
                <c:pt idx="0">
                  <c:v>Aumentó</c:v>
                </c:pt>
              </c:strCache>
            </c:strRef>
          </c:tx>
          <c:spPr>
            <a:solidFill>
              <a:srgbClr val="7030A0"/>
            </a:solidFill>
            <a:ln>
              <a:noFill/>
            </a:ln>
            <a:effectLst/>
          </c:spPr>
          <c:invertIfNegative val="0"/>
          <c:dLbls>
            <c:spPr>
              <a:noFill/>
              <a:ln>
                <a:noFill/>
              </a:ln>
              <a:effectLst/>
            </c:spPr>
            <c:txPr>
              <a:bodyPr rot="0" spcFirstLastPara="1" vertOverflow="ellipsis" vert="horz" wrap="square" anchor="ctr" anchorCtr="1"/>
              <a:lstStyle/>
              <a:p>
                <a:pPr>
                  <a:defRPr sz="1400" b="1" i="0" u="none" strike="noStrike" kern="1200" baseline="0">
                    <a:solidFill>
                      <a:srgbClr val="FFFFFF"/>
                    </a:solidFill>
                    <a:latin typeface="Calibri" panose="020F0502020204030204" pitchFamily="34" charset="0"/>
                    <a:ea typeface="+mn-ea"/>
                    <a:cs typeface="Calibri" panose="020F0502020204030204" pitchFamily="34" charset="0"/>
                  </a:defRPr>
                </a:pPr>
                <a:endParaRPr lang="es-CO"/>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Hoja1!$B$1</c:f>
              <c:strCache>
                <c:ptCount val="1"/>
                <c:pt idx="0">
                  <c:v>Número de trabajadores</c:v>
                </c:pt>
              </c:strCache>
            </c:strRef>
          </c:cat>
          <c:val>
            <c:numRef>
              <c:f>Hoja1!$B$2</c:f>
              <c:numCache>
                <c:formatCode>0.0</c:formatCode>
                <c:ptCount val="1"/>
                <c:pt idx="0">
                  <c:v>13.186813186813188</c:v>
                </c:pt>
              </c:numCache>
            </c:numRef>
          </c:val>
          <c:extLst>
            <c:ext xmlns:c16="http://schemas.microsoft.com/office/drawing/2014/chart" uri="{C3380CC4-5D6E-409C-BE32-E72D297353CC}">
              <c16:uniqueId val="{00000000-8BB6-4A8F-BE3D-3F375940A1DB}"/>
            </c:ext>
          </c:extLst>
        </c:ser>
        <c:ser>
          <c:idx val="1"/>
          <c:order val="1"/>
          <c:tx>
            <c:strRef>
              <c:f>Hoja1!$A$3</c:f>
              <c:strCache>
                <c:ptCount val="1"/>
                <c:pt idx="0">
                  <c:v>Se mantuvo igual</c:v>
                </c:pt>
              </c:strCache>
            </c:strRef>
          </c:tx>
          <c:spPr>
            <a:solidFill>
              <a:schemeClr val="bg1">
                <a:lumMod val="75000"/>
              </a:schemeClr>
            </a:solidFill>
            <a:ln>
              <a:noFill/>
            </a:ln>
            <a:effectLst/>
          </c:spPr>
          <c:invertIfNegative val="0"/>
          <c:dLbls>
            <c:spPr>
              <a:noFill/>
              <a:ln>
                <a:noFill/>
              </a:ln>
              <a:effectLst/>
            </c:spPr>
            <c:txPr>
              <a:bodyPr rot="0" spcFirstLastPara="1" vertOverflow="ellipsis" vert="horz" wrap="square" anchor="ctr" anchorCtr="1"/>
              <a:lstStyle/>
              <a:p>
                <a:pPr>
                  <a:defRPr sz="1400" b="1" i="0" u="none" strike="noStrike" kern="1200" baseline="0">
                    <a:solidFill>
                      <a:schemeClr val="tx1">
                        <a:lumMod val="75000"/>
                        <a:lumOff val="25000"/>
                      </a:schemeClr>
                    </a:solidFill>
                    <a:latin typeface="Calibri" panose="020F0502020204030204" pitchFamily="34" charset="0"/>
                    <a:ea typeface="+mn-ea"/>
                    <a:cs typeface="Calibri" panose="020F0502020204030204" pitchFamily="34" charset="0"/>
                  </a:defRPr>
                </a:pPr>
                <a:endParaRPr lang="es-CO"/>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Hoja1!$B$1</c:f>
              <c:strCache>
                <c:ptCount val="1"/>
                <c:pt idx="0">
                  <c:v>Número de trabajadores</c:v>
                </c:pt>
              </c:strCache>
            </c:strRef>
          </c:cat>
          <c:val>
            <c:numRef>
              <c:f>Hoja1!$B$3</c:f>
              <c:numCache>
                <c:formatCode>0.0</c:formatCode>
                <c:ptCount val="1"/>
                <c:pt idx="0">
                  <c:v>58.241758241758248</c:v>
                </c:pt>
              </c:numCache>
            </c:numRef>
          </c:val>
          <c:extLst>
            <c:ext xmlns:c16="http://schemas.microsoft.com/office/drawing/2014/chart" uri="{C3380CC4-5D6E-409C-BE32-E72D297353CC}">
              <c16:uniqueId val="{00000001-8BB6-4A8F-BE3D-3F375940A1DB}"/>
            </c:ext>
          </c:extLst>
        </c:ser>
        <c:ser>
          <c:idx val="2"/>
          <c:order val="2"/>
          <c:tx>
            <c:strRef>
              <c:f>Hoja1!$A$4</c:f>
              <c:strCache>
                <c:ptCount val="1"/>
                <c:pt idx="0">
                  <c:v>Disminuyó</c:v>
                </c:pt>
              </c:strCache>
            </c:strRef>
          </c:tx>
          <c:spPr>
            <a:solidFill>
              <a:srgbClr val="FF207B"/>
            </a:solidFill>
            <a:ln>
              <a:noFill/>
            </a:ln>
            <a:effectLst/>
          </c:spPr>
          <c:invertIfNegative val="0"/>
          <c:dLbls>
            <c:spPr>
              <a:noFill/>
              <a:ln>
                <a:noFill/>
              </a:ln>
              <a:effectLst/>
            </c:spPr>
            <c:txPr>
              <a:bodyPr rot="0" spcFirstLastPara="1" vertOverflow="ellipsis" vert="horz" wrap="square" anchor="ctr" anchorCtr="1"/>
              <a:lstStyle/>
              <a:p>
                <a:pPr>
                  <a:defRPr sz="1400" b="1" i="0" u="none" strike="noStrike" kern="1200" baseline="0">
                    <a:solidFill>
                      <a:srgbClr val="FFFFFF"/>
                    </a:solidFill>
                    <a:latin typeface="Calibri" panose="020F0502020204030204" pitchFamily="34" charset="0"/>
                    <a:ea typeface="+mn-ea"/>
                    <a:cs typeface="Calibri" panose="020F0502020204030204" pitchFamily="34" charset="0"/>
                  </a:defRPr>
                </a:pPr>
                <a:endParaRPr lang="es-CO"/>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Hoja1!$B$1</c:f>
              <c:strCache>
                <c:ptCount val="1"/>
                <c:pt idx="0">
                  <c:v>Número de trabajadores</c:v>
                </c:pt>
              </c:strCache>
            </c:strRef>
          </c:cat>
          <c:val>
            <c:numRef>
              <c:f>Hoja1!$B$4</c:f>
              <c:numCache>
                <c:formatCode>0.0</c:formatCode>
                <c:ptCount val="1"/>
                <c:pt idx="0">
                  <c:v>28.571428571428569</c:v>
                </c:pt>
              </c:numCache>
            </c:numRef>
          </c:val>
          <c:extLst>
            <c:ext xmlns:c16="http://schemas.microsoft.com/office/drawing/2014/chart" uri="{C3380CC4-5D6E-409C-BE32-E72D297353CC}">
              <c16:uniqueId val="{00000002-8BB6-4A8F-BE3D-3F375940A1DB}"/>
            </c:ext>
          </c:extLst>
        </c:ser>
        <c:dLbls>
          <c:showLegendKey val="0"/>
          <c:showVal val="0"/>
          <c:showCatName val="0"/>
          <c:showSerName val="0"/>
          <c:showPercent val="0"/>
          <c:showBubbleSize val="0"/>
        </c:dLbls>
        <c:gapWidth val="150"/>
        <c:overlap val="100"/>
        <c:axId val="378782063"/>
        <c:axId val="308886991"/>
      </c:barChart>
      <c:catAx>
        <c:axId val="378782063"/>
        <c:scaling>
          <c:orientation val="minMax"/>
        </c:scaling>
        <c:delete val="0"/>
        <c:axPos val="b"/>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Calibri" panose="020F0502020204030204" pitchFamily="34" charset="0"/>
                <a:ea typeface="+mn-ea"/>
                <a:cs typeface="Calibri" panose="020F0502020204030204" pitchFamily="34" charset="0"/>
              </a:defRPr>
            </a:pPr>
            <a:endParaRPr lang="es-CO"/>
          </a:p>
        </c:txPr>
        <c:crossAx val="308886991"/>
        <c:crosses val="autoZero"/>
        <c:auto val="1"/>
        <c:lblAlgn val="ctr"/>
        <c:lblOffset val="100"/>
        <c:noMultiLvlLbl val="0"/>
      </c:catAx>
      <c:valAx>
        <c:axId val="308886991"/>
        <c:scaling>
          <c:orientation val="minMax"/>
        </c:scaling>
        <c:delete val="1"/>
        <c:axPos val="l"/>
        <c:numFmt formatCode="0%" sourceLinked="1"/>
        <c:majorTickMark val="none"/>
        <c:minorTickMark val="none"/>
        <c:tickLblPos val="nextTo"/>
        <c:crossAx val="378782063"/>
        <c:crosses val="autoZero"/>
        <c:crossBetween val="between"/>
      </c:valAx>
      <c:spPr>
        <a:noFill/>
        <a:ln>
          <a:noFill/>
        </a:ln>
        <a:effectLst/>
      </c:spPr>
    </c:plotArea>
    <c:legend>
      <c:legendPos val="b"/>
      <c:legendEntry>
        <c:idx val="0"/>
        <c:txPr>
          <a:bodyPr rot="0" spcFirstLastPara="1" vertOverflow="ellipsis" vert="horz" wrap="square" anchor="ctr" anchorCtr="1"/>
          <a:lstStyle/>
          <a:p>
            <a:pPr>
              <a:defRPr sz="1400" b="1" i="0" u="none" strike="noStrike" kern="1200" baseline="0">
                <a:solidFill>
                  <a:srgbClr val="7030A0"/>
                </a:solidFill>
                <a:latin typeface="Calibri" panose="020F0502020204030204" pitchFamily="34" charset="0"/>
                <a:ea typeface="+mn-ea"/>
                <a:cs typeface="Calibri" panose="020F0502020204030204" pitchFamily="34" charset="0"/>
              </a:defRPr>
            </a:pPr>
            <a:endParaRPr lang="es-CO"/>
          </a:p>
        </c:txPr>
      </c:legendEntry>
      <c:legendEntry>
        <c:idx val="1"/>
        <c:txPr>
          <a:bodyPr rot="0" spcFirstLastPara="1" vertOverflow="ellipsis" vert="horz" wrap="square" anchor="ctr" anchorCtr="1"/>
          <a:lstStyle/>
          <a:p>
            <a:pPr>
              <a:defRPr sz="1400" b="1" i="0" u="none" strike="noStrike" kern="1200" baseline="0">
                <a:solidFill>
                  <a:srgbClr val="7F7F7F"/>
                </a:solidFill>
                <a:latin typeface="Calibri" panose="020F0502020204030204" pitchFamily="34" charset="0"/>
                <a:ea typeface="+mn-ea"/>
                <a:cs typeface="Calibri" panose="020F0502020204030204" pitchFamily="34" charset="0"/>
              </a:defRPr>
            </a:pPr>
            <a:endParaRPr lang="es-CO"/>
          </a:p>
        </c:txPr>
      </c:legendEntry>
      <c:legendEntry>
        <c:idx val="2"/>
        <c:txPr>
          <a:bodyPr rot="0" spcFirstLastPara="1" vertOverflow="ellipsis" vert="horz" wrap="square" anchor="ctr" anchorCtr="1"/>
          <a:lstStyle/>
          <a:p>
            <a:pPr>
              <a:defRPr sz="1400" b="1" i="0" u="none" strike="noStrike" kern="1200" baseline="0">
                <a:solidFill>
                  <a:srgbClr val="FF207B"/>
                </a:solidFill>
                <a:latin typeface="Calibri" panose="020F0502020204030204" pitchFamily="34" charset="0"/>
                <a:ea typeface="+mn-ea"/>
                <a:cs typeface="Calibri" panose="020F0502020204030204" pitchFamily="34" charset="0"/>
              </a:defRPr>
            </a:pPr>
            <a:endParaRPr lang="es-CO"/>
          </a:p>
        </c:txPr>
      </c:legendEntry>
      <c:layout>
        <c:manualLayout>
          <c:xMode val="edge"/>
          <c:yMode val="edge"/>
          <c:x val="6.3818335467163798E-2"/>
          <c:y val="0.84843862259153091"/>
          <c:w val="0.9"/>
          <c:h val="0.15156137740846909"/>
        </c:manualLayout>
      </c:layout>
      <c:overlay val="0"/>
      <c:spPr>
        <a:noFill/>
        <a:ln>
          <a:noFill/>
        </a:ln>
        <a:effectLst/>
      </c:spPr>
      <c:txPr>
        <a:bodyPr rot="0" spcFirstLastPara="1" vertOverflow="ellipsis" vert="horz" wrap="square" anchor="ctr" anchorCtr="1"/>
        <a:lstStyle/>
        <a:p>
          <a:pPr>
            <a:defRPr sz="1400" b="1" i="0" u="none" strike="noStrike" kern="1200" baseline="0">
              <a:solidFill>
                <a:schemeClr val="tx1"/>
              </a:solidFill>
              <a:latin typeface="Calibri" panose="020F0502020204030204" pitchFamily="34" charset="0"/>
              <a:ea typeface="+mn-ea"/>
              <a:cs typeface="Calibri" panose="020F0502020204030204" pitchFamily="34" charset="0"/>
            </a:defRPr>
          </a:pPr>
          <a:endParaRPr lang="es-CO"/>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noFill/>
      <a:round/>
    </a:ln>
    <a:effectLst/>
  </c:spPr>
  <c:txPr>
    <a:bodyPr/>
    <a:lstStyle/>
    <a:p>
      <a:pPr>
        <a:defRPr sz="1400">
          <a:latin typeface="Calibri" panose="020F0502020204030204" pitchFamily="34" charset="0"/>
          <a:cs typeface="Calibri" panose="020F0502020204030204" pitchFamily="34" charset="0"/>
        </a:defRPr>
      </a:pPr>
      <a:endParaRPr lang="es-CO"/>
    </a:p>
  </c:txPr>
  <c:externalData r:id="rId4">
    <c:autoUpdate val="0"/>
  </c:externalData>
  <c:userShapes r:id="rId5"/>
</c:chartSpace>
</file>

<file path=ppt/charts/chart2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54807682966976623"/>
          <c:y val="5.5319786786097946E-2"/>
          <c:w val="0.36544751645591939"/>
          <c:h val="0.91068635889795579"/>
        </c:manualLayout>
      </c:layout>
      <c:barChart>
        <c:barDir val="bar"/>
        <c:grouping val="percentStacked"/>
        <c:varyColors val="0"/>
        <c:ser>
          <c:idx val="0"/>
          <c:order val="0"/>
          <c:tx>
            <c:strRef>
              <c:f>Hoja1!$B$1</c:f>
              <c:strCache>
                <c:ptCount val="1"/>
                <c:pt idx="0">
                  <c:v>Adoctada</c:v>
                </c:pt>
              </c:strCache>
            </c:strRef>
          </c:tx>
          <c:spPr>
            <a:solidFill>
              <a:srgbClr val="7030A0"/>
            </a:solidFill>
            <a:ln>
              <a:solidFill>
                <a:srgbClr val="7030A0"/>
              </a:solidFill>
            </a:ln>
            <a:effectLst/>
          </c:spPr>
          <c:invertIfNegative val="0"/>
          <c:dLbls>
            <c:dLbl>
              <c:idx val="0"/>
              <c:layout>
                <c:manualLayout>
                  <c:x val="0.17797850694734094"/>
                  <c:y val="1.1706974168294246E-17"/>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03C9-44AF-8427-4C24964D9F1F}"/>
                </c:ext>
              </c:extLst>
            </c:dLbl>
            <c:dLbl>
              <c:idx val="1"/>
              <c:layout>
                <c:manualLayout>
                  <c:x val="0.15046805238704905"/>
                  <c:y val="0"/>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03C9-44AF-8427-4C24964D9F1F}"/>
                </c:ext>
              </c:extLst>
            </c:dLbl>
            <c:dLbl>
              <c:idx val="2"/>
              <c:layout>
                <c:manualLayout>
                  <c:x val="8.5726306321336737E-2"/>
                  <c:y val="0"/>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03C9-44AF-8427-4C24964D9F1F}"/>
                </c:ext>
              </c:extLst>
            </c:dLbl>
            <c:dLbl>
              <c:idx val="3"/>
              <c:layout>
                <c:manualLayout>
                  <c:x val="7.4274346521977244E-2"/>
                  <c:y val="0"/>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03C9-44AF-8427-4C24964D9F1F}"/>
                </c:ext>
              </c:extLst>
            </c:dLbl>
            <c:dLbl>
              <c:idx val="4"/>
              <c:layout>
                <c:manualLayout>
                  <c:x val="6.5574483981763909E-2"/>
                  <c:y val="0"/>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03C9-44AF-8427-4C24964D9F1F}"/>
                </c:ext>
              </c:extLst>
            </c:dLbl>
            <c:dLbl>
              <c:idx val="5"/>
              <c:layout>
                <c:manualLayout>
                  <c:x val="6.3029483129440692E-2"/>
                  <c:y val="0"/>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03C9-44AF-8427-4C24964D9F1F}"/>
                </c:ext>
              </c:extLst>
            </c:dLbl>
            <c:dLbl>
              <c:idx val="6"/>
              <c:layout>
                <c:manualLayout>
                  <c:x val="5.4605990925477854E-2"/>
                  <c:y val="4.0224856950352471E-7"/>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03C9-44AF-8427-4C24964D9F1F}"/>
                </c:ext>
              </c:extLst>
            </c:dLbl>
            <c:dLbl>
              <c:idx val="7"/>
              <c:layout>
                <c:manualLayout>
                  <c:x val="5.5725979899679659E-2"/>
                  <c:y val="-5.1085568326946704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03C9-44AF-8427-4C24964D9F1F}"/>
                </c:ext>
              </c:extLst>
            </c:dLbl>
            <c:dLbl>
              <c:idx val="8"/>
              <c:layout>
                <c:manualLayout>
                  <c:x val="4.6923838573609898E-2"/>
                  <c:y val="0"/>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03C9-44AF-8427-4C24964D9F1F}"/>
                </c:ext>
              </c:extLst>
            </c:dLbl>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rgbClr val="7030A0"/>
                    </a:solidFill>
                    <a:latin typeface="Calibri" panose="020F0502020204030204" pitchFamily="34" charset="0"/>
                    <a:ea typeface="+mn-ea"/>
                    <a:cs typeface="Calibri" panose="020F0502020204030204" pitchFamily="34" charset="0"/>
                  </a:defRPr>
                </a:pPr>
                <a:endParaRPr lang="es-CO"/>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Hoja1!$A$2:$A$10</c:f>
              <c:strCache>
                <c:ptCount val="9"/>
                <c:pt idx="0">
                  <c:v>Trabajo desde casa</c:v>
                </c:pt>
                <c:pt idx="1">
                  <c:v>Vacaciones colectivas o programadas</c:v>
                </c:pt>
                <c:pt idx="2">
                  <c:v>Inversión en dotación</c:v>
                </c:pt>
                <c:pt idx="3">
                  <c:v>Suspensión de contratos</c:v>
                </c:pt>
                <c:pt idx="4">
                  <c:v>Cambio turnos o jornada laboral</c:v>
                </c:pt>
                <c:pt idx="5">
                  <c:v>Licencia no remunerada</c:v>
                </c:pt>
                <c:pt idx="6">
                  <c:v>Terminación de contratos</c:v>
                </c:pt>
                <c:pt idx="7">
                  <c:v>Otra*</c:v>
                </c:pt>
                <c:pt idx="8">
                  <c:v>No se han adoptado medidas</c:v>
                </c:pt>
              </c:strCache>
            </c:strRef>
          </c:cat>
          <c:val>
            <c:numRef>
              <c:f>Hoja1!$B$2:$B$10</c:f>
              <c:numCache>
                <c:formatCode>0.0</c:formatCode>
                <c:ptCount val="9"/>
                <c:pt idx="0">
                  <c:v>60.164835164835161</c:v>
                </c:pt>
                <c:pt idx="1">
                  <c:v>49.450549450549453</c:v>
                </c:pt>
                <c:pt idx="2">
                  <c:v>17.582417582417584</c:v>
                </c:pt>
                <c:pt idx="3">
                  <c:v>11.263736263736265</c:v>
                </c:pt>
                <c:pt idx="4">
                  <c:v>9.6153846153846168</c:v>
                </c:pt>
                <c:pt idx="5">
                  <c:v>7.6923076923076925</c:v>
                </c:pt>
                <c:pt idx="6">
                  <c:v>6.3186813186813184</c:v>
                </c:pt>
                <c:pt idx="7">
                  <c:v>6.8681318681318686</c:v>
                </c:pt>
                <c:pt idx="8">
                  <c:v>5.2197802197802199</c:v>
                </c:pt>
              </c:numCache>
            </c:numRef>
          </c:val>
          <c:extLst>
            <c:ext xmlns:c16="http://schemas.microsoft.com/office/drawing/2014/chart" uri="{C3380CC4-5D6E-409C-BE32-E72D297353CC}">
              <c16:uniqueId val="{00000009-03C9-44AF-8427-4C24964D9F1F}"/>
            </c:ext>
          </c:extLst>
        </c:ser>
        <c:ser>
          <c:idx val="1"/>
          <c:order val="1"/>
          <c:tx>
            <c:strRef>
              <c:f>Hoja1!$C$1</c:f>
              <c:strCache>
                <c:ptCount val="1"/>
                <c:pt idx="0">
                  <c:v>Resto</c:v>
                </c:pt>
              </c:strCache>
            </c:strRef>
          </c:tx>
          <c:spPr>
            <a:solidFill>
              <a:schemeClr val="bg2"/>
            </a:solidFill>
            <a:ln>
              <a:solidFill>
                <a:srgbClr val="7030A0"/>
              </a:solidFill>
            </a:ln>
            <a:effectLst/>
          </c:spPr>
          <c:invertIfNegative val="0"/>
          <c:cat>
            <c:strRef>
              <c:f>Hoja1!$A$2:$A$10</c:f>
              <c:strCache>
                <c:ptCount val="9"/>
                <c:pt idx="0">
                  <c:v>Trabajo desde casa</c:v>
                </c:pt>
                <c:pt idx="1">
                  <c:v>Vacaciones colectivas o programadas</c:v>
                </c:pt>
                <c:pt idx="2">
                  <c:v>Inversión en dotación</c:v>
                </c:pt>
                <c:pt idx="3">
                  <c:v>Suspensión de contratos</c:v>
                </c:pt>
                <c:pt idx="4">
                  <c:v>Cambio turnos o jornada laboral</c:v>
                </c:pt>
                <c:pt idx="5">
                  <c:v>Licencia no remunerada</c:v>
                </c:pt>
                <c:pt idx="6">
                  <c:v>Terminación de contratos</c:v>
                </c:pt>
                <c:pt idx="7">
                  <c:v>Otra*</c:v>
                </c:pt>
                <c:pt idx="8">
                  <c:v>No se han adoptado medidas</c:v>
                </c:pt>
              </c:strCache>
            </c:strRef>
          </c:cat>
          <c:val>
            <c:numRef>
              <c:f>Hoja1!$C$2:$C$10</c:f>
              <c:numCache>
                <c:formatCode>0.0</c:formatCode>
                <c:ptCount val="9"/>
                <c:pt idx="0">
                  <c:v>39.835164835164839</c:v>
                </c:pt>
                <c:pt idx="1">
                  <c:v>50.549450549450547</c:v>
                </c:pt>
                <c:pt idx="2">
                  <c:v>82.417582417582423</c:v>
                </c:pt>
                <c:pt idx="3">
                  <c:v>88.736263736263737</c:v>
                </c:pt>
                <c:pt idx="4">
                  <c:v>90.384615384615387</c:v>
                </c:pt>
                <c:pt idx="5">
                  <c:v>92.307692307692307</c:v>
                </c:pt>
                <c:pt idx="6">
                  <c:v>93.681318681318686</c:v>
                </c:pt>
                <c:pt idx="7">
                  <c:v>93.131868131868131</c:v>
                </c:pt>
                <c:pt idx="8">
                  <c:v>94.780219780219781</c:v>
                </c:pt>
              </c:numCache>
            </c:numRef>
          </c:val>
          <c:extLst>
            <c:ext xmlns:c16="http://schemas.microsoft.com/office/drawing/2014/chart" uri="{C3380CC4-5D6E-409C-BE32-E72D297353CC}">
              <c16:uniqueId val="{0000000A-03C9-44AF-8427-4C24964D9F1F}"/>
            </c:ext>
          </c:extLst>
        </c:ser>
        <c:dLbls>
          <c:showLegendKey val="0"/>
          <c:showVal val="0"/>
          <c:showCatName val="0"/>
          <c:showSerName val="0"/>
          <c:showPercent val="0"/>
          <c:showBubbleSize val="0"/>
        </c:dLbls>
        <c:gapWidth val="56"/>
        <c:overlap val="100"/>
        <c:axId val="441971791"/>
        <c:axId val="410925679"/>
      </c:barChart>
      <c:catAx>
        <c:axId val="441971791"/>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lgn="just">
              <a:defRPr sz="1400" b="0" i="0" u="none" strike="noStrike" kern="1200" baseline="0">
                <a:solidFill>
                  <a:schemeClr val="tx1"/>
                </a:solidFill>
                <a:latin typeface="Calibri" panose="020F0502020204030204" pitchFamily="34" charset="0"/>
                <a:ea typeface="Cambria" panose="02040503050406030204" pitchFamily="18" charset="0"/>
                <a:cs typeface="Calibri" panose="020F0502020204030204" pitchFamily="34" charset="0"/>
              </a:defRPr>
            </a:pPr>
            <a:endParaRPr lang="es-CO"/>
          </a:p>
        </c:txPr>
        <c:crossAx val="410925679"/>
        <c:crosses val="autoZero"/>
        <c:auto val="1"/>
        <c:lblAlgn val="ctr"/>
        <c:lblOffset val="100"/>
        <c:noMultiLvlLbl val="0"/>
      </c:catAx>
      <c:valAx>
        <c:axId val="410925679"/>
        <c:scaling>
          <c:orientation val="minMax"/>
        </c:scaling>
        <c:delete val="1"/>
        <c:axPos val="t"/>
        <c:numFmt formatCode="0%" sourceLinked="1"/>
        <c:majorTickMark val="none"/>
        <c:minorTickMark val="none"/>
        <c:tickLblPos val="nextTo"/>
        <c:crossAx val="44197179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noFill/>
      <a:round/>
    </a:ln>
    <a:effectLst/>
  </c:spPr>
  <c:txPr>
    <a:bodyPr/>
    <a:lstStyle/>
    <a:p>
      <a:pPr>
        <a:defRPr/>
      </a:pPr>
      <a:endParaRPr lang="es-CO"/>
    </a:p>
  </c:txPr>
  <c:externalData r:id="rId4">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0277458408440539"/>
          <c:y val="9.6888503691136968E-2"/>
          <c:w val="0.84625648763043271"/>
          <c:h val="0.6029618628632275"/>
        </c:manualLayout>
      </c:layout>
      <c:barChart>
        <c:barDir val="col"/>
        <c:grouping val="clustered"/>
        <c:varyColors val="0"/>
        <c:ser>
          <c:idx val="0"/>
          <c:order val="0"/>
          <c:tx>
            <c:strRef>
              <c:f>Hoja1!$B$1</c:f>
              <c:strCache>
                <c:ptCount val="1"/>
                <c:pt idx="0">
                  <c:v>Semanas</c:v>
                </c:pt>
              </c:strCache>
            </c:strRef>
          </c:tx>
          <c:spPr>
            <a:solidFill>
              <a:schemeClr val="tx2"/>
            </a:solidFill>
            <a:ln>
              <a:noFill/>
            </a:ln>
            <a:effectLst/>
          </c:spPr>
          <c:invertIfNegative val="0"/>
          <c:dLbls>
            <c:spPr>
              <a:noFill/>
              <a:ln>
                <a:noFill/>
              </a:ln>
              <a:effectLst/>
            </c:spPr>
            <c:txPr>
              <a:bodyPr rot="0" spcFirstLastPara="1" vertOverflow="ellipsis" vert="horz" wrap="square" anchor="ctr" anchorCtr="1"/>
              <a:lstStyle/>
              <a:p>
                <a:pPr>
                  <a:defRPr sz="1400" b="0" i="0" u="none" strike="noStrike" kern="1200" baseline="0">
                    <a:solidFill>
                      <a:srgbClr val="002060"/>
                    </a:solidFill>
                    <a:latin typeface="Calibri" panose="020F0502020204030204" pitchFamily="34" charset="0"/>
                    <a:ea typeface="+mn-ea"/>
                    <a:cs typeface="Calibri" panose="020F0502020204030204" pitchFamily="34" charset="0"/>
                  </a:defRPr>
                </a:pPr>
                <a:endParaRPr lang="es-CO"/>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Hoja1!$A$2:$A$6</c:f>
              <c:strCache>
                <c:ptCount val="5"/>
                <c:pt idx="0">
                  <c:v>Menos de 1 semana</c:v>
                </c:pt>
                <c:pt idx="1">
                  <c:v>1-4 semanas</c:v>
                </c:pt>
                <c:pt idx="2">
                  <c:v>5-8 semanas</c:v>
                </c:pt>
                <c:pt idx="3">
                  <c:v>9-12 semanas</c:v>
                </c:pt>
                <c:pt idx="4">
                  <c:v>Más de 12 semanas</c:v>
                </c:pt>
              </c:strCache>
            </c:strRef>
          </c:cat>
          <c:val>
            <c:numRef>
              <c:f>Hoja1!$B$2:$B$6</c:f>
              <c:numCache>
                <c:formatCode>0.0</c:formatCode>
                <c:ptCount val="5"/>
                <c:pt idx="0">
                  <c:v>4.1208791208791204</c:v>
                </c:pt>
                <c:pt idx="1">
                  <c:v>54.1</c:v>
                </c:pt>
                <c:pt idx="2">
                  <c:v>25.5</c:v>
                </c:pt>
                <c:pt idx="3">
                  <c:v>8.8000000000000007</c:v>
                </c:pt>
                <c:pt idx="4">
                  <c:v>7.5</c:v>
                </c:pt>
              </c:numCache>
            </c:numRef>
          </c:val>
          <c:extLst>
            <c:ext xmlns:c16="http://schemas.microsoft.com/office/drawing/2014/chart" uri="{C3380CC4-5D6E-409C-BE32-E72D297353CC}">
              <c16:uniqueId val="{00000000-5A0C-472F-8CC4-907D3D0A7DD0}"/>
            </c:ext>
          </c:extLst>
        </c:ser>
        <c:dLbls>
          <c:showLegendKey val="0"/>
          <c:showVal val="0"/>
          <c:showCatName val="0"/>
          <c:showSerName val="0"/>
          <c:showPercent val="0"/>
          <c:showBubbleSize val="0"/>
        </c:dLbls>
        <c:gapWidth val="0"/>
        <c:overlap val="-27"/>
        <c:axId val="621359119"/>
        <c:axId val="410928591"/>
      </c:barChart>
      <c:catAx>
        <c:axId val="621359119"/>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Calibri" panose="020F0502020204030204" pitchFamily="34" charset="0"/>
                <a:ea typeface="+mn-ea"/>
                <a:cs typeface="Calibri" panose="020F0502020204030204" pitchFamily="34" charset="0"/>
              </a:defRPr>
            </a:pPr>
            <a:endParaRPr lang="es-CO"/>
          </a:p>
        </c:txPr>
        <c:crossAx val="410928591"/>
        <c:crosses val="autoZero"/>
        <c:auto val="1"/>
        <c:lblAlgn val="ctr"/>
        <c:lblOffset val="100"/>
        <c:noMultiLvlLbl val="0"/>
      </c:catAx>
      <c:valAx>
        <c:axId val="410928591"/>
        <c:scaling>
          <c:orientation val="minMax"/>
        </c:scaling>
        <c:delete val="1"/>
        <c:axPos val="l"/>
        <c:numFmt formatCode="0.0" sourceLinked="1"/>
        <c:majorTickMark val="none"/>
        <c:minorTickMark val="none"/>
        <c:tickLblPos val="nextTo"/>
        <c:crossAx val="621359119"/>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noFill/>
      <a:round/>
    </a:ln>
    <a:effectLst/>
  </c:spPr>
  <c:txPr>
    <a:bodyPr/>
    <a:lstStyle/>
    <a:p>
      <a:pPr>
        <a:defRPr sz="1400">
          <a:solidFill>
            <a:schemeClr val="tx1"/>
          </a:solidFill>
          <a:latin typeface="Calibri" panose="020F0502020204030204" pitchFamily="34" charset="0"/>
          <a:cs typeface="Calibri" panose="020F0502020204030204" pitchFamily="34" charset="0"/>
        </a:defRPr>
      </a:pPr>
      <a:endParaRPr lang="es-CO"/>
    </a:p>
  </c:txPr>
  <c:externalData r:id="rId4">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1534471940431675"/>
          <c:y val="5.8614260961112455E-2"/>
          <c:w val="0.44687850223236142"/>
          <c:h val="0.90081079697906841"/>
        </c:manualLayout>
      </c:layout>
      <c:pieChart>
        <c:varyColors val="1"/>
        <c:ser>
          <c:idx val="0"/>
          <c:order val="0"/>
          <c:tx>
            <c:strRef>
              <c:f>Hoja1!$B$1</c:f>
              <c:strCache>
                <c:ptCount val="1"/>
                <c:pt idx="0">
                  <c:v>Ventas</c:v>
                </c:pt>
              </c:strCache>
            </c:strRef>
          </c:tx>
          <c:spPr>
            <a:ln>
              <a:noFill/>
            </a:ln>
          </c:spPr>
          <c:dPt>
            <c:idx val="0"/>
            <c:bubble3D val="0"/>
            <c:spPr>
              <a:solidFill>
                <a:srgbClr val="7030A0"/>
              </a:solidFill>
              <a:ln w="19050">
                <a:noFill/>
              </a:ln>
              <a:effectLst/>
            </c:spPr>
            <c:extLst>
              <c:ext xmlns:c16="http://schemas.microsoft.com/office/drawing/2014/chart" uri="{C3380CC4-5D6E-409C-BE32-E72D297353CC}">
                <c16:uniqueId val="{00000001-0B74-4CA5-BA7E-BE51781155C9}"/>
              </c:ext>
            </c:extLst>
          </c:dPt>
          <c:dPt>
            <c:idx val="1"/>
            <c:bubble3D val="0"/>
            <c:spPr>
              <a:solidFill>
                <a:schemeClr val="bg1">
                  <a:lumMod val="65000"/>
                </a:schemeClr>
              </a:solidFill>
              <a:ln w="19050">
                <a:noFill/>
              </a:ln>
              <a:effectLst/>
            </c:spPr>
            <c:extLst>
              <c:ext xmlns:c16="http://schemas.microsoft.com/office/drawing/2014/chart" uri="{C3380CC4-5D6E-409C-BE32-E72D297353CC}">
                <c16:uniqueId val="{00000003-0B74-4CA5-BA7E-BE51781155C9}"/>
              </c:ext>
            </c:extLst>
          </c:dPt>
          <c:dPt>
            <c:idx val="2"/>
            <c:bubble3D val="0"/>
            <c:spPr>
              <a:solidFill>
                <a:srgbClr val="FFC000"/>
              </a:solidFill>
              <a:ln w="19050">
                <a:noFill/>
              </a:ln>
              <a:effectLst/>
            </c:spPr>
            <c:extLst>
              <c:ext xmlns:c16="http://schemas.microsoft.com/office/drawing/2014/chart" uri="{C3380CC4-5D6E-409C-BE32-E72D297353CC}">
                <c16:uniqueId val="{00000005-0B74-4CA5-BA7E-BE51781155C9}"/>
              </c:ext>
            </c:extLst>
          </c:dPt>
          <c:dLbls>
            <c:dLbl>
              <c:idx val="0"/>
              <c:spPr>
                <a:noFill/>
                <a:ln>
                  <a:noFill/>
                </a:ln>
                <a:effectLst/>
              </c:spPr>
              <c:txPr>
                <a:bodyPr rot="0" spcFirstLastPara="1" vertOverflow="ellipsis" vert="horz" wrap="square" anchor="ctr" anchorCtr="1"/>
                <a:lstStyle/>
                <a:p>
                  <a:pPr>
                    <a:defRPr sz="1400" b="1" i="0" u="none" strike="noStrike" kern="1200" baseline="0">
                      <a:solidFill>
                        <a:srgbClr val="FFFFFF"/>
                      </a:solidFill>
                      <a:latin typeface="Calibri" panose="020F0502020204030204" pitchFamily="34" charset="0"/>
                      <a:ea typeface="+mn-ea"/>
                      <a:cs typeface="Calibri" panose="020F0502020204030204" pitchFamily="34" charset="0"/>
                    </a:defRPr>
                  </a:pPr>
                  <a:endParaRPr lang="es-CO"/>
                </a:p>
              </c:txPr>
              <c:showLegendKey val="0"/>
              <c:showVal val="1"/>
              <c:showCatName val="0"/>
              <c:showSerName val="0"/>
              <c:showPercent val="0"/>
              <c:showBubbleSize val="0"/>
              <c:extLst>
                <c:ext xmlns:c16="http://schemas.microsoft.com/office/drawing/2014/chart" uri="{C3380CC4-5D6E-409C-BE32-E72D297353CC}">
                  <c16:uniqueId val="{00000001-0B74-4CA5-BA7E-BE51781155C9}"/>
                </c:ext>
              </c:extLst>
            </c:dLbl>
            <c:dLbl>
              <c:idx val="2"/>
              <c:layout>
                <c:manualLayout>
                  <c:x val="2.0731039435363072E-2"/>
                  <c:y val="0.1044568245125348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0B74-4CA5-BA7E-BE51781155C9}"/>
                </c:ext>
              </c:extLst>
            </c:dLbl>
            <c:spPr>
              <a:noFill/>
              <a:ln>
                <a:noFill/>
              </a:ln>
              <a:effectLst/>
            </c:spPr>
            <c:txPr>
              <a:bodyPr rot="0" spcFirstLastPara="1" vertOverflow="ellipsis" vert="horz" wrap="square" anchor="ctr" anchorCtr="1"/>
              <a:lstStyle/>
              <a:p>
                <a:pPr>
                  <a:defRPr sz="1400" b="1" i="0" u="none" strike="noStrike" kern="1200" baseline="0">
                    <a:solidFill>
                      <a:schemeClr val="tx1">
                        <a:lumMod val="75000"/>
                        <a:lumOff val="25000"/>
                      </a:schemeClr>
                    </a:solidFill>
                    <a:latin typeface="Calibri" panose="020F0502020204030204" pitchFamily="34" charset="0"/>
                    <a:ea typeface="+mn-ea"/>
                    <a:cs typeface="Calibri" panose="020F0502020204030204" pitchFamily="34" charset="0"/>
                  </a:defRPr>
                </a:pPr>
                <a:endParaRPr lang="es-CO"/>
              </a:p>
            </c:txPr>
            <c:showLegendKey val="0"/>
            <c:showVal val="1"/>
            <c:showCatName val="0"/>
            <c:showSerName val="0"/>
            <c:showPercent val="0"/>
            <c:showBubbleSize val="0"/>
            <c:showLeaderLines val="0"/>
            <c:extLst>
              <c:ext xmlns:c15="http://schemas.microsoft.com/office/drawing/2012/chart" uri="{CE6537A1-D6FC-4f65-9D91-7224C49458BB}"/>
            </c:extLst>
          </c:dLbls>
          <c:cat>
            <c:strRef>
              <c:f>Hoja1!$A$2:$A$4</c:f>
              <c:strCache>
                <c:ptCount val="3"/>
                <c:pt idx="0">
                  <c:v>Menos de 1 mes</c:v>
                </c:pt>
                <c:pt idx="1">
                  <c:v>De 1 a 3 meses</c:v>
                </c:pt>
                <c:pt idx="2">
                  <c:v>Más de 3 meses</c:v>
                </c:pt>
              </c:strCache>
            </c:strRef>
          </c:cat>
          <c:val>
            <c:numRef>
              <c:f>Hoja1!$B$2:$B$4</c:f>
              <c:numCache>
                <c:formatCode>0.0</c:formatCode>
                <c:ptCount val="3"/>
                <c:pt idx="0">
                  <c:v>46.428571428571431</c:v>
                </c:pt>
                <c:pt idx="1">
                  <c:v>49.450549450549453</c:v>
                </c:pt>
                <c:pt idx="2">
                  <c:v>4.1208791208791204</c:v>
                </c:pt>
              </c:numCache>
            </c:numRef>
          </c:val>
          <c:extLst>
            <c:ext xmlns:c16="http://schemas.microsoft.com/office/drawing/2014/chart" uri="{C3380CC4-5D6E-409C-BE32-E72D297353CC}">
              <c16:uniqueId val="{00000006-0B74-4CA5-BA7E-BE51781155C9}"/>
            </c:ext>
          </c:extLst>
        </c:ser>
        <c:dLbls>
          <c:showLegendKey val="0"/>
          <c:showVal val="0"/>
          <c:showCatName val="0"/>
          <c:showSerName val="0"/>
          <c:showPercent val="0"/>
          <c:showBubbleSize val="0"/>
          <c:showLeaderLines val="0"/>
        </c:dLbls>
        <c:firstSliceAng val="0"/>
      </c:pieChart>
      <c:spPr>
        <a:noFill/>
        <a:ln>
          <a:noFill/>
        </a:ln>
        <a:effectLst/>
      </c:spPr>
    </c:plotArea>
    <c:legend>
      <c:legendPos val="b"/>
      <c:legendEntry>
        <c:idx val="0"/>
        <c:txPr>
          <a:bodyPr rot="0" spcFirstLastPara="1" vertOverflow="ellipsis" vert="horz" wrap="square" anchor="ctr" anchorCtr="1"/>
          <a:lstStyle/>
          <a:p>
            <a:pPr>
              <a:defRPr sz="1400" b="1" i="0" u="none" strike="noStrike" kern="1200" baseline="0">
                <a:solidFill>
                  <a:srgbClr val="7030A0"/>
                </a:solidFill>
                <a:latin typeface="Calibri" panose="020F0502020204030204" pitchFamily="34" charset="0"/>
                <a:ea typeface="+mn-ea"/>
                <a:cs typeface="Calibri" panose="020F0502020204030204" pitchFamily="34" charset="0"/>
              </a:defRPr>
            </a:pPr>
            <a:endParaRPr lang="es-CO"/>
          </a:p>
        </c:txPr>
      </c:legendEntry>
      <c:legendEntry>
        <c:idx val="1"/>
        <c:txPr>
          <a:bodyPr rot="0" spcFirstLastPara="1" vertOverflow="ellipsis" vert="horz" wrap="square" anchor="ctr" anchorCtr="1"/>
          <a:lstStyle/>
          <a:p>
            <a:pPr>
              <a:defRPr sz="1400" b="1" i="0" u="none" strike="noStrike" kern="1200" baseline="0">
                <a:solidFill>
                  <a:srgbClr val="7F7F7F"/>
                </a:solidFill>
                <a:latin typeface="Calibri" panose="020F0502020204030204" pitchFamily="34" charset="0"/>
                <a:ea typeface="+mn-ea"/>
                <a:cs typeface="Calibri" panose="020F0502020204030204" pitchFamily="34" charset="0"/>
              </a:defRPr>
            </a:pPr>
            <a:endParaRPr lang="es-CO"/>
          </a:p>
        </c:txPr>
      </c:legendEntry>
      <c:legendEntry>
        <c:idx val="2"/>
        <c:txPr>
          <a:bodyPr rot="0" spcFirstLastPara="1" vertOverflow="ellipsis" vert="horz" wrap="square" anchor="ctr" anchorCtr="1"/>
          <a:lstStyle/>
          <a:p>
            <a:pPr>
              <a:defRPr sz="1400" b="1" i="0" u="none" strike="noStrike" kern="1200" baseline="0">
                <a:solidFill>
                  <a:srgbClr val="FFC000"/>
                </a:solidFill>
                <a:latin typeface="Calibri" panose="020F0502020204030204" pitchFamily="34" charset="0"/>
                <a:ea typeface="+mn-ea"/>
                <a:cs typeface="Calibri" panose="020F0502020204030204" pitchFamily="34" charset="0"/>
              </a:defRPr>
            </a:pPr>
            <a:endParaRPr lang="es-CO"/>
          </a:p>
        </c:txPr>
      </c:legendEntry>
      <c:layout>
        <c:manualLayout>
          <c:xMode val="edge"/>
          <c:yMode val="edge"/>
          <c:x val="0.61542995172586379"/>
          <c:y val="0.23103972445607743"/>
          <c:w val="0.30345607996605217"/>
          <c:h val="0.48654179369640077"/>
        </c:manualLayout>
      </c:layout>
      <c:overlay val="0"/>
      <c:spPr>
        <a:noFill/>
        <a:ln>
          <a:noFill/>
        </a:ln>
        <a:effectLst/>
      </c:spPr>
      <c:txPr>
        <a:bodyPr rot="0" spcFirstLastPara="1" vertOverflow="ellipsis" vert="horz" wrap="square" anchor="ctr" anchorCtr="1"/>
        <a:lstStyle/>
        <a:p>
          <a:pPr>
            <a:defRPr sz="1400" b="0" i="0" u="none" strike="noStrike" kern="1200" baseline="0">
              <a:solidFill>
                <a:schemeClr val="tx1"/>
              </a:solidFill>
              <a:latin typeface="Calibri" panose="020F0502020204030204" pitchFamily="34" charset="0"/>
              <a:ea typeface="+mn-ea"/>
              <a:cs typeface="Calibri" panose="020F0502020204030204" pitchFamily="34" charset="0"/>
            </a:defRPr>
          </a:pPr>
          <a:endParaRPr lang="es-CO"/>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noFill/>
      <a:round/>
    </a:ln>
    <a:effectLst/>
  </c:spPr>
  <c:txPr>
    <a:bodyPr/>
    <a:lstStyle/>
    <a:p>
      <a:pPr>
        <a:defRPr sz="1400">
          <a:latin typeface="Calibri" panose="020F0502020204030204" pitchFamily="34" charset="0"/>
          <a:cs typeface="Calibri" panose="020F0502020204030204" pitchFamily="34" charset="0"/>
        </a:defRPr>
      </a:pPr>
      <a:endParaRPr lang="es-CO"/>
    </a:p>
  </c:txPr>
  <c:externalData r:id="rId4">
    <c:autoUpdate val="0"/>
  </c:externalData>
</c:chartSpace>
</file>

<file path=ppt/charts/chart2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40067931973726689"/>
          <c:y val="6.1411701047409235E-2"/>
          <c:w val="0.54969443305998544"/>
          <c:h val="0.91068635889795579"/>
        </c:manualLayout>
      </c:layout>
      <c:barChart>
        <c:barDir val="bar"/>
        <c:grouping val="percentStacked"/>
        <c:varyColors val="0"/>
        <c:ser>
          <c:idx val="0"/>
          <c:order val="0"/>
          <c:tx>
            <c:strRef>
              <c:f>Hoja1!$B$1</c:f>
              <c:strCache>
                <c:ptCount val="1"/>
                <c:pt idx="0">
                  <c:v>Adoctada</c:v>
                </c:pt>
              </c:strCache>
            </c:strRef>
          </c:tx>
          <c:spPr>
            <a:solidFill>
              <a:schemeClr val="tx2"/>
            </a:solidFill>
            <a:ln>
              <a:solidFill>
                <a:srgbClr val="7030A0"/>
              </a:solidFill>
            </a:ln>
            <a:effectLst/>
          </c:spPr>
          <c:invertIfNegative val="0"/>
          <c:dLbls>
            <c:dLbl>
              <c:idx val="0"/>
              <c:layout>
                <c:manualLayout>
                  <c:x val="0.20561554057239842"/>
                  <c:y val="4.7968417595252266E-7"/>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2716-4FD1-BCB4-BB7FB2FF0F84}"/>
                </c:ext>
              </c:extLst>
            </c:dLbl>
            <c:dLbl>
              <c:idx val="1"/>
              <c:layout>
                <c:manualLayout>
                  <c:x val="0.19192360282463533"/>
                  <c:y val="9.5936835187712416E-7"/>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2716-4FD1-BCB4-BB7FB2FF0F84}"/>
                </c:ext>
              </c:extLst>
            </c:dLbl>
            <c:dLbl>
              <c:idx val="2"/>
              <c:layout>
                <c:manualLayout>
                  <c:x val="0.17692130629719557"/>
                  <c:y val="-2.6585204859320257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2716-4FD1-BCB4-BB7FB2FF0F84}"/>
                </c:ext>
              </c:extLst>
            </c:dLbl>
            <c:dLbl>
              <c:idx val="3"/>
              <c:layout>
                <c:manualLayout>
                  <c:x val="9.2699035605348964E-2"/>
                  <c:y val="4.7968417599440463E-7"/>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2716-4FD1-BCB4-BB7FB2FF0F84}"/>
                </c:ext>
              </c:extLst>
            </c:dLbl>
            <c:dLbl>
              <c:idx val="4"/>
              <c:layout>
                <c:manualLayout>
                  <c:x val="6.5574483981763909E-2"/>
                  <c:y val="0"/>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2716-4FD1-BCB4-BB7FB2FF0F84}"/>
                </c:ext>
              </c:extLst>
            </c:dLbl>
            <c:dLbl>
              <c:idx val="5"/>
              <c:layout>
                <c:manualLayout>
                  <c:x val="6.3029483129440692E-2"/>
                  <c:y val="0"/>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2716-4FD1-BCB4-BB7FB2FF0F84}"/>
                </c:ext>
              </c:extLst>
            </c:dLbl>
            <c:dLbl>
              <c:idx val="6"/>
              <c:layout>
                <c:manualLayout>
                  <c:x val="5.4605990925477854E-2"/>
                  <c:y val="4.0224856950352471E-7"/>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2716-4FD1-BCB4-BB7FB2FF0F84}"/>
                </c:ext>
              </c:extLst>
            </c:dLbl>
            <c:dLbl>
              <c:idx val="7"/>
              <c:layout>
                <c:manualLayout>
                  <c:x val="5.5725979899679659E-2"/>
                  <c:y val="-5.1085568326946704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2716-4FD1-BCB4-BB7FB2FF0F84}"/>
                </c:ext>
              </c:extLst>
            </c:dLbl>
            <c:dLbl>
              <c:idx val="8"/>
              <c:layout>
                <c:manualLayout>
                  <c:x val="4.6923838573609898E-2"/>
                  <c:y val="0"/>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2716-4FD1-BCB4-BB7FB2FF0F84}"/>
                </c:ext>
              </c:extLst>
            </c:dLbl>
            <c:spPr>
              <a:noFill/>
              <a:ln>
                <a:noFill/>
              </a:ln>
              <a:effectLst/>
            </c:spPr>
            <c:txPr>
              <a:bodyPr rot="0" spcFirstLastPara="1" vertOverflow="ellipsis" vert="horz" wrap="square" anchor="ctr" anchorCtr="1"/>
              <a:lstStyle/>
              <a:p>
                <a:pPr>
                  <a:defRPr sz="1400" b="0" i="0" u="none" strike="noStrike" kern="1200" baseline="0">
                    <a:solidFill>
                      <a:srgbClr val="162556"/>
                    </a:solidFill>
                    <a:latin typeface="Calibri" panose="020F0502020204030204" pitchFamily="34" charset="0"/>
                    <a:ea typeface="+mn-ea"/>
                    <a:cs typeface="Calibri" panose="020F0502020204030204" pitchFamily="34" charset="0"/>
                  </a:defRPr>
                </a:pPr>
                <a:endParaRPr lang="es-CO"/>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Hoja1!$A$2:$A$8</c:f>
              <c:strCache>
                <c:ptCount val="7"/>
                <c:pt idx="0">
                  <c:v>Financieras</c:v>
                </c:pt>
                <c:pt idx="1">
                  <c:v>Tributarias</c:v>
                </c:pt>
                <c:pt idx="2">
                  <c:v>Costos laborales</c:v>
                </c:pt>
                <c:pt idx="3">
                  <c:v>Costos operacionales</c:v>
                </c:pt>
                <c:pt idx="4">
                  <c:v>Monetarias</c:v>
                </c:pt>
                <c:pt idx="5">
                  <c:v>Sociales</c:v>
                </c:pt>
                <c:pt idx="6">
                  <c:v>Otra*</c:v>
                </c:pt>
              </c:strCache>
            </c:strRef>
          </c:cat>
          <c:val>
            <c:numRef>
              <c:f>Hoja1!$B$2:$B$8</c:f>
              <c:numCache>
                <c:formatCode>0.0</c:formatCode>
                <c:ptCount val="7"/>
                <c:pt idx="0">
                  <c:v>59.340659340659343</c:v>
                </c:pt>
                <c:pt idx="1">
                  <c:v>54.670329670329664</c:v>
                </c:pt>
                <c:pt idx="2">
                  <c:v>42.307692307692307</c:v>
                </c:pt>
                <c:pt idx="3">
                  <c:v>18.131868131868131</c:v>
                </c:pt>
                <c:pt idx="4">
                  <c:v>6.593406593406594</c:v>
                </c:pt>
                <c:pt idx="5">
                  <c:v>7.9670329670329663</c:v>
                </c:pt>
                <c:pt idx="6">
                  <c:v>3.5714285714285712</c:v>
                </c:pt>
              </c:numCache>
            </c:numRef>
          </c:val>
          <c:extLst>
            <c:ext xmlns:c16="http://schemas.microsoft.com/office/drawing/2014/chart" uri="{C3380CC4-5D6E-409C-BE32-E72D297353CC}">
              <c16:uniqueId val="{00000009-2716-4FD1-BCB4-BB7FB2FF0F84}"/>
            </c:ext>
          </c:extLst>
        </c:ser>
        <c:ser>
          <c:idx val="1"/>
          <c:order val="1"/>
          <c:tx>
            <c:strRef>
              <c:f>Hoja1!$C$1</c:f>
              <c:strCache>
                <c:ptCount val="1"/>
                <c:pt idx="0">
                  <c:v>Resto</c:v>
                </c:pt>
              </c:strCache>
            </c:strRef>
          </c:tx>
          <c:spPr>
            <a:solidFill>
              <a:schemeClr val="bg1">
                <a:lumMod val="75000"/>
              </a:schemeClr>
            </a:solidFill>
            <a:ln>
              <a:solidFill>
                <a:schemeClr val="tx2"/>
              </a:solidFill>
            </a:ln>
            <a:effectLst/>
          </c:spPr>
          <c:invertIfNegative val="0"/>
          <c:cat>
            <c:strRef>
              <c:f>Hoja1!$A$2:$A$8</c:f>
              <c:strCache>
                <c:ptCount val="7"/>
                <c:pt idx="0">
                  <c:v>Financieras</c:v>
                </c:pt>
                <c:pt idx="1">
                  <c:v>Tributarias</c:v>
                </c:pt>
                <c:pt idx="2">
                  <c:v>Costos laborales</c:v>
                </c:pt>
                <c:pt idx="3">
                  <c:v>Costos operacionales</c:v>
                </c:pt>
                <c:pt idx="4">
                  <c:v>Monetarias</c:v>
                </c:pt>
                <c:pt idx="5">
                  <c:v>Sociales</c:v>
                </c:pt>
                <c:pt idx="6">
                  <c:v>Otra*</c:v>
                </c:pt>
              </c:strCache>
            </c:strRef>
          </c:cat>
          <c:val>
            <c:numRef>
              <c:f>Hoja1!$C$2:$C$8</c:f>
              <c:numCache>
                <c:formatCode>0.0</c:formatCode>
                <c:ptCount val="7"/>
                <c:pt idx="0">
                  <c:v>40.659340659340657</c:v>
                </c:pt>
                <c:pt idx="1">
                  <c:v>45.329670329670336</c:v>
                </c:pt>
                <c:pt idx="2">
                  <c:v>57.692307692307693</c:v>
                </c:pt>
                <c:pt idx="3">
                  <c:v>81.868131868131869</c:v>
                </c:pt>
                <c:pt idx="4">
                  <c:v>93.406593406593402</c:v>
                </c:pt>
                <c:pt idx="5">
                  <c:v>92.032967032967036</c:v>
                </c:pt>
                <c:pt idx="6">
                  <c:v>96.428571428571431</c:v>
                </c:pt>
              </c:numCache>
            </c:numRef>
          </c:val>
          <c:extLst>
            <c:ext xmlns:c16="http://schemas.microsoft.com/office/drawing/2014/chart" uri="{C3380CC4-5D6E-409C-BE32-E72D297353CC}">
              <c16:uniqueId val="{0000000A-2716-4FD1-BCB4-BB7FB2FF0F84}"/>
            </c:ext>
          </c:extLst>
        </c:ser>
        <c:dLbls>
          <c:showLegendKey val="0"/>
          <c:showVal val="0"/>
          <c:showCatName val="0"/>
          <c:showSerName val="0"/>
          <c:showPercent val="0"/>
          <c:showBubbleSize val="0"/>
        </c:dLbls>
        <c:gapWidth val="56"/>
        <c:overlap val="100"/>
        <c:axId val="441971791"/>
        <c:axId val="410925679"/>
      </c:barChart>
      <c:catAx>
        <c:axId val="441971791"/>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lgn="just">
              <a:defRPr sz="1400" b="0" i="0" u="none" strike="noStrike" kern="1200" baseline="0">
                <a:solidFill>
                  <a:schemeClr val="tx1">
                    <a:lumMod val="65000"/>
                    <a:lumOff val="35000"/>
                  </a:schemeClr>
                </a:solidFill>
                <a:latin typeface="Calibri" panose="020F0502020204030204" pitchFamily="34" charset="0"/>
                <a:ea typeface="+mn-ea"/>
                <a:cs typeface="Calibri" panose="020F0502020204030204" pitchFamily="34" charset="0"/>
              </a:defRPr>
            </a:pPr>
            <a:endParaRPr lang="es-CO"/>
          </a:p>
        </c:txPr>
        <c:crossAx val="410925679"/>
        <c:crosses val="autoZero"/>
        <c:auto val="1"/>
        <c:lblAlgn val="ctr"/>
        <c:lblOffset val="100"/>
        <c:noMultiLvlLbl val="0"/>
      </c:catAx>
      <c:valAx>
        <c:axId val="410925679"/>
        <c:scaling>
          <c:orientation val="minMax"/>
        </c:scaling>
        <c:delete val="1"/>
        <c:axPos val="t"/>
        <c:numFmt formatCode="0%" sourceLinked="1"/>
        <c:majorTickMark val="none"/>
        <c:minorTickMark val="none"/>
        <c:tickLblPos val="nextTo"/>
        <c:crossAx val="44197179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noFill/>
      <a:round/>
    </a:ln>
    <a:effectLst/>
  </c:spPr>
  <c:txPr>
    <a:bodyPr/>
    <a:lstStyle/>
    <a:p>
      <a:pPr>
        <a:defRPr sz="1400">
          <a:latin typeface="Calibri" panose="020F0502020204030204" pitchFamily="34" charset="0"/>
          <a:cs typeface="Calibri" panose="020F0502020204030204" pitchFamily="34" charset="0"/>
        </a:defRPr>
      </a:pPr>
      <a:endParaRPr lang="es-CO"/>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3456344240262114E-2"/>
          <c:y val="3.4692410670889483E-2"/>
          <c:w val="0.90184283551705124"/>
          <c:h val="0.6923122532753101"/>
        </c:manualLayout>
      </c:layout>
      <c:lineChart>
        <c:grouping val="standard"/>
        <c:varyColors val="0"/>
        <c:ser>
          <c:idx val="0"/>
          <c:order val="0"/>
          <c:tx>
            <c:strRef>
              <c:f>Hoja1!$B$1</c:f>
              <c:strCache>
                <c:ptCount val="1"/>
                <c:pt idx="0">
                  <c:v>Argentina</c:v>
                </c:pt>
              </c:strCache>
            </c:strRef>
          </c:tx>
          <c:spPr>
            <a:ln w="28575" cap="rnd">
              <a:solidFill>
                <a:srgbClr val="00B0F0"/>
              </a:solidFill>
              <a:round/>
            </a:ln>
            <a:effectLst/>
          </c:spPr>
          <c:marker>
            <c:symbol val="none"/>
          </c:marker>
          <c:dLbls>
            <c:dLbl>
              <c:idx val="46"/>
              <c:layout>
                <c:manualLayout>
                  <c:x val="-8.4121383845022855E-3"/>
                  <c:y val="2.817405881097808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0787-4DF2-A609-B0F77B30F8FB}"/>
                </c:ext>
              </c:extLst>
            </c:dLbl>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rgbClr val="00B0F0"/>
                    </a:solidFill>
                    <a:latin typeface="+mn-lt"/>
                    <a:ea typeface="+mn-ea"/>
                    <a:cs typeface="+mn-cs"/>
                  </a:defRPr>
                </a:pPr>
                <a:endParaRPr lang="es-CO"/>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Hoja1!$A$2:$A$48</c:f>
              <c:strCache>
                <c:ptCount val="47"/>
                <c:pt idx="0">
                  <c:v>2020-03-04</c:v>
                </c:pt>
                <c:pt idx="1">
                  <c:v>2020-03-06</c:v>
                </c:pt>
                <c:pt idx="2">
                  <c:v>2020-03-07</c:v>
                </c:pt>
                <c:pt idx="3">
                  <c:v>2020-03-08</c:v>
                </c:pt>
                <c:pt idx="4">
                  <c:v>2020-03-09</c:v>
                </c:pt>
                <c:pt idx="5">
                  <c:v>2020-03-11</c:v>
                </c:pt>
                <c:pt idx="6">
                  <c:v>2020-03-13</c:v>
                </c:pt>
                <c:pt idx="7">
                  <c:v>2020-03-14</c:v>
                </c:pt>
                <c:pt idx="8">
                  <c:v>2020-03-15</c:v>
                </c:pt>
                <c:pt idx="9">
                  <c:v>2020-03-16</c:v>
                </c:pt>
                <c:pt idx="10">
                  <c:v>2020-03-17</c:v>
                </c:pt>
                <c:pt idx="11">
                  <c:v>2020-03-18</c:v>
                </c:pt>
                <c:pt idx="12">
                  <c:v>2020-03-19</c:v>
                </c:pt>
                <c:pt idx="13">
                  <c:v>2020-03-20</c:v>
                </c:pt>
                <c:pt idx="14">
                  <c:v>2020-03-21</c:v>
                </c:pt>
                <c:pt idx="15">
                  <c:v>2020-03-22</c:v>
                </c:pt>
                <c:pt idx="16">
                  <c:v>2020-03-23</c:v>
                </c:pt>
                <c:pt idx="17">
                  <c:v>2020-03-24</c:v>
                </c:pt>
                <c:pt idx="18">
                  <c:v>2020-03-25</c:v>
                </c:pt>
                <c:pt idx="19">
                  <c:v>2020-03-26</c:v>
                </c:pt>
                <c:pt idx="20">
                  <c:v>2020-03-27</c:v>
                </c:pt>
                <c:pt idx="21">
                  <c:v>2020-03-28</c:v>
                </c:pt>
                <c:pt idx="22">
                  <c:v>2020-03-29</c:v>
                </c:pt>
                <c:pt idx="23">
                  <c:v>2020-03-30</c:v>
                </c:pt>
                <c:pt idx="24">
                  <c:v>2020-03-31</c:v>
                </c:pt>
                <c:pt idx="25">
                  <c:v>2020-04-01</c:v>
                </c:pt>
                <c:pt idx="26">
                  <c:v>2020-04-02</c:v>
                </c:pt>
                <c:pt idx="27">
                  <c:v>2020-04-03</c:v>
                </c:pt>
                <c:pt idx="28">
                  <c:v>2020-04-04</c:v>
                </c:pt>
                <c:pt idx="29">
                  <c:v>2020-04-05</c:v>
                </c:pt>
                <c:pt idx="30">
                  <c:v>2020-04-06</c:v>
                </c:pt>
                <c:pt idx="31">
                  <c:v>2020-04-07</c:v>
                </c:pt>
                <c:pt idx="32">
                  <c:v>2020-04-08</c:v>
                </c:pt>
                <c:pt idx="33">
                  <c:v>2020-04-09</c:v>
                </c:pt>
                <c:pt idx="34">
                  <c:v>2020-04-10</c:v>
                </c:pt>
                <c:pt idx="35">
                  <c:v>2020-04-11</c:v>
                </c:pt>
                <c:pt idx="36">
                  <c:v>2020-04-12</c:v>
                </c:pt>
                <c:pt idx="37">
                  <c:v>2020-04-13</c:v>
                </c:pt>
                <c:pt idx="38">
                  <c:v>2020-04-14</c:v>
                </c:pt>
                <c:pt idx="39">
                  <c:v>2020-04-15</c:v>
                </c:pt>
                <c:pt idx="40">
                  <c:v>2020-04-16</c:v>
                </c:pt>
                <c:pt idx="41">
                  <c:v>2020-04-17</c:v>
                </c:pt>
                <c:pt idx="42">
                  <c:v>2020-04-18</c:v>
                </c:pt>
                <c:pt idx="43">
                  <c:v>2020-04-19</c:v>
                </c:pt>
                <c:pt idx="44">
                  <c:v>2020-04-20</c:v>
                </c:pt>
                <c:pt idx="45">
                  <c:v>2020-04-21</c:v>
                </c:pt>
                <c:pt idx="46">
                  <c:v>2020-04-22</c:v>
                </c:pt>
              </c:strCache>
            </c:strRef>
          </c:cat>
          <c:val>
            <c:numRef>
              <c:f>Hoja1!$B$2:$B$48</c:f>
              <c:numCache>
                <c:formatCode>0.00</c:formatCode>
                <c:ptCount val="47"/>
                <c:pt idx="0">
                  <c:v>0</c:v>
                </c:pt>
                <c:pt idx="1">
                  <c:v>0</c:v>
                </c:pt>
                <c:pt idx="2">
                  <c:v>0</c:v>
                </c:pt>
                <c:pt idx="3">
                  <c:v>2.1999999999999999E-2</c:v>
                </c:pt>
                <c:pt idx="4">
                  <c:v>2.1999999999999999E-2</c:v>
                </c:pt>
                <c:pt idx="5">
                  <c:v>2.1999999999999999E-2</c:v>
                </c:pt>
                <c:pt idx="6">
                  <c:v>2.1999999999999999E-2</c:v>
                </c:pt>
                <c:pt idx="7">
                  <c:v>4.3999999999999997E-2</c:v>
                </c:pt>
                <c:pt idx="8">
                  <c:v>4.3999999999999997E-2</c:v>
                </c:pt>
                <c:pt idx="9">
                  <c:v>4.3999999999999997E-2</c:v>
                </c:pt>
                <c:pt idx="10">
                  <c:v>4.3999999999999997E-2</c:v>
                </c:pt>
                <c:pt idx="11">
                  <c:v>4.3999999999999997E-2</c:v>
                </c:pt>
                <c:pt idx="12">
                  <c:v>4.3999999999999997E-2</c:v>
                </c:pt>
                <c:pt idx="13">
                  <c:v>6.6000000000000003E-2</c:v>
                </c:pt>
                <c:pt idx="14">
                  <c:v>6.6000000000000003E-2</c:v>
                </c:pt>
                <c:pt idx="15">
                  <c:v>8.8999999999999996E-2</c:v>
                </c:pt>
                <c:pt idx="16">
                  <c:v>8.8999999999999996E-2</c:v>
                </c:pt>
                <c:pt idx="17">
                  <c:v>8.8999999999999996E-2</c:v>
                </c:pt>
                <c:pt idx="18">
                  <c:v>0.13300000000000001</c:v>
                </c:pt>
                <c:pt idx="19">
                  <c:v>0.17699999999999999</c:v>
                </c:pt>
                <c:pt idx="20">
                  <c:v>0.26600000000000001</c:v>
                </c:pt>
                <c:pt idx="21">
                  <c:v>0.376</c:v>
                </c:pt>
                <c:pt idx="22">
                  <c:v>0.42</c:v>
                </c:pt>
                <c:pt idx="23">
                  <c:v>0.443</c:v>
                </c:pt>
                <c:pt idx="24">
                  <c:v>0.53100000000000003</c:v>
                </c:pt>
                <c:pt idx="25">
                  <c:v>0.53100000000000003</c:v>
                </c:pt>
                <c:pt idx="26">
                  <c:v>0.68600000000000005</c:v>
                </c:pt>
                <c:pt idx="27">
                  <c:v>0.752</c:v>
                </c:pt>
                <c:pt idx="28">
                  <c:v>0.81899999999999995</c:v>
                </c:pt>
                <c:pt idx="29">
                  <c:v>0.95099999999999996</c:v>
                </c:pt>
                <c:pt idx="30">
                  <c:v>1.018</c:v>
                </c:pt>
                <c:pt idx="31">
                  <c:v>1.173</c:v>
                </c:pt>
                <c:pt idx="32">
                  <c:v>1.3280000000000001</c:v>
                </c:pt>
                <c:pt idx="33">
                  <c:v>1.4379999999999999</c:v>
                </c:pt>
                <c:pt idx="34">
                  <c:v>1.748</c:v>
                </c:pt>
                <c:pt idx="35">
                  <c:v>1.8140000000000001</c:v>
                </c:pt>
                <c:pt idx="36">
                  <c:v>1.9690000000000001</c:v>
                </c:pt>
                <c:pt idx="37">
                  <c:v>2.1019999999999999</c:v>
                </c:pt>
                <c:pt idx="38">
                  <c:v>2.1680000000000001</c:v>
                </c:pt>
                <c:pt idx="39">
                  <c:v>2.323</c:v>
                </c:pt>
                <c:pt idx="40">
                  <c:v>2.4119999999999999</c:v>
                </c:pt>
                <c:pt idx="41">
                  <c:v>2.544</c:v>
                </c:pt>
                <c:pt idx="42">
                  <c:v>2.6989999999999998</c:v>
                </c:pt>
                <c:pt idx="43">
                  <c:v>2.9209999999999998</c:v>
                </c:pt>
                <c:pt idx="44">
                  <c:v>2.9649999999999999</c:v>
                </c:pt>
                <c:pt idx="45">
                  <c:v>3.1419999999999999</c:v>
                </c:pt>
                <c:pt idx="46">
                  <c:v>3.3410000000000002</c:v>
                </c:pt>
              </c:numCache>
            </c:numRef>
          </c:val>
          <c:smooth val="0"/>
          <c:extLst>
            <c:ext xmlns:c16="http://schemas.microsoft.com/office/drawing/2014/chart" uri="{C3380CC4-5D6E-409C-BE32-E72D297353CC}">
              <c16:uniqueId val="{00000000-0787-4DF2-A609-B0F77B30F8FB}"/>
            </c:ext>
          </c:extLst>
        </c:ser>
        <c:ser>
          <c:idx val="1"/>
          <c:order val="1"/>
          <c:tx>
            <c:strRef>
              <c:f>Hoja1!$C$1</c:f>
              <c:strCache>
                <c:ptCount val="1"/>
                <c:pt idx="0">
                  <c:v>Brasil</c:v>
                </c:pt>
              </c:strCache>
            </c:strRef>
          </c:tx>
          <c:spPr>
            <a:ln w="28575" cap="rnd">
              <a:solidFill>
                <a:srgbClr val="92D050"/>
              </a:solidFill>
              <a:round/>
            </a:ln>
            <a:effectLst/>
          </c:spPr>
          <c:marker>
            <c:symbol val="none"/>
          </c:marker>
          <c:dLbls>
            <c:dLbl>
              <c:idx val="46"/>
              <c:layout>
                <c:manualLayout>
                  <c:x val="-8.7461636769354551E-3"/>
                  <c:y val="2.04902245898022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0787-4DF2-A609-B0F77B30F8FB}"/>
                </c:ext>
              </c:extLst>
            </c:dLbl>
            <c:numFmt formatCode="#,##0.00;[Red]#,##0.00" sourceLinked="0"/>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rgbClr val="92D050"/>
                    </a:solidFill>
                    <a:latin typeface="+mn-lt"/>
                    <a:ea typeface="+mn-ea"/>
                    <a:cs typeface="+mn-cs"/>
                  </a:defRPr>
                </a:pPr>
                <a:endParaRPr lang="es-CO"/>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Hoja1!$A$2:$A$48</c:f>
              <c:strCache>
                <c:ptCount val="47"/>
                <c:pt idx="0">
                  <c:v>2020-03-04</c:v>
                </c:pt>
                <c:pt idx="1">
                  <c:v>2020-03-06</c:v>
                </c:pt>
                <c:pt idx="2">
                  <c:v>2020-03-07</c:v>
                </c:pt>
                <c:pt idx="3">
                  <c:v>2020-03-08</c:v>
                </c:pt>
                <c:pt idx="4">
                  <c:v>2020-03-09</c:v>
                </c:pt>
                <c:pt idx="5">
                  <c:v>2020-03-11</c:v>
                </c:pt>
                <c:pt idx="6">
                  <c:v>2020-03-13</c:v>
                </c:pt>
                <c:pt idx="7">
                  <c:v>2020-03-14</c:v>
                </c:pt>
                <c:pt idx="8">
                  <c:v>2020-03-15</c:v>
                </c:pt>
                <c:pt idx="9">
                  <c:v>2020-03-16</c:v>
                </c:pt>
                <c:pt idx="10">
                  <c:v>2020-03-17</c:v>
                </c:pt>
                <c:pt idx="11">
                  <c:v>2020-03-18</c:v>
                </c:pt>
                <c:pt idx="12">
                  <c:v>2020-03-19</c:v>
                </c:pt>
                <c:pt idx="13">
                  <c:v>2020-03-20</c:v>
                </c:pt>
                <c:pt idx="14">
                  <c:v>2020-03-21</c:v>
                </c:pt>
                <c:pt idx="15">
                  <c:v>2020-03-22</c:v>
                </c:pt>
                <c:pt idx="16">
                  <c:v>2020-03-23</c:v>
                </c:pt>
                <c:pt idx="17">
                  <c:v>2020-03-24</c:v>
                </c:pt>
                <c:pt idx="18">
                  <c:v>2020-03-25</c:v>
                </c:pt>
                <c:pt idx="19">
                  <c:v>2020-03-26</c:v>
                </c:pt>
                <c:pt idx="20">
                  <c:v>2020-03-27</c:v>
                </c:pt>
                <c:pt idx="21">
                  <c:v>2020-03-28</c:v>
                </c:pt>
                <c:pt idx="22">
                  <c:v>2020-03-29</c:v>
                </c:pt>
                <c:pt idx="23">
                  <c:v>2020-03-30</c:v>
                </c:pt>
                <c:pt idx="24">
                  <c:v>2020-03-31</c:v>
                </c:pt>
                <c:pt idx="25">
                  <c:v>2020-04-01</c:v>
                </c:pt>
                <c:pt idx="26">
                  <c:v>2020-04-02</c:v>
                </c:pt>
                <c:pt idx="27">
                  <c:v>2020-04-03</c:v>
                </c:pt>
                <c:pt idx="28">
                  <c:v>2020-04-04</c:v>
                </c:pt>
                <c:pt idx="29">
                  <c:v>2020-04-05</c:v>
                </c:pt>
                <c:pt idx="30">
                  <c:v>2020-04-06</c:v>
                </c:pt>
                <c:pt idx="31">
                  <c:v>2020-04-07</c:v>
                </c:pt>
                <c:pt idx="32">
                  <c:v>2020-04-08</c:v>
                </c:pt>
                <c:pt idx="33">
                  <c:v>2020-04-09</c:v>
                </c:pt>
                <c:pt idx="34">
                  <c:v>2020-04-10</c:v>
                </c:pt>
                <c:pt idx="35">
                  <c:v>2020-04-11</c:v>
                </c:pt>
                <c:pt idx="36">
                  <c:v>2020-04-12</c:v>
                </c:pt>
                <c:pt idx="37">
                  <c:v>2020-04-13</c:v>
                </c:pt>
                <c:pt idx="38">
                  <c:v>2020-04-14</c:v>
                </c:pt>
                <c:pt idx="39">
                  <c:v>2020-04-15</c:v>
                </c:pt>
                <c:pt idx="40">
                  <c:v>2020-04-16</c:v>
                </c:pt>
                <c:pt idx="41">
                  <c:v>2020-04-17</c:v>
                </c:pt>
                <c:pt idx="42">
                  <c:v>2020-04-18</c:v>
                </c:pt>
                <c:pt idx="43">
                  <c:v>2020-04-19</c:v>
                </c:pt>
                <c:pt idx="44">
                  <c:v>2020-04-20</c:v>
                </c:pt>
                <c:pt idx="45">
                  <c:v>2020-04-21</c:v>
                </c:pt>
                <c:pt idx="46">
                  <c:v>2020-04-22</c:v>
                </c:pt>
              </c:strCache>
            </c:strRef>
          </c:cat>
          <c:val>
            <c:numRef>
              <c:f>Hoja1!$C$2:$C$48</c:f>
              <c:numCache>
                <c:formatCode>0.00</c:formatCode>
                <c:ptCount val="47"/>
                <c:pt idx="0">
                  <c:v>0</c:v>
                </c:pt>
                <c:pt idx="1">
                  <c:v>0</c:v>
                </c:pt>
                <c:pt idx="2">
                  <c:v>0</c:v>
                </c:pt>
                <c:pt idx="3">
                  <c:v>0</c:v>
                </c:pt>
                <c:pt idx="4">
                  <c:v>0</c:v>
                </c:pt>
                <c:pt idx="5">
                  <c:v>0</c:v>
                </c:pt>
                <c:pt idx="6">
                  <c:v>0</c:v>
                </c:pt>
                <c:pt idx="7">
                  <c:v>0</c:v>
                </c:pt>
                <c:pt idx="8">
                  <c:v>0</c:v>
                </c:pt>
                <c:pt idx="9">
                  <c:v>0</c:v>
                </c:pt>
                <c:pt idx="10">
                  <c:v>0</c:v>
                </c:pt>
                <c:pt idx="11">
                  <c:v>5.0000000000000001E-3</c:v>
                </c:pt>
                <c:pt idx="12">
                  <c:v>1.9E-2</c:v>
                </c:pt>
                <c:pt idx="13">
                  <c:v>2.8000000000000001E-2</c:v>
                </c:pt>
                <c:pt idx="14">
                  <c:v>5.1999999999999998E-2</c:v>
                </c:pt>
                <c:pt idx="15">
                  <c:v>8.5000000000000006E-2</c:v>
                </c:pt>
                <c:pt idx="16">
                  <c:v>0.11799999999999999</c:v>
                </c:pt>
                <c:pt idx="17">
                  <c:v>0.16</c:v>
                </c:pt>
                <c:pt idx="18">
                  <c:v>0.216</c:v>
                </c:pt>
                <c:pt idx="19">
                  <c:v>0.26800000000000002</c:v>
                </c:pt>
                <c:pt idx="20">
                  <c:v>0.36199999999999999</c:v>
                </c:pt>
                <c:pt idx="21">
                  <c:v>0.433</c:v>
                </c:pt>
                <c:pt idx="22">
                  <c:v>0.53600000000000003</c:v>
                </c:pt>
                <c:pt idx="23">
                  <c:v>0.64</c:v>
                </c:pt>
                <c:pt idx="24">
                  <c:v>0.748</c:v>
                </c:pt>
                <c:pt idx="25">
                  <c:v>0.94599999999999995</c:v>
                </c:pt>
                <c:pt idx="26">
                  <c:v>1.1339999999999999</c:v>
                </c:pt>
                <c:pt idx="27">
                  <c:v>1.407</c:v>
                </c:pt>
                <c:pt idx="28">
                  <c:v>1.6890000000000001</c:v>
                </c:pt>
                <c:pt idx="29">
                  <c:v>2.032</c:v>
                </c:pt>
                <c:pt idx="30">
                  <c:v>2.286</c:v>
                </c:pt>
                <c:pt idx="31">
                  <c:v>2.6019999999999999</c:v>
                </c:pt>
                <c:pt idx="32">
                  <c:v>3.1379999999999999</c:v>
                </c:pt>
                <c:pt idx="33">
                  <c:v>3.7639999999999998</c:v>
                </c:pt>
                <c:pt idx="34">
                  <c:v>4.4269999999999996</c:v>
                </c:pt>
                <c:pt idx="35">
                  <c:v>4.968</c:v>
                </c:pt>
                <c:pt idx="36">
                  <c:v>5.2880000000000003</c:v>
                </c:pt>
                <c:pt idx="37">
                  <c:v>5.7539999999999996</c:v>
                </c:pt>
                <c:pt idx="38">
                  <c:v>6.2480000000000002</c:v>
                </c:pt>
                <c:pt idx="39">
                  <c:v>7.2069999999999999</c:v>
                </c:pt>
                <c:pt idx="40">
                  <c:v>8.1669999999999998</c:v>
                </c:pt>
                <c:pt idx="41">
                  <c:v>9.0519999999999996</c:v>
                </c:pt>
                <c:pt idx="42">
                  <c:v>10.071999999999999</c:v>
                </c:pt>
                <c:pt idx="43">
                  <c:v>11.042</c:v>
                </c:pt>
                <c:pt idx="44">
                  <c:v>11.583</c:v>
                </c:pt>
                <c:pt idx="45">
                  <c:v>12.114000000000001</c:v>
                </c:pt>
                <c:pt idx="46">
                  <c:v>12.895</c:v>
                </c:pt>
              </c:numCache>
            </c:numRef>
          </c:val>
          <c:smooth val="0"/>
          <c:extLst>
            <c:ext xmlns:c16="http://schemas.microsoft.com/office/drawing/2014/chart" uri="{C3380CC4-5D6E-409C-BE32-E72D297353CC}">
              <c16:uniqueId val="{00000001-0787-4DF2-A609-B0F77B30F8FB}"/>
            </c:ext>
          </c:extLst>
        </c:ser>
        <c:ser>
          <c:idx val="2"/>
          <c:order val="2"/>
          <c:tx>
            <c:strRef>
              <c:f>Hoja1!$D$1</c:f>
              <c:strCache>
                <c:ptCount val="1"/>
                <c:pt idx="0">
                  <c:v>Colombia</c:v>
                </c:pt>
              </c:strCache>
            </c:strRef>
          </c:tx>
          <c:spPr>
            <a:ln w="28575" cap="rnd">
              <a:solidFill>
                <a:srgbClr val="7030A0"/>
              </a:solidFill>
              <a:round/>
            </a:ln>
            <a:effectLst/>
          </c:spPr>
          <c:marker>
            <c:symbol val="none"/>
          </c:marker>
          <c:dLbls>
            <c:dLbl>
              <c:idx val="46"/>
              <c:layout>
                <c:manualLayout>
                  <c:x val="-6.0086702746444901E-3"/>
                  <c:y val="-5.1225561474506544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0787-4DF2-A609-B0F77B30F8FB}"/>
                </c:ext>
              </c:extLst>
            </c:dLbl>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rgbClr val="7030A0"/>
                    </a:solidFill>
                    <a:latin typeface="+mn-lt"/>
                    <a:ea typeface="+mn-ea"/>
                    <a:cs typeface="+mn-cs"/>
                  </a:defRPr>
                </a:pPr>
                <a:endParaRPr lang="es-CO"/>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Hoja1!$A$2:$A$48</c:f>
              <c:strCache>
                <c:ptCount val="47"/>
                <c:pt idx="0">
                  <c:v>2020-03-04</c:v>
                </c:pt>
                <c:pt idx="1">
                  <c:v>2020-03-06</c:v>
                </c:pt>
                <c:pt idx="2">
                  <c:v>2020-03-07</c:v>
                </c:pt>
                <c:pt idx="3">
                  <c:v>2020-03-08</c:v>
                </c:pt>
                <c:pt idx="4">
                  <c:v>2020-03-09</c:v>
                </c:pt>
                <c:pt idx="5">
                  <c:v>2020-03-11</c:v>
                </c:pt>
                <c:pt idx="6">
                  <c:v>2020-03-13</c:v>
                </c:pt>
                <c:pt idx="7">
                  <c:v>2020-03-14</c:v>
                </c:pt>
                <c:pt idx="8">
                  <c:v>2020-03-15</c:v>
                </c:pt>
                <c:pt idx="9">
                  <c:v>2020-03-16</c:v>
                </c:pt>
                <c:pt idx="10">
                  <c:v>2020-03-17</c:v>
                </c:pt>
                <c:pt idx="11">
                  <c:v>2020-03-18</c:v>
                </c:pt>
                <c:pt idx="12">
                  <c:v>2020-03-19</c:v>
                </c:pt>
                <c:pt idx="13">
                  <c:v>2020-03-20</c:v>
                </c:pt>
                <c:pt idx="14">
                  <c:v>2020-03-21</c:v>
                </c:pt>
                <c:pt idx="15">
                  <c:v>2020-03-22</c:v>
                </c:pt>
                <c:pt idx="16">
                  <c:v>2020-03-23</c:v>
                </c:pt>
                <c:pt idx="17">
                  <c:v>2020-03-24</c:v>
                </c:pt>
                <c:pt idx="18">
                  <c:v>2020-03-25</c:v>
                </c:pt>
                <c:pt idx="19">
                  <c:v>2020-03-26</c:v>
                </c:pt>
                <c:pt idx="20">
                  <c:v>2020-03-27</c:v>
                </c:pt>
                <c:pt idx="21">
                  <c:v>2020-03-28</c:v>
                </c:pt>
                <c:pt idx="22">
                  <c:v>2020-03-29</c:v>
                </c:pt>
                <c:pt idx="23">
                  <c:v>2020-03-30</c:v>
                </c:pt>
                <c:pt idx="24">
                  <c:v>2020-03-31</c:v>
                </c:pt>
                <c:pt idx="25">
                  <c:v>2020-04-01</c:v>
                </c:pt>
                <c:pt idx="26">
                  <c:v>2020-04-02</c:v>
                </c:pt>
                <c:pt idx="27">
                  <c:v>2020-04-03</c:v>
                </c:pt>
                <c:pt idx="28">
                  <c:v>2020-04-04</c:v>
                </c:pt>
                <c:pt idx="29">
                  <c:v>2020-04-05</c:v>
                </c:pt>
                <c:pt idx="30">
                  <c:v>2020-04-06</c:v>
                </c:pt>
                <c:pt idx="31">
                  <c:v>2020-04-07</c:v>
                </c:pt>
                <c:pt idx="32">
                  <c:v>2020-04-08</c:v>
                </c:pt>
                <c:pt idx="33">
                  <c:v>2020-04-09</c:v>
                </c:pt>
                <c:pt idx="34">
                  <c:v>2020-04-10</c:v>
                </c:pt>
                <c:pt idx="35">
                  <c:v>2020-04-11</c:v>
                </c:pt>
                <c:pt idx="36">
                  <c:v>2020-04-12</c:v>
                </c:pt>
                <c:pt idx="37">
                  <c:v>2020-04-13</c:v>
                </c:pt>
                <c:pt idx="38">
                  <c:v>2020-04-14</c:v>
                </c:pt>
                <c:pt idx="39">
                  <c:v>2020-04-15</c:v>
                </c:pt>
                <c:pt idx="40">
                  <c:v>2020-04-16</c:v>
                </c:pt>
                <c:pt idx="41">
                  <c:v>2020-04-17</c:v>
                </c:pt>
                <c:pt idx="42">
                  <c:v>2020-04-18</c:v>
                </c:pt>
                <c:pt idx="43">
                  <c:v>2020-04-19</c:v>
                </c:pt>
                <c:pt idx="44">
                  <c:v>2020-04-20</c:v>
                </c:pt>
                <c:pt idx="45">
                  <c:v>2020-04-21</c:v>
                </c:pt>
                <c:pt idx="46">
                  <c:v>2020-04-22</c:v>
                </c:pt>
              </c:strCache>
            </c:strRef>
          </c:cat>
          <c:val>
            <c:numRef>
              <c:f>Hoja1!$D$2:$D$48</c:f>
              <c:numCache>
                <c:formatCode>General</c:formatCode>
                <c:ptCount val="47"/>
                <c:pt idx="0" formatCode="0.00">
                  <c:v>0</c:v>
                </c:pt>
                <c:pt idx="2" formatCode="0.00">
                  <c:v>0</c:v>
                </c:pt>
                <c:pt idx="7" formatCode="0.00">
                  <c:v>0</c:v>
                </c:pt>
                <c:pt idx="8" formatCode="0.00">
                  <c:v>0</c:v>
                </c:pt>
                <c:pt idx="9" formatCode="0.00">
                  <c:v>0</c:v>
                </c:pt>
                <c:pt idx="10" formatCode="0.00">
                  <c:v>0</c:v>
                </c:pt>
                <c:pt idx="11" formatCode="0.00">
                  <c:v>0</c:v>
                </c:pt>
                <c:pt idx="12" formatCode="0.00">
                  <c:v>0</c:v>
                </c:pt>
                <c:pt idx="13" formatCode="0.00">
                  <c:v>0</c:v>
                </c:pt>
                <c:pt idx="14" formatCode="0.00">
                  <c:v>0</c:v>
                </c:pt>
                <c:pt idx="15" formatCode="0.00">
                  <c:v>0.02</c:v>
                </c:pt>
                <c:pt idx="16" formatCode="0.00">
                  <c:v>3.9E-2</c:v>
                </c:pt>
                <c:pt idx="17" formatCode="0.00">
                  <c:v>5.8999999999999997E-2</c:v>
                </c:pt>
                <c:pt idx="18" formatCode="0.00">
                  <c:v>5.8999999999999997E-2</c:v>
                </c:pt>
                <c:pt idx="19" formatCode="0.00">
                  <c:v>7.9000000000000001E-2</c:v>
                </c:pt>
                <c:pt idx="20" formatCode="0.00">
                  <c:v>0.11799999999999999</c:v>
                </c:pt>
                <c:pt idx="21" formatCode="0.00">
                  <c:v>0.11799999999999999</c:v>
                </c:pt>
                <c:pt idx="22" formatCode="0.00">
                  <c:v>0.11799999999999999</c:v>
                </c:pt>
                <c:pt idx="23" formatCode="0.00">
                  <c:v>0.19700000000000001</c:v>
                </c:pt>
                <c:pt idx="24" formatCode="0.00">
                  <c:v>0.27500000000000002</c:v>
                </c:pt>
                <c:pt idx="25" formatCode="0.00">
                  <c:v>0.314</c:v>
                </c:pt>
                <c:pt idx="26" formatCode="0.00">
                  <c:v>0.33400000000000002</c:v>
                </c:pt>
                <c:pt idx="27" formatCode="0.00">
                  <c:v>0.373</c:v>
                </c:pt>
                <c:pt idx="28" formatCode="0.00">
                  <c:v>0.49099999999999999</c:v>
                </c:pt>
                <c:pt idx="29" formatCode="0.00">
                  <c:v>0.629</c:v>
                </c:pt>
                <c:pt idx="30" formatCode="0.00">
                  <c:v>0.68799999999999994</c:v>
                </c:pt>
                <c:pt idx="31" formatCode="0.00">
                  <c:v>0.90400000000000003</c:v>
                </c:pt>
                <c:pt idx="32" formatCode="0.00">
                  <c:v>0.98299999999999998</c:v>
                </c:pt>
                <c:pt idx="33" formatCode="0.00">
                  <c:v>1.081</c:v>
                </c:pt>
                <c:pt idx="34" formatCode="0.00">
                  <c:v>1.3560000000000001</c:v>
                </c:pt>
                <c:pt idx="35" formatCode="0.00">
                  <c:v>1.5720000000000001</c:v>
                </c:pt>
                <c:pt idx="36" formatCode="0.00">
                  <c:v>1.9650000000000001</c:v>
                </c:pt>
                <c:pt idx="37" formatCode="0.00">
                  <c:v>2.1419999999999999</c:v>
                </c:pt>
                <c:pt idx="38" formatCode="0.00">
                  <c:v>2.2010000000000001</c:v>
                </c:pt>
                <c:pt idx="39" formatCode="0.00">
                  <c:v>2.496</c:v>
                </c:pt>
                <c:pt idx="40" formatCode="0.00">
                  <c:v>2.5750000000000002</c:v>
                </c:pt>
                <c:pt idx="41" formatCode="0.00">
                  <c:v>2.83</c:v>
                </c:pt>
                <c:pt idx="42" formatCode="0.00">
                  <c:v>3.0070000000000001</c:v>
                </c:pt>
                <c:pt idx="43" formatCode="0.00">
                  <c:v>3.262</c:v>
                </c:pt>
                <c:pt idx="44" formatCode="0.00">
                  <c:v>3.5179999999999998</c:v>
                </c:pt>
                <c:pt idx="45" formatCode="0.00">
                  <c:v>3.714</c:v>
                </c:pt>
                <c:pt idx="46" formatCode="0.00">
                  <c:v>3.8519999999999999</c:v>
                </c:pt>
              </c:numCache>
            </c:numRef>
          </c:val>
          <c:smooth val="0"/>
          <c:extLst>
            <c:ext xmlns:c16="http://schemas.microsoft.com/office/drawing/2014/chart" uri="{C3380CC4-5D6E-409C-BE32-E72D297353CC}">
              <c16:uniqueId val="{00000002-0787-4DF2-A609-B0F77B30F8FB}"/>
            </c:ext>
          </c:extLst>
        </c:ser>
        <c:ser>
          <c:idx val="3"/>
          <c:order val="3"/>
          <c:tx>
            <c:strRef>
              <c:f>Hoja1!$E$1</c:f>
              <c:strCache>
                <c:ptCount val="1"/>
                <c:pt idx="0">
                  <c:v>Ecuador</c:v>
                </c:pt>
              </c:strCache>
            </c:strRef>
          </c:tx>
          <c:spPr>
            <a:ln w="28575" cap="rnd">
              <a:solidFill>
                <a:srgbClr val="FFC000"/>
              </a:solidFill>
              <a:round/>
            </a:ln>
            <a:effectLst/>
          </c:spPr>
          <c:marker>
            <c:symbol val="none"/>
          </c:marker>
          <c:dLbls>
            <c:dLbl>
              <c:idx val="46"/>
              <c:layout>
                <c:manualLayout>
                  <c:x val="-1.2017340549288981E-3"/>
                  <c:y val="-3.585789303215392E-2"/>
                </c:manualLayout>
              </c:layout>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rgbClr val="FFC000"/>
                      </a:solidFill>
                      <a:latin typeface="+mn-lt"/>
                      <a:ea typeface="+mn-ea"/>
                      <a:cs typeface="+mn-cs"/>
                    </a:defRPr>
                  </a:pPr>
                  <a:endParaRPr lang="es-CO"/>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0787-4DF2-A609-B0F77B30F8FB}"/>
                </c:ext>
              </c:extLst>
            </c:dLbl>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lumMod val="75000"/>
                        <a:lumOff val="25000"/>
                      </a:schemeClr>
                    </a:solidFill>
                    <a:latin typeface="+mn-lt"/>
                    <a:ea typeface="+mn-ea"/>
                    <a:cs typeface="+mn-cs"/>
                  </a:defRPr>
                </a:pPr>
                <a:endParaRPr lang="es-CO"/>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Hoja1!$A$2:$A$48</c:f>
              <c:strCache>
                <c:ptCount val="47"/>
                <c:pt idx="0">
                  <c:v>2020-03-04</c:v>
                </c:pt>
                <c:pt idx="1">
                  <c:v>2020-03-06</c:v>
                </c:pt>
                <c:pt idx="2">
                  <c:v>2020-03-07</c:v>
                </c:pt>
                <c:pt idx="3">
                  <c:v>2020-03-08</c:v>
                </c:pt>
                <c:pt idx="4">
                  <c:v>2020-03-09</c:v>
                </c:pt>
                <c:pt idx="5">
                  <c:v>2020-03-11</c:v>
                </c:pt>
                <c:pt idx="6">
                  <c:v>2020-03-13</c:v>
                </c:pt>
                <c:pt idx="7">
                  <c:v>2020-03-14</c:v>
                </c:pt>
                <c:pt idx="8">
                  <c:v>2020-03-15</c:v>
                </c:pt>
                <c:pt idx="9">
                  <c:v>2020-03-16</c:v>
                </c:pt>
                <c:pt idx="10">
                  <c:v>2020-03-17</c:v>
                </c:pt>
                <c:pt idx="11">
                  <c:v>2020-03-18</c:v>
                </c:pt>
                <c:pt idx="12">
                  <c:v>2020-03-19</c:v>
                </c:pt>
                <c:pt idx="13">
                  <c:v>2020-03-20</c:v>
                </c:pt>
                <c:pt idx="14">
                  <c:v>2020-03-21</c:v>
                </c:pt>
                <c:pt idx="15">
                  <c:v>2020-03-22</c:v>
                </c:pt>
                <c:pt idx="16">
                  <c:v>2020-03-23</c:v>
                </c:pt>
                <c:pt idx="17">
                  <c:v>2020-03-24</c:v>
                </c:pt>
                <c:pt idx="18">
                  <c:v>2020-03-25</c:v>
                </c:pt>
                <c:pt idx="19">
                  <c:v>2020-03-26</c:v>
                </c:pt>
                <c:pt idx="20">
                  <c:v>2020-03-27</c:v>
                </c:pt>
                <c:pt idx="21">
                  <c:v>2020-03-28</c:v>
                </c:pt>
                <c:pt idx="22">
                  <c:v>2020-03-29</c:v>
                </c:pt>
                <c:pt idx="23">
                  <c:v>2020-03-30</c:v>
                </c:pt>
                <c:pt idx="24">
                  <c:v>2020-03-31</c:v>
                </c:pt>
                <c:pt idx="25">
                  <c:v>2020-04-01</c:v>
                </c:pt>
                <c:pt idx="26">
                  <c:v>2020-04-02</c:v>
                </c:pt>
                <c:pt idx="27">
                  <c:v>2020-04-03</c:v>
                </c:pt>
                <c:pt idx="28">
                  <c:v>2020-04-04</c:v>
                </c:pt>
                <c:pt idx="29">
                  <c:v>2020-04-05</c:v>
                </c:pt>
                <c:pt idx="30">
                  <c:v>2020-04-06</c:v>
                </c:pt>
                <c:pt idx="31">
                  <c:v>2020-04-07</c:v>
                </c:pt>
                <c:pt idx="32">
                  <c:v>2020-04-08</c:v>
                </c:pt>
                <c:pt idx="33">
                  <c:v>2020-04-09</c:v>
                </c:pt>
                <c:pt idx="34">
                  <c:v>2020-04-10</c:v>
                </c:pt>
                <c:pt idx="35">
                  <c:v>2020-04-11</c:v>
                </c:pt>
                <c:pt idx="36">
                  <c:v>2020-04-12</c:v>
                </c:pt>
                <c:pt idx="37">
                  <c:v>2020-04-13</c:v>
                </c:pt>
                <c:pt idx="38">
                  <c:v>2020-04-14</c:v>
                </c:pt>
                <c:pt idx="39">
                  <c:v>2020-04-15</c:v>
                </c:pt>
                <c:pt idx="40">
                  <c:v>2020-04-16</c:v>
                </c:pt>
                <c:pt idx="41">
                  <c:v>2020-04-17</c:v>
                </c:pt>
                <c:pt idx="42">
                  <c:v>2020-04-18</c:v>
                </c:pt>
                <c:pt idx="43">
                  <c:v>2020-04-19</c:v>
                </c:pt>
                <c:pt idx="44">
                  <c:v>2020-04-20</c:v>
                </c:pt>
                <c:pt idx="45">
                  <c:v>2020-04-21</c:v>
                </c:pt>
                <c:pt idx="46">
                  <c:v>2020-04-22</c:v>
                </c:pt>
              </c:strCache>
            </c:strRef>
          </c:cat>
          <c:val>
            <c:numRef>
              <c:f>Hoja1!$E$2:$E$48</c:f>
              <c:numCache>
                <c:formatCode>0.00</c:formatCode>
                <c:ptCount val="47"/>
                <c:pt idx="0">
                  <c:v>0</c:v>
                </c:pt>
                <c:pt idx="1">
                  <c:v>0</c:v>
                </c:pt>
                <c:pt idx="2">
                  <c:v>0</c:v>
                </c:pt>
                <c:pt idx="4">
                  <c:v>0</c:v>
                </c:pt>
                <c:pt idx="5">
                  <c:v>0</c:v>
                </c:pt>
                <c:pt idx="7">
                  <c:v>5.7000000000000002E-2</c:v>
                </c:pt>
                <c:pt idx="8">
                  <c:v>0.113</c:v>
                </c:pt>
                <c:pt idx="9">
                  <c:v>0.113</c:v>
                </c:pt>
                <c:pt idx="10">
                  <c:v>0.113</c:v>
                </c:pt>
                <c:pt idx="11">
                  <c:v>0.113</c:v>
                </c:pt>
                <c:pt idx="12">
                  <c:v>0.17</c:v>
                </c:pt>
                <c:pt idx="13">
                  <c:v>0.17</c:v>
                </c:pt>
                <c:pt idx="14">
                  <c:v>0.39700000000000002</c:v>
                </c:pt>
                <c:pt idx="15">
                  <c:v>0.39700000000000002</c:v>
                </c:pt>
                <c:pt idx="16">
                  <c:v>0.79400000000000004</c:v>
                </c:pt>
                <c:pt idx="17">
                  <c:v>1.02</c:v>
                </c:pt>
                <c:pt idx="18">
                  <c:v>1.53</c:v>
                </c:pt>
                <c:pt idx="19">
                  <c:v>1.6439999999999999</c:v>
                </c:pt>
                <c:pt idx="20">
                  <c:v>1.927</c:v>
                </c:pt>
                <c:pt idx="21">
                  <c:v>2.3239999999999998</c:v>
                </c:pt>
                <c:pt idx="22">
                  <c:v>2.7210000000000001</c:v>
                </c:pt>
                <c:pt idx="23">
                  <c:v>3.2869999999999999</c:v>
                </c:pt>
                <c:pt idx="24">
                  <c:v>3.5139999999999998</c:v>
                </c:pt>
                <c:pt idx="25">
                  <c:v>4.4779999999999998</c:v>
                </c:pt>
                <c:pt idx="26">
                  <c:v>6.8019999999999996</c:v>
                </c:pt>
                <c:pt idx="27">
                  <c:v>6.8019999999999996</c:v>
                </c:pt>
                <c:pt idx="28">
                  <c:v>8.2189999999999994</c:v>
                </c:pt>
                <c:pt idx="29">
                  <c:v>9.7490000000000006</c:v>
                </c:pt>
                <c:pt idx="30">
                  <c:v>10.202</c:v>
                </c:pt>
                <c:pt idx="31">
                  <c:v>10.826000000000001</c:v>
                </c:pt>
                <c:pt idx="32">
                  <c:v>12.468999999999999</c:v>
                </c:pt>
                <c:pt idx="33">
                  <c:v>13.715999999999999</c:v>
                </c:pt>
                <c:pt idx="34">
                  <c:v>15.417</c:v>
                </c:pt>
                <c:pt idx="35">
                  <c:v>16.834</c:v>
                </c:pt>
                <c:pt idx="36">
                  <c:v>17.853999999999999</c:v>
                </c:pt>
                <c:pt idx="37">
                  <c:v>18.873999999999999</c:v>
                </c:pt>
                <c:pt idx="38">
                  <c:v>20.120999999999999</c:v>
                </c:pt>
                <c:pt idx="39">
                  <c:v>20.120999999999999</c:v>
                </c:pt>
                <c:pt idx="40">
                  <c:v>21.992000000000001</c:v>
                </c:pt>
                <c:pt idx="41">
                  <c:v>22.841999999999999</c:v>
                </c:pt>
                <c:pt idx="42">
                  <c:v>23.861999999999998</c:v>
                </c:pt>
                <c:pt idx="43">
                  <c:v>25.846</c:v>
                </c:pt>
                <c:pt idx="44">
                  <c:v>26.866</c:v>
                </c:pt>
                <c:pt idx="45">
                  <c:v>28.736999999999998</c:v>
                </c:pt>
                <c:pt idx="46">
                  <c:v>29.472999999999999</c:v>
                </c:pt>
              </c:numCache>
            </c:numRef>
          </c:val>
          <c:smooth val="0"/>
          <c:extLst>
            <c:ext xmlns:c16="http://schemas.microsoft.com/office/drawing/2014/chart" uri="{C3380CC4-5D6E-409C-BE32-E72D297353CC}">
              <c16:uniqueId val="{00000003-0787-4DF2-A609-B0F77B30F8FB}"/>
            </c:ext>
          </c:extLst>
        </c:ser>
        <c:ser>
          <c:idx val="4"/>
          <c:order val="4"/>
          <c:tx>
            <c:strRef>
              <c:f>Hoja1!$F$1</c:f>
              <c:strCache>
                <c:ptCount val="1"/>
                <c:pt idx="0">
                  <c:v>México</c:v>
                </c:pt>
              </c:strCache>
            </c:strRef>
          </c:tx>
          <c:spPr>
            <a:ln w="28575" cap="rnd">
              <a:solidFill>
                <a:srgbClr val="008000"/>
              </a:solidFill>
              <a:round/>
            </a:ln>
            <a:effectLst/>
          </c:spPr>
          <c:marker>
            <c:symbol val="none"/>
          </c:marker>
          <c:dLbls>
            <c:dLbl>
              <c:idx val="46"/>
              <c:layout>
                <c:manualLayout>
                  <c:x val="-6.0086702746444901E-3"/>
                  <c:y val="-2.305150266352761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0787-4DF2-A609-B0F77B30F8FB}"/>
                </c:ext>
              </c:extLst>
            </c:dLbl>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rgbClr val="008000"/>
                    </a:solidFill>
                    <a:latin typeface="+mn-lt"/>
                    <a:ea typeface="+mn-ea"/>
                    <a:cs typeface="+mn-cs"/>
                  </a:defRPr>
                </a:pPr>
                <a:endParaRPr lang="es-CO"/>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Hoja1!$A$2:$A$48</c:f>
              <c:strCache>
                <c:ptCount val="47"/>
                <c:pt idx="0">
                  <c:v>2020-03-04</c:v>
                </c:pt>
                <c:pt idx="1">
                  <c:v>2020-03-06</c:v>
                </c:pt>
                <c:pt idx="2">
                  <c:v>2020-03-07</c:v>
                </c:pt>
                <c:pt idx="3">
                  <c:v>2020-03-08</c:v>
                </c:pt>
                <c:pt idx="4">
                  <c:v>2020-03-09</c:v>
                </c:pt>
                <c:pt idx="5">
                  <c:v>2020-03-11</c:v>
                </c:pt>
                <c:pt idx="6">
                  <c:v>2020-03-13</c:v>
                </c:pt>
                <c:pt idx="7">
                  <c:v>2020-03-14</c:v>
                </c:pt>
                <c:pt idx="8">
                  <c:v>2020-03-15</c:v>
                </c:pt>
                <c:pt idx="9">
                  <c:v>2020-03-16</c:v>
                </c:pt>
                <c:pt idx="10">
                  <c:v>2020-03-17</c:v>
                </c:pt>
                <c:pt idx="11">
                  <c:v>2020-03-18</c:v>
                </c:pt>
                <c:pt idx="12">
                  <c:v>2020-03-19</c:v>
                </c:pt>
                <c:pt idx="13">
                  <c:v>2020-03-20</c:v>
                </c:pt>
                <c:pt idx="14">
                  <c:v>2020-03-21</c:v>
                </c:pt>
                <c:pt idx="15">
                  <c:v>2020-03-22</c:v>
                </c:pt>
                <c:pt idx="16">
                  <c:v>2020-03-23</c:v>
                </c:pt>
                <c:pt idx="17">
                  <c:v>2020-03-24</c:v>
                </c:pt>
                <c:pt idx="18">
                  <c:v>2020-03-25</c:v>
                </c:pt>
                <c:pt idx="19">
                  <c:v>2020-03-26</c:v>
                </c:pt>
                <c:pt idx="20">
                  <c:v>2020-03-27</c:v>
                </c:pt>
                <c:pt idx="21">
                  <c:v>2020-03-28</c:v>
                </c:pt>
                <c:pt idx="22">
                  <c:v>2020-03-29</c:v>
                </c:pt>
                <c:pt idx="23">
                  <c:v>2020-03-30</c:v>
                </c:pt>
                <c:pt idx="24">
                  <c:v>2020-03-31</c:v>
                </c:pt>
                <c:pt idx="25">
                  <c:v>2020-04-01</c:v>
                </c:pt>
                <c:pt idx="26">
                  <c:v>2020-04-02</c:v>
                </c:pt>
                <c:pt idx="27">
                  <c:v>2020-04-03</c:v>
                </c:pt>
                <c:pt idx="28">
                  <c:v>2020-04-04</c:v>
                </c:pt>
                <c:pt idx="29">
                  <c:v>2020-04-05</c:v>
                </c:pt>
                <c:pt idx="30">
                  <c:v>2020-04-06</c:v>
                </c:pt>
                <c:pt idx="31">
                  <c:v>2020-04-07</c:v>
                </c:pt>
                <c:pt idx="32">
                  <c:v>2020-04-08</c:v>
                </c:pt>
                <c:pt idx="33">
                  <c:v>2020-04-09</c:v>
                </c:pt>
                <c:pt idx="34">
                  <c:v>2020-04-10</c:v>
                </c:pt>
                <c:pt idx="35">
                  <c:v>2020-04-11</c:v>
                </c:pt>
                <c:pt idx="36">
                  <c:v>2020-04-12</c:v>
                </c:pt>
                <c:pt idx="37">
                  <c:v>2020-04-13</c:v>
                </c:pt>
                <c:pt idx="38">
                  <c:v>2020-04-14</c:v>
                </c:pt>
                <c:pt idx="39">
                  <c:v>2020-04-15</c:v>
                </c:pt>
                <c:pt idx="40">
                  <c:v>2020-04-16</c:v>
                </c:pt>
                <c:pt idx="41">
                  <c:v>2020-04-17</c:v>
                </c:pt>
                <c:pt idx="42">
                  <c:v>2020-04-18</c:v>
                </c:pt>
                <c:pt idx="43">
                  <c:v>2020-04-19</c:v>
                </c:pt>
                <c:pt idx="44">
                  <c:v>2020-04-20</c:v>
                </c:pt>
                <c:pt idx="45">
                  <c:v>2020-04-21</c:v>
                </c:pt>
                <c:pt idx="46">
                  <c:v>2020-04-22</c:v>
                </c:pt>
              </c:strCache>
            </c:strRef>
          </c:cat>
          <c:val>
            <c:numRef>
              <c:f>Hoja1!$F$2:$F$48</c:f>
              <c:numCache>
                <c:formatCode>0.00</c:formatCode>
                <c:ptCount val="47"/>
                <c:pt idx="1">
                  <c:v>0</c:v>
                </c:pt>
                <c:pt idx="4">
                  <c:v>0</c:v>
                </c:pt>
                <c:pt idx="6">
                  <c:v>0</c:v>
                </c:pt>
                <c:pt idx="7">
                  <c:v>0</c:v>
                </c:pt>
                <c:pt idx="8">
                  <c:v>0</c:v>
                </c:pt>
                <c:pt idx="9">
                  <c:v>0</c:v>
                </c:pt>
                <c:pt idx="10">
                  <c:v>0</c:v>
                </c:pt>
                <c:pt idx="11">
                  <c:v>0</c:v>
                </c:pt>
                <c:pt idx="12">
                  <c:v>0</c:v>
                </c:pt>
                <c:pt idx="13">
                  <c:v>0</c:v>
                </c:pt>
                <c:pt idx="14">
                  <c:v>1.6E-2</c:v>
                </c:pt>
                <c:pt idx="15">
                  <c:v>1.6E-2</c:v>
                </c:pt>
                <c:pt idx="16">
                  <c:v>1.6E-2</c:v>
                </c:pt>
                <c:pt idx="17">
                  <c:v>3.1E-2</c:v>
                </c:pt>
                <c:pt idx="18">
                  <c:v>3.9E-2</c:v>
                </c:pt>
                <c:pt idx="19">
                  <c:v>3.9E-2</c:v>
                </c:pt>
                <c:pt idx="20">
                  <c:v>6.2E-2</c:v>
                </c:pt>
                <c:pt idx="21">
                  <c:v>9.2999999999999999E-2</c:v>
                </c:pt>
                <c:pt idx="22">
                  <c:v>0.124</c:v>
                </c:pt>
                <c:pt idx="23">
                  <c:v>0.155</c:v>
                </c:pt>
                <c:pt idx="24">
                  <c:v>0.217</c:v>
                </c:pt>
                <c:pt idx="25">
                  <c:v>0.22500000000000001</c:v>
                </c:pt>
                <c:pt idx="26">
                  <c:v>0.28699999999999998</c:v>
                </c:pt>
                <c:pt idx="27">
                  <c:v>0.38800000000000001</c:v>
                </c:pt>
                <c:pt idx="28">
                  <c:v>0.46500000000000002</c:v>
                </c:pt>
                <c:pt idx="29">
                  <c:v>0.61299999999999999</c:v>
                </c:pt>
                <c:pt idx="30">
                  <c:v>0.72899999999999998</c:v>
                </c:pt>
                <c:pt idx="31">
                  <c:v>0.96899999999999997</c:v>
                </c:pt>
                <c:pt idx="32">
                  <c:v>1.0940000000000001</c:v>
                </c:pt>
                <c:pt idx="33">
                  <c:v>1.35</c:v>
                </c:pt>
                <c:pt idx="34">
                  <c:v>1.5049999999999999</c:v>
                </c:pt>
                <c:pt idx="35">
                  <c:v>1.8069999999999999</c:v>
                </c:pt>
                <c:pt idx="36">
                  <c:v>2.117</c:v>
                </c:pt>
                <c:pt idx="37">
                  <c:v>2.2959999999999998</c:v>
                </c:pt>
                <c:pt idx="38">
                  <c:v>2.5750000000000002</c:v>
                </c:pt>
                <c:pt idx="39">
                  <c:v>3.149</c:v>
                </c:pt>
                <c:pt idx="40">
                  <c:v>3.4820000000000002</c:v>
                </c:pt>
                <c:pt idx="41">
                  <c:v>3.7690000000000001</c:v>
                </c:pt>
                <c:pt idx="42">
                  <c:v>4.2350000000000003</c:v>
                </c:pt>
                <c:pt idx="43">
                  <c:v>5.0410000000000004</c:v>
                </c:pt>
                <c:pt idx="44">
                  <c:v>5.3209999999999997</c:v>
                </c:pt>
                <c:pt idx="45">
                  <c:v>5.5220000000000002</c:v>
                </c:pt>
                <c:pt idx="46">
                  <c:v>6.6470000000000002</c:v>
                </c:pt>
              </c:numCache>
            </c:numRef>
          </c:val>
          <c:smooth val="0"/>
          <c:extLst>
            <c:ext xmlns:c16="http://schemas.microsoft.com/office/drawing/2014/chart" uri="{C3380CC4-5D6E-409C-BE32-E72D297353CC}">
              <c16:uniqueId val="{00000004-0787-4DF2-A609-B0F77B30F8FB}"/>
            </c:ext>
          </c:extLst>
        </c:ser>
        <c:ser>
          <c:idx val="5"/>
          <c:order val="5"/>
          <c:tx>
            <c:strRef>
              <c:f>Hoja1!$G$1</c:f>
              <c:strCache>
                <c:ptCount val="1"/>
                <c:pt idx="0">
                  <c:v>Perú</c:v>
                </c:pt>
              </c:strCache>
            </c:strRef>
          </c:tx>
          <c:spPr>
            <a:ln w="28575" cap="rnd">
              <a:solidFill>
                <a:schemeClr val="tx2">
                  <a:lumMod val="50000"/>
                </a:schemeClr>
              </a:solidFill>
              <a:round/>
            </a:ln>
            <a:effectLst/>
          </c:spPr>
          <c:marker>
            <c:symbol val="none"/>
          </c:marker>
          <c:dLbls>
            <c:dLbl>
              <c:idx val="46"/>
              <c:layout>
                <c:manualLayout>
                  <c:x val="-7.2104043295733878E-3"/>
                  <c:y val="-1.536766844235168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0787-4DF2-A609-B0F77B30F8FB}"/>
                </c:ext>
              </c:extLst>
            </c:dLbl>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2">
                        <a:lumMod val="50000"/>
                      </a:schemeClr>
                    </a:solidFill>
                    <a:latin typeface="+mn-lt"/>
                    <a:ea typeface="+mn-ea"/>
                    <a:cs typeface="+mn-cs"/>
                  </a:defRPr>
                </a:pPr>
                <a:endParaRPr lang="es-CO"/>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Hoja1!$A$2:$A$48</c:f>
              <c:strCache>
                <c:ptCount val="47"/>
                <c:pt idx="0">
                  <c:v>2020-03-04</c:v>
                </c:pt>
                <c:pt idx="1">
                  <c:v>2020-03-06</c:v>
                </c:pt>
                <c:pt idx="2">
                  <c:v>2020-03-07</c:v>
                </c:pt>
                <c:pt idx="3">
                  <c:v>2020-03-08</c:v>
                </c:pt>
                <c:pt idx="4">
                  <c:v>2020-03-09</c:v>
                </c:pt>
                <c:pt idx="5">
                  <c:v>2020-03-11</c:v>
                </c:pt>
                <c:pt idx="6">
                  <c:v>2020-03-13</c:v>
                </c:pt>
                <c:pt idx="7">
                  <c:v>2020-03-14</c:v>
                </c:pt>
                <c:pt idx="8">
                  <c:v>2020-03-15</c:v>
                </c:pt>
                <c:pt idx="9">
                  <c:v>2020-03-16</c:v>
                </c:pt>
                <c:pt idx="10">
                  <c:v>2020-03-17</c:v>
                </c:pt>
                <c:pt idx="11">
                  <c:v>2020-03-18</c:v>
                </c:pt>
                <c:pt idx="12">
                  <c:v>2020-03-19</c:v>
                </c:pt>
                <c:pt idx="13">
                  <c:v>2020-03-20</c:v>
                </c:pt>
                <c:pt idx="14">
                  <c:v>2020-03-21</c:v>
                </c:pt>
                <c:pt idx="15">
                  <c:v>2020-03-22</c:v>
                </c:pt>
                <c:pt idx="16">
                  <c:v>2020-03-23</c:v>
                </c:pt>
                <c:pt idx="17">
                  <c:v>2020-03-24</c:v>
                </c:pt>
                <c:pt idx="18">
                  <c:v>2020-03-25</c:v>
                </c:pt>
                <c:pt idx="19">
                  <c:v>2020-03-26</c:v>
                </c:pt>
                <c:pt idx="20">
                  <c:v>2020-03-27</c:v>
                </c:pt>
                <c:pt idx="21">
                  <c:v>2020-03-28</c:v>
                </c:pt>
                <c:pt idx="22">
                  <c:v>2020-03-29</c:v>
                </c:pt>
                <c:pt idx="23">
                  <c:v>2020-03-30</c:v>
                </c:pt>
                <c:pt idx="24">
                  <c:v>2020-03-31</c:v>
                </c:pt>
                <c:pt idx="25">
                  <c:v>2020-04-01</c:v>
                </c:pt>
                <c:pt idx="26">
                  <c:v>2020-04-02</c:v>
                </c:pt>
                <c:pt idx="27">
                  <c:v>2020-04-03</c:v>
                </c:pt>
                <c:pt idx="28">
                  <c:v>2020-04-04</c:v>
                </c:pt>
                <c:pt idx="29">
                  <c:v>2020-04-05</c:v>
                </c:pt>
                <c:pt idx="30">
                  <c:v>2020-04-06</c:v>
                </c:pt>
                <c:pt idx="31">
                  <c:v>2020-04-07</c:v>
                </c:pt>
                <c:pt idx="32">
                  <c:v>2020-04-08</c:v>
                </c:pt>
                <c:pt idx="33">
                  <c:v>2020-04-09</c:v>
                </c:pt>
                <c:pt idx="34">
                  <c:v>2020-04-10</c:v>
                </c:pt>
                <c:pt idx="35">
                  <c:v>2020-04-11</c:v>
                </c:pt>
                <c:pt idx="36">
                  <c:v>2020-04-12</c:v>
                </c:pt>
                <c:pt idx="37">
                  <c:v>2020-04-13</c:v>
                </c:pt>
                <c:pt idx="38">
                  <c:v>2020-04-14</c:v>
                </c:pt>
                <c:pt idx="39">
                  <c:v>2020-04-15</c:v>
                </c:pt>
                <c:pt idx="40">
                  <c:v>2020-04-16</c:v>
                </c:pt>
                <c:pt idx="41">
                  <c:v>2020-04-17</c:v>
                </c:pt>
                <c:pt idx="42">
                  <c:v>2020-04-18</c:v>
                </c:pt>
                <c:pt idx="43">
                  <c:v>2020-04-19</c:v>
                </c:pt>
                <c:pt idx="44">
                  <c:v>2020-04-20</c:v>
                </c:pt>
                <c:pt idx="45">
                  <c:v>2020-04-21</c:v>
                </c:pt>
                <c:pt idx="46">
                  <c:v>2020-04-22</c:v>
                </c:pt>
              </c:strCache>
            </c:strRef>
          </c:cat>
          <c:val>
            <c:numRef>
              <c:f>Hoja1!$G$2:$G$48</c:f>
              <c:numCache>
                <c:formatCode>General</c:formatCode>
                <c:ptCount val="47"/>
                <c:pt idx="2" formatCode="0.00">
                  <c:v>0</c:v>
                </c:pt>
                <c:pt idx="4" formatCode="0.00">
                  <c:v>0</c:v>
                </c:pt>
                <c:pt idx="5" formatCode="0.00">
                  <c:v>0</c:v>
                </c:pt>
                <c:pt idx="6" formatCode="0.00">
                  <c:v>0</c:v>
                </c:pt>
                <c:pt idx="7" formatCode="0.00">
                  <c:v>0</c:v>
                </c:pt>
                <c:pt idx="8" formatCode="0.00">
                  <c:v>0</c:v>
                </c:pt>
                <c:pt idx="9" formatCode="0.00">
                  <c:v>0</c:v>
                </c:pt>
                <c:pt idx="10" formatCode="0.00">
                  <c:v>0</c:v>
                </c:pt>
                <c:pt idx="11" formatCode="0.00">
                  <c:v>0</c:v>
                </c:pt>
                <c:pt idx="12" formatCode="0.00">
                  <c:v>0</c:v>
                </c:pt>
                <c:pt idx="13" formatCode="0.00">
                  <c:v>6.0999999999999999E-2</c:v>
                </c:pt>
                <c:pt idx="14" formatCode="0.00">
                  <c:v>9.0999999999999998E-2</c:v>
                </c:pt>
                <c:pt idx="15" formatCode="0.00">
                  <c:v>0.152</c:v>
                </c:pt>
                <c:pt idx="16" formatCode="0.00">
                  <c:v>0.152</c:v>
                </c:pt>
                <c:pt idx="17" formatCode="0.00">
                  <c:v>0.152</c:v>
                </c:pt>
                <c:pt idx="18" formatCode="0.00">
                  <c:v>0.21199999999999999</c:v>
                </c:pt>
                <c:pt idx="19" formatCode="0.00">
                  <c:v>0.24299999999999999</c:v>
                </c:pt>
                <c:pt idx="20" formatCode="0.00">
                  <c:v>0.27300000000000002</c:v>
                </c:pt>
                <c:pt idx="21" formatCode="0.00">
                  <c:v>0.33400000000000002</c:v>
                </c:pt>
                <c:pt idx="22" formatCode="0.00">
                  <c:v>0.48499999999999999</c:v>
                </c:pt>
                <c:pt idx="23" formatCode="0.00">
                  <c:v>0.54600000000000004</c:v>
                </c:pt>
                <c:pt idx="24" formatCode="0.00">
                  <c:v>0.72799999999999998</c:v>
                </c:pt>
                <c:pt idx="25" formatCode="0.00">
                  <c:v>0.91</c:v>
                </c:pt>
                <c:pt idx="26" formatCode="0.00">
                  <c:v>1.425</c:v>
                </c:pt>
                <c:pt idx="27" formatCode="0.00">
                  <c:v>1.6679999999999999</c:v>
                </c:pt>
                <c:pt idx="28" formatCode="0.00">
                  <c:v>1.85</c:v>
                </c:pt>
                <c:pt idx="29" formatCode="0.00">
                  <c:v>2.214</c:v>
                </c:pt>
                <c:pt idx="30" formatCode="0.00">
                  <c:v>2.5169999999999999</c:v>
                </c:pt>
                <c:pt idx="31" formatCode="0.00">
                  <c:v>2.79</c:v>
                </c:pt>
                <c:pt idx="32" formatCode="0.00">
                  <c:v>3.2450000000000001</c:v>
                </c:pt>
                <c:pt idx="33" formatCode="0.00">
                  <c:v>3.67</c:v>
                </c:pt>
                <c:pt idx="34" formatCode="0.00">
                  <c:v>4.1849999999999996</c:v>
                </c:pt>
                <c:pt idx="35" formatCode="0.00">
                  <c:v>5.1260000000000003</c:v>
                </c:pt>
                <c:pt idx="36" formatCode="0.00">
                  <c:v>5.49</c:v>
                </c:pt>
                <c:pt idx="37" formatCode="0.00">
                  <c:v>5.8529999999999998</c:v>
                </c:pt>
                <c:pt idx="38" formatCode="0.00">
                  <c:v>5.8529999999999998</c:v>
                </c:pt>
                <c:pt idx="39" formatCode="0.00">
                  <c:v>6.976</c:v>
                </c:pt>
                <c:pt idx="40" formatCode="0.00">
                  <c:v>7.7039999999999997</c:v>
                </c:pt>
                <c:pt idx="41" formatCode="0.00">
                  <c:v>8.31</c:v>
                </c:pt>
                <c:pt idx="42" formatCode="0.00">
                  <c:v>9.0990000000000002</c:v>
                </c:pt>
                <c:pt idx="43" formatCode="0.00">
                  <c:v>10.554</c:v>
                </c:pt>
                <c:pt idx="44" formatCode="0.00">
                  <c:v>12.132</c:v>
                </c:pt>
                <c:pt idx="45" formatCode="0.00">
                  <c:v>13.496</c:v>
                </c:pt>
                <c:pt idx="46" formatCode="0.00">
                  <c:v>14.679</c:v>
                </c:pt>
              </c:numCache>
            </c:numRef>
          </c:val>
          <c:smooth val="0"/>
          <c:extLst>
            <c:ext xmlns:c16="http://schemas.microsoft.com/office/drawing/2014/chart" uri="{C3380CC4-5D6E-409C-BE32-E72D297353CC}">
              <c16:uniqueId val="{00000005-0787-4DF2-A609-B0F77B30F8FB}"/>
            </c:ext>
          </c:extLst>
        </c:ser>
        <c:dLbls>
          <c:showLegendKey val="0"/>
          <c:showVal val="0"/>
          <c:showCatName val="0"/>
          <c:showSerName val="0"/>
          <c:showPercent val="0"/>
          <c:showBubbleSize val="0"/>
        </c:dLbls>
        <c:smooth val="0"/>
        <c:axId val="542844271"/>
        <c:axId val="1503300079"/>
      </c:lineChart>
      <c:catAx>
        <c:axId val="542844271"/>
        <c:scaling>
          <c:orientation val="minMax"/>
        </c:scaling>
        <c:delete val="0"/>
        <c:axPos val="b"/>
        <c:numFmt formatCode="d/m/yy;@" sourceLinked="0"/>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1" i="0" u="none" strike="noStrike" kern="1200" baseline="0">
                <a:solidFill>
                  <a:schemeClr val="tx1">
                    <a:lumMod val="65000"/>
                    <a:lumOff val="35000"/>
                  </a:schemeClr>
                </a:solidFill>
                <a:latin typeface="+mn-lt"/>
                <a:ea typeface="+mn-ea"/>
                <a:cs typeface="+mn-cs"/>
              </a:defRPr>
            </a:pPr>
            <a:endParaRPr lang="es-CO"/>
          </a:p>
        </c:txPr>
        <c:crossAx val="1503300079"/>
        <c:crosses val="autoZero"/>
        <c:auto val="1"/>
        <c:lblAlgn val="ctr"/>
        <c:lblOffset val="100"/>
        <c:noMultiLvlLbl val="0"/>
      </c:catAx>
      <c:valAx>
        <c:axId val="1503300079"/>
        <c:scaling>
          <c:orientation val="minMax"/>
          <c:max val="30"/>
        </c:scaling>
        <c:delete val="0"/>
        <c:axPos val="l"/>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400" b="1" i="0" u="none" strike="noStrike" kern="1200" baseline="0">
                <a:solidFill>
                  <a:schemeClr val="tx1">
                    <a:lumMod val="65000"/>
                    <a:lumOff val="35000"/>
                  </a:schemeClr>
                </a:solidFill>
                <a:latin typeface="+mn-lt"/>
                <a:ea typeface="+mn-ea"/>
                <a:cs typeface="+mn-cs"/>
              </a:defRPr>
            </a:pPr>
            <a:endParaRPr lang="es-CO"/>
          </a:p>
        </c:txPr>
        <c:crossAx val="54284427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400"/>
      </a:pPr>
      <a:endParaRPr lang="es-CO"/>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3456344240262114E-2"/>
          <c:y val="3.4692410670889483E-2"/>
          <c:w val="0.89843387458162827"/>
          <c:h val="0.79220209815059583"/>
        </c:manualLayout>
      </c:layout>
      <c:lineChart>
        <c:grouping val="standard"/>
        <c:varyColors val="0"/>
        <c:ser>
          <c:idx val="0"/>
          <c:order val="0"/>
          <c:tx>
            <c:strRef>
              <c:f>Hoja1!$B$1</c:f>
              <c:strCache>
                <c:ptCount val="1"/>
                <c:pt idx="0">
                  <c:v>Argentina</c:v>
                </c:pt>
              </c:strCache>
            </c:strRef>
          </c:tx>
          <c:spPr>
            <a:ln w="28575" cap="rnd">
              <a:solidFill>
                <a:srgbClr val="00B0F0"/>
              </a:solidFill>
              <a:round/>
            </a:ln>
            <a:effectLst/>
          </c:spPr>
          <c:marker>
            <c:symbol val="none"/>
          </c:marker>
          <c:cat>
            <c:numRef>
              <c:f>Hoja1!$A$2:$A$45</c:f>
              <c:numCache>
                <c:formatCode>General</c:formatCode>
                <c:ptCount val="44"/>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pt idx="24">
                  <c:v>25</c:v>
                </c:pt>
                <c:pt idx="25">
                  <c:v>26</c:v>
                </c:pt>
                <c:pt idx="26">
                  <c:v>27</c:v>
                </c:pt>
                <c:pt idx="27">
                  <c:v>28</c:v>
                </c:pt>
                <c:pt idx="28">
                  <c:v>29</c:v>
                </c:pt>
                <c:pt idx="29">
                  <c:v>30</c:v>
                </c:pt>
                <c:pt idx="30">
                  <c:v>31</c:v>
                </c:pt>
                <c:pt idx="31">
                  <c:v>32</c:v>
                </c:pt>
                <c:pt idx="32">
                  <c:v>33</c:v>
                </c:pt>
                <c:pt idx="33">
                  <c:v>34</c:v>
                </c:pt>
                <c:pt idx="34">
                  <c:v>35</c:v>
                </c:pt>
                <c:pt idx="35">
                  <c:v>36</c:v>
                </c:pt>
                <c:pt idx="36">
                  <c:v>37</c:v>
                </c:pt>
                <c:pt idx="37">
                  <c:v>38</c:v>
                </c:pt>
                <c:pt idx="38">
                  <c:v>39</c:v>
                </c:pt>
                <c:pt idx="39">
                  <c:v>40</c:v>
                </c:pt>
                <c:pt idx="40">
                  <c:v>41</c:v>
                </c:pt>
                <c:pt idx="41">
                  <c:v>42</c:v>
                </c:pt>
                <c:pt idx="42">
                  <c:v>43</c:v>
                </c:pt>
                <c:pt idx="43">
                  <c:v>44</c:v>
                </c:pt>
              </c:numCache>
            </c:numRef>
          </c:cat>
          <c:val>
            <c:numRef>
              <c:f>Hoja1!$B$2:$B$45</c:f>
              <c:numCache>
                <c:formatCode>General</c:formatCode>
                <c:ptCount val="44"/>
                <c:pt idx="0">
                  <c:v>1</c:v>
                </c:pt>
                <c:pt idx="1">
                  <c:v>1</c:v>
                </c:pt>
                <c:pt idx="2">
                  <c:v>1</c:v>
                </c:pt>
                <c:pt idx="3">
                  <c:v>1</c:v>
                </c:pt>
                <c:pt idx="4">
                  <c:v>2</c:v>
                </c:pt>
                <c:pt idx="5">
                  <c:v>2</c:v>
                </c:pt>
                <c:pt idx="6">
                  <c:v>2</c:v>
                </c:pt>
                <c:pt idx="7">
                  <c:v>2</c:v>
                </c:pt>
                <c:pt idx="8">
                  <c:v>2</c:v>
                </c:pt>
                <c:pt idx="9">
                  <c:v>2</c:v>
                </c:pt>
                <c:pt idx="10">
                  <c:v>3</c:v>
                </c:pt>
                <c:pt idx="11">
                  <c:v>3</c:v>
                </c:pt>
                <c:pt idx="12">
                  <c:v>4</c:v>
                </c:pt>
                <c:pt idx="13">
                  <c:v>4</c:v>
                </c:pt>
                <c:pt idx="14">
                  <c:v>4</c:v>
                </c:pt>
                <c:pt idx="15">
                  <c:v>6</c:v>
                </c:pt>
                <c:pt idx="16">
                  <c:v>8</c:v>
                </c:pt>
                <c:pt idx="17">
                  <c:v>12</c:v>
                </c:pt>
                <c:pt idx="18">
                  <c:v>17</c:v>
                </c:pt>
                <c:pt idx="19">
                  <c:v>19</c:v>
                </c:pt>
                <c:pt idx="20">
                  <c:v>20</c:v>
                </c:pt>
                <c:pt idx="21">
                  <c:v>24</c:v>
                </c:pt>
                <c:pt idx="22">
                  <c:v>24</c:v>
                </c:pt>
                <c:pt idx="23">
                  <c:v>31</c:v>
                </c:pt>
                <c:pt idx="24">
                  <c:v>34</c:v>
                </c:pt>
                <c:pt idx="25">
                  <c:v>37</c:v>
                </c:pt>
                <c:pt idx="26">
                  <c:v>43</c:v>
                </c:pt>
                <c:pt idx="27">
                  <c:v>46</c:v>
                </c:pt>
                <c:pt idx="28">
                  <c:v>53</c:v>
                </c:pt>
                <c:pt idx="29">
                  <c:v>60</c:v>
                </c:pt>
                <c:pt idx="30">
                  <c:v>65</c:v>
                </c:pt>
                <c:pt idx="31">
                  <c:v>79</c:v>
                </c:pt>
                <c:pt idx="32">
                  <c:v>82</c:v>
                </c:pt>
                <c:pt idx="33">
                  <c:v>89</c:v>
                </c:pt>
                <c:pt idx="34">
                  <c:v>95</c:v>
                </c:pt>
                <c:pt idx="35">
                  <c:v>98</c:v>
                </c:pt>
                <c:pt idx="36">
                  <c:v>105</c:v>
                </c:pt>
                <c:pt idx="37">
                  <c:v>109</c:v>
                </c:pt>
                <c:pt idx="38">
                  <c:v>115</c:v>
                </c:pt>
                <c:pt idx="39">
                  <c:v>122</c:v>
                </c:pt>
                <c:pt idx="40">
                  <c:v>132</c:v>
                </c:pt>
                <c:pt idx="41">
                  <c:v>134</c:v>
                </c:pt>
                <c:pt idx="42">
                  <c:v>142</c:v>
                </c:pt>
                <c:pt idx="43">
                  <c:v>151</c:v>
                </c:pt>
              </c:numCache>
            </c:numRef>
          </c:val>
          <c:smooth val="0"/>
          <c:extLst>
            <c:ext xmlns:c16="http://schemas.microsoft.com/office/drawing/2014/chart" uri="{C3380CC4-5D6E-409C-BE32-E72D297353CC}">
              <c16:uniqueId val="{00000000-0787-4DF2-A609-B0F77B30F8FB}"/>
            </c:ext>
          </c:extLst>
        </c:ser>
        <c:ser>
          <c:idx val="1"/>
          <c:order val="1"/>
          <c:tx>
            <c:strRef>
              <c:f>Hoja1!$C$1</c:f>
              <c:strCache>
                <c:ptCount val="1"/>
                <c:pt idx="0">
                  <c:v>Brasil</c:v>
                </c:pt>
              </c:strCache>
            </c:strRef>
          </c:tx>
          <c:spPr>
            <a:ln w="28575" cap="rnd">
              <a:solidFill>
                <a:srgbClr val="92D050"/>
              </a:solidFill>
              <a:round/>
            </a:ln>
            <a:effectLst/>
          </c:spPr>
          <c:marker>
            <c:symbol val="none"/>
          </c:marker>
          <c:dLbls>
            <c:dLbl>
              <c:idx val="46"/>
              <c:layout>
                <c:manualLayout>
                  <c:x val="-1.4754880195988362E-2"/>
                  <c:y val="-2.561278073725280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0787-4DF2-A609-B0F77B30F8FB}"/>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rgbClr val="92D050"/>
                    </a:solidFill>
                    <a:latin typeface="+mn-lt"/>
                    <a:ea typeface="+mn-ea"/>
                    <a:cs typeface="+mn-cs"/>
                  </a:defRPr>
                </a:pPr>
                <a:endParaRPr lang="es-CO"/>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Hoja1!$A$2:$A$45</c:f>
              <c:numCache>
                <c:formatCode>General</c:formatCode>
                <c:ptCount val="44"/>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pt idx="24">
                  <c:v>25</c:v>
                </c:pt>
                <c:pt idx="25">
                  <c:v>26</c:v>
                </c:pt>
                <c:pt idx="26">
                  <c:v>27</c:v>
                </c:pt>
                <c:pt idx="27">
                  <c:v>28</c:v>
                </c:pt>
                <c:pt idx="28">
                  <c:v>29</c:v>
                </c:pt>
                <c:pt idx="29">
                  <c:v>30</c:v>
                </c:pt>
                <c:pt idx="30">
                  <c:v>31</c:v>
                </c:pt>
                <c:pt idx="31">
                  <c:v>32</c:v>
                </c:pt>
                <c:pt idx="32">
                  <c:v>33</c:v>
                </c:pt>
                <c:pt idx="33">
                  <c:v>34</c:v>
                </c:pt>
                <c:pt idx="34">
                  <c:v>35</c:v>
                </c:pt>
                <c:pt idx="35">
                  <c:v>36</c:v>
                </c:pt>
                <c:pt idx="36">
                  <c:v>37</c:v>
                </c:pt>
                <c:pt idx="37">
                  <c:v>38</c:v>
                </c:pt>
                <c:pt idx="38">
                  <c:v>39</c:v>
                </c:pt>
                <c:pt idx="39">
                  <c:v>40</c:v>
                </c:pt>
                <c:pt idx="40">
                  <c:v>41</c:v>
                </c:pt>
                <c:pt idx="41">
                  <c:v>42</c:v>
                </c:pt>
                <c:pt idx="42">
                  <c:v>43</c:v>
                </c:pt>
                <c:pt idx="43">
                  <c:v>44</c:v>
                </c:pt>
              </c:numCache>
            </c:numRef>
          </c:cat>
          <c:val>
            <c:numRef>
              <c:f>Hoja1!$C$2:$C$45</c:f>
              <c:numCache>
                <c:formatCode>General</c:formatCode>
                <c:ptCount val="44"/>
                <c:pt idx="0">
                  <c:v>1</c:v>
                </c:pt>
                <c:pt idx="1">
                  <c:v>4</c:v>
                </c:pt>
                <c:pt idx="2">
                  <c:v>6</c:v>
                </c:pt>
                <c:pt idx="3">
                  <c:v>11</c:v>
                </c:pt>
                <c:pt idx="4">
                  <c:v>18</c:v>
                </c:pt>
                <c:pt idx="5">
                  <c:v>25</c:v>
                </c:pt>
                <c:pt idx="6">
                  <c:v>34</c:v>
                </c:pt>
                <c:pt idx="7">
                  <c:v>46</c:v>
                </c:pt>
                <c:pt idx="8">
                  <c:v>57</c:v>
                </c:pt>
                <c:pt idx="9">
                  <c:v>77</c:v>
                </c:pt>
                <c:pt idx="10">
                  <c:v>92</c:v>
                </c:pt>
                <c:pt idx="11">
                  <c:v>114</c:v>
                </c:pt>
                <c:pt idx="12">
                  <c:v>136</c:v>
                </c:pt>
                <c:pt idx="13">
                  <c:v>159</c:v>
                </c:pt>
                <c:pt idx="14">
                  <c:v>201</c:v>
                </c:pt>
                <c:pt idx="15">
                  <c:v>241</c:v>
                </c:pt>
                <c:pt idx="16">
                  <c:v>299</c:v>
                </c:pt>
                <c:pt idx="17">
                  <c:v>359</c:v>
                </c:pt>
                <c:pt idx="18">
                  <c:v>432</c:v>
                </c:pt>
                <c:pt idx="19">
                  <c:v>486</c:v>
                </c:pt>
                <c:pt idx="20">
                  <c:v>553</c:v>
                </c:pt>
                <c:pt idx="21">
                  <c:v>667</c:v>
                </c:pt>
                <c:pt idx="22">
                  <c:v>800</c:v>
                </c:pt>
                <c:pt idx="23">
                  <c:v>941</c:v>
                </c:pt>
                <c:pt idx="24">
                  <c:v>1056</c:v>
                </c:pt>
                <c:pt idx="25">
                  <c:v>1124</c:v>
                </c:pt>
                <c:pt idx="26">
                  <c:v>1223</c:v>
                </c:pt>
                <c:pt idx="27">
                  <c:v>1328</c:v>
                </c:pt>
                <c:pt idx="28">
                  <c:v>1532</c:v>
                </c:pt>
                <c:pt idx="29">
                  <c:v>1736</c:v>
                </c:pt>
                <c:pt idx="30">
                  <c:v>1924</c:v>
                </c:pt>
                <c:pt idx="31">
                  <c:v>2141</c:v>
                </c:pt>
                <c:pt idx="32">
                  <c:v>2347</c:v>
                </c:pt>
                <c:pt idx="33">
                  <c:v>2462</c:v>
                </c:pt>
                <c:pt idx="34">
                  <c:v>2575</c:v>
                </c:pt>
                <c:pt idx="35">
                  <c:v>2741</c:v>
                </c:pt>
              </c:numCache>
            </c:numRef>
          </c:val>
          <c:smooth val="0"/>
          <c:extLst>
            <c:ext xmlns:c16="http://schemas.microsoft.com/office/drawing/2014/chart" uri="{C3380CC4-5D6E-409C-BE32-E72D297353CC}">
              <c16:uniqueId val="{00000001-0787-4DF2-A609-B0F77B30F8FB}"/>
            </c:ext>
          </c:extLst>
        </c:ser>
        <c:ser>
          <c:idx val="2"/>
          <c:order val="2"/>
          <c:tx>
            <c:strRef>
              <c:f>Hoja1!$D$1</c:f>
              <c:strCache>
                <c:ptCount val="1"/>
                <c:pt idx="0">
                  <c:v>Colombia</c:v>
                </c:pt>
              </c:strCache>
            </c:strRef>
          </c:tx>
          <c:spPr>
            <a:ln w="28575" cap="rnd">
              <a:solidFill>
                <a:srgbClr val="7030A0"/>
              </a:solidFill>
              <a:round/>
            </a:ln>
            <a:effectLst/>
          </c:spPr>
          <c:marker>
            <c:symbol val="none"/>
          </c:marker>
          <c:cat>
            <c:numRef>
              <c:f>Hoja1!$A$2:$A$45</c:f>
              <c:numCache>
                <c:formatCode>General</c:formatCode>
                <c:ptCount val="44"/>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pt idx="24">
                  <c:v>25</c:v>
                </c:pt>
                <c:pt idx="25">
                  <c:v>26</c:v>
                </c:pt>
                <c:pt idx="26">
                  <c:v>27</c:v>
                </c:pt>
                <c:pt idx="27">
                  <c:v>28</c:v>
                </c:pt>
                <c:pt idx="28">
                  <c:v>29</c:v>
                </c:pt>
                <c:pt idx="29">
                  <c:v>30</c:v>
                </c:pt>
                <c:pt idx="30">
                  <c:v>31</c:v>
                </c:pt>
                <c:pt idx="31">
                  <c:v>32</c:v>
                </c:pt>
                <c:pt idx="32">
                  <c:v>33</c:v>
                </c:pt>
                <c:pt idx="33">
                  <c:v>34</c:v>
                </c:pt>
                <c:pt idx="34">
                  <c:v>35</c:v>
                </c:pt>
                <c:pt idx="35">
                  <c:v>36</c:v>
                </c:pt>
                <c:pt idx="36">
                  <c:v>37</c:v>
                </c:pt>
                <c:pt idx="37">
                  <c:v>38</c:v>
                </c:pt>
                <c:pt idx="38">
                  <c:v>39</c:v>
                </c:pt>
                <c:pt idx="39">
                  <c:v>40</c:v>
                </c:pt>
                <c:pt idx="40">
                  <c:v>41</c:v>
                </c:pt>
                <c:pt idx="41">
                  <c:v>42</c:v>
                </c:pt>
                <c:pt idx="42">
                  <c:v>43</c:v>
                </c:pt>
                <c:pt idx="43">
                  <c:v>44</c:v>
                </c:pt>
              </c:numCache>
            </c:numRef>
          </c:cat>
          <c:val>
            <c:numRef>
              <c:f>Hoja1!$D$2:$D$45</c:f>
              <c:numCache>
                <c:formatCode>General</c:formatCode>
                <c:ptCount val="44"/>
                <c:pt idx="0">
                  <c:v>1</c:v>
                </c:pt>
                <c:pt idx="1">
                  <c:v>2</c:v>
                </c:pt>
                <c:pt idx="2">
                  <c:v>3</c:v>
                </c:pt>
                <c:pt idx="3">
                  <c:v>3</c:v>
                </c:pt>
                <c:pt idx="4">
                  <c:v>4</c:v>
                </c:pt>
                <c:pt idx="5">
                  <c:v>6</c:v>
                </c:pt>
                <c:pt idx="6">
                  <c:v>6</c:v>
                </c:pt>
                <c:pt idx="7">
                  <c:v>6</c:v>
                </c:pt>
                <c:pt idx="8">
                  <c:v>10</c:v>
                </c:pt>
                <c:pt idx="9">
                  <c:v>14</c:v>
                </c:pt>
                <c:pt idx="10">
                  <c:v>16</c:v>
                </c:pt>
                <c:pt idx="11">
                  <c:v>17</c:v>
                </c:pt>
                <c:pt idx="12">
                  <c:v>19</c:v>
                </c:pt>
                <c:pt idx="13">
                  <c:v>25</c:v>
                </c:pt>
                <c:pt idx="14">
                  <c:v>32</c:v>
                </c:pt>
                <c:pt idx="15">
                  <c:v>35</c:v>
                </c:pt>
                <c:pt idx="16">
                  <c:v>46</c:v>
                </c:pt>
                <c:pt idx="17">
                  <c:v>50</c:v>
                </c:pt>
                <c:pt idx="18">
                  <c:v>55</c:v>
                </c:pt>
                <c:pt idx="19">
                  <c:v>69</c:v>
                </c:pt>
                <c:pt idx="20">
                  <c:v>80</c:v>
                </c:pt>
                <c:pt idx="21">
                  <c:v>100</c:v>
                </c:pt>
                <c:pt idx="22">
                  <c:v>109</c:v>
                </c:pt>
                <c:pt idx="23">
                  <c:v>112</c:v>
                </c:pt>
                <c:pt idx="24">
                  <c:v>127</c:v>
                </c:pt>
                <c:pt idx="25">
                  <c:v>131</c:v>
                </c:pt>
                <c:pt idx="26">
                  <c:v>144</c:v>
                </c:pt>
                <c:pt idx="27">
                  <c:v>153</c:v>
                </c:pt>
                <c:pt idx="28">
                  <c:v>166</c:v>
                </c:pt>
                <c:pt idx="29">
                  <c:v>179</c:v>
                </c:pt>
                <c:pt idx="30">
                  <c:v>189</c:v>
                </c:pt>
                <c:pt idx="31">
                  <c:v>196</c:v>
                </c:pt>
              </c:numCache>
            </c:numRef>
          </c:val>
          <c:smooth val="0"/>
          <c:extLst>
            <c:ext xmlns:c16="http://schemas.microsoft.com/office/drawing/2014/chart" uri="{C3380CC4-5D6E-409C-BE32-E72D297353CC}">
              <c16:uniqueId val="{00000002-0787-4DF2-A609-B0F77B30F8FB}"/>
            </c:ext>
          </c:extLst>
        </c:ser>
        <c:ser>
          <c:idx val="3"/>
          <c:order val="3"/>
          <c:tx>
            <c:strRef>
              <c:f>Hoja1!$E$1</c:f>
              <c:strCache>
                <c:ptCount val="1"/>
                <c:pt idx="0">
                  <c:v>Ecuador</c:v>
                </c:pt>
              </c:strCache>
            </c:strRef>
          </c:tx>
          <c:spPr>
            <a:ln w="28575" cap="rnd">
              <a:solidFill>
                <a:srgbClr val="FFC000"/>
              </a:solidFill>
              <a:round/>
            </a:ln>
            <a:effectLst/>
          </c:spPr>
          <c:marker>
            <c:symbol val="none"/>
          </c:marker>
          <c:dLbls>
            <c:dLbl>
              <c:idx val="46"/>
              <c:layout>
                <c:manualLayout>
                  <c:x val="-1.2017340549288981E-3"/>
                  <c:y val="-3.585789303215392E-2"/>
                </c:manualLayout>
              </c:layout>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rgbClr val="FFC000"/>
                      </a:solidFill>
                      <a:latin typeface="+mn-lt"/>
                      <a:ea typeface="+mn-ea"/>
                      <a:cs typeface="+mn-cs"/>
                    </a:defRPr>
                  </a:pPr>
                  <a:endParaRPr lang="es-CO"/>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0787-4DF2-A609-B0F77B30F8FB}"/>
                </c:ext>
              </c:extLst>
            </c:dLbl>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lumMod val="75000"/>
                        <a:lumOff val="25000"/>
                      </a:schemeClr>
                    </a:solidFill>
                    <a:latin typeface="+mn-lt"/>
                    <a:ea typeface="+mn-ea"/>
                    <a:cs typeface="+mn-cs"/>
                  </a:defRPr>
                </a:pPr>
                <a:endParaRPr lang="es-CO"/>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Hoja1!$A$2:$A$45</c:f>
              <c:numCache>
                <c:formatCode>General</c:formatCode>
                <c:ptCount val="44"/>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pt idx="24">
                  <c:v>25</c:v>
                </c:pt>
                <c:pt idx="25">
                  <c:v>26</c:v>
                </c:pt>
                <c:pt idx="26">
                  <c:v>27</c:v>
                </c:pt>
                <c:pt idx="27">
                  <c:v>28</c:v>
                </c:pt>
                <c:pt idx="28">
                  <c:v>29</c:v>
                </c:pt>
                <c:pt idx="29">
                  <c:v>30</c:v>
                </c:pt>
                <c:pt idx="30">
                  <c:v>31</c:v>
                </c:pt>
                <c:pt idx="31">
                  <c:v>32</c:v>
                </c:pt>
                <c:pt idx="32">
                  <c:v>33</c:v>
                </c:pt>
                <c:pt idx="33">
                  <c:v>34</c:v>
                </c:pt>
                <c:pt idx="34">
                  <c:v>35</c:v>
                </c:pt>
                <c:pt idx="35">
                  <c:v>36</c:v>
                </c:pt>
                <c:pt idx="36">
                  <c:v>37</c:v>
                </c:pt>
                <c:pt idx="37">
                  <c:v>38</c:v>
                </c:pt>
                <c:pt idx="38">
                  <c:v>39</c:v>
                </c:pt>
                <c:pt idx="39">
                  <c:v>40</c:v>
                </c:pt>
                <c:pt idx="40">
                  <c:v>41</c:v>
                </c:pt>
                <c:pt idx="41">
                  <c:v>42</c:v>
                </c:pt>
                <c:pt idx="42">
                  <c:v>43</c:v>
                </c:pt>
                <c:pt idx="43">
                  <c:v>44</c:v>
                </c:pt>
              </c:numCache>
            </c:numRef>
          </c:cat>
          <c:val>
            <c:numRef>
              <c:f>Hoja1!$E$2:$E$45</c:f>
              <c:numCache>
                <c:formatCode>General</c:formatCode>
                <c:ptCount val="44"/>
                <c:pt idx="0">
                  <c:v>1</c:v>
                </c:pt>
                <c:pt idx="1">
                  <c:v>2</c:v>
                </c:pt>
                <c:pt idx="2">
                  <c:v>2</c:v>
                </c:pt>
                <c:pt idx="3">
                  <c:v>2</c:v>
                </c:pt>
                <c:pt idx="4">
                  <c:v>2</c:v>
                </c:pt>
                <c:pt idx="5">
                  <c:v>3</c:v>
                </c:pt>
                <c:pt idx="6">
                  <c:v>3</c:v>
                </c:pt>
                <c:pt idx="7">
                  <c:v>7</c:v>
                </c:pt>
                <c:pt idx="8">
                  <c:v>7</c:v>
                </c:pt>
                <c:pt idx="9">
                  <c:v>14</c:v>
                </c:pt>
                <c:pt idx="10">
                  <c:v>18</c:v>
                </c:pt>
                <c:pt idx="11">
                  <c:v>27</c:v>
                </c:pt>
                <c:pt idx="12">
                  <c:v>29</c:v>
                </c:pt>
                <c:pt idx="13">
                  <c:v>34</c:v>
                </c:pt>
                <c:pt idx="14">
                  <c:v>41</c:v>
                </c:pt>
                <c:pt idx="15">
                  <c:v>48</c:v>
                </c:pt>
                <c:pt idx="16">
                  <c:v>58</c:v>
                </c:pt>
                <c:pt idx="17">
                  <c:v>62</c:v>
                </c:pt>
                <c:pt idx="18">
                  <c:v>79</c:v>
                </c:pt>
                <c:pt idx="19">
                  <c:v>120</c:v>
                </c:pt>
                <c:pt idx="20">
                  <c:v>120</c:v>
                </c:pt>
                <c:pt idx="21">
                  <c:v>145</c:v>
                </c:pt>
                <c:pt idx="22">
                  <c:v>172</c:v>
                </c:pt>
                <c:pt idx="23">
                  <c:v>180</c:v>
                </c:pt>
                <c:pt idx="24">
                  <c:v>191</c:v>
                </c:pt>
                <c:pt idx="25">
                  <c:v>220</c:v>
                </c:pt>
                <c:pt idx="26">
                  <c:v>242</c:v>
                </c:pt>
                <c:pt idx="27">
                  <c:v>272</c:v>
                </c:pt>
                <c:pt idx="28">
                  <c:v>297</c:v>
                </c:pt>
                <c:pt idx="29">
                  <c:v>315</c:v>
                </c:pt>
                <c:pt idx="30">
                  <c:v>333</c:v>
                </c:pt>
                <c:pt idx="31">
                  <c:v>355</c:v>
                </c:pt>
                <c:pt idx="32">
                  <c:v>355</c:v>
                </c:pt>
                <c:pt idx="33">
                  <c:v>388</c:v>
                </c:pt>
                <c:pt idx="34">
                  <c:v>403</c:v>
                </c:pt>
                <c:pt idx="35">
                  <c:v>421</c:v>
                </c:pt>
                <c:pt idx="36">
                  <c:v>456</c:v>
                </c:pt>
                <c:pt idx="37">
                  <c:v>474</c:v>
                </c:pt>
                <c:pt idx="38">
                  <c:v>507</c:v>
                </c:pt>
                <c:pt idx="39">
                  <c:v>520</c:v>
                </c:pt>
              </c:numCache>
            </c:numRef>
          </c:val>
          <c:smooth val="0"/>
          <c:extLst>
            <c:ext xmlns:c16="http://schemas.microsoft.com/office/drawing/2014/chart" uri="{C3380CC4-5D6E-409C-BE32-E72D297353CC}">
              <c16:uniqueId val="{00000003-0787-4DF2-A609-B0F77B30F8FB}"/>
            </c:ext>
          </c:extLst>
        </c:ser>
        <c:ser>
          <c:idx val="4"/>
          <c:order val="4"/>
          <c:tx>
            <c:strRef>
              <c:f>Hoja1!$F$1</c:f>
              <c:strCache>
                <c:ptCount val="1"/>
                <c:pt idx="0">
                  <c:v>México</c:v>
                </c:pt>
              </c:strCache>
            </c:strRef>
          </c:tx>
          <c:spPr>
            <a:ln w="28575" cap="rnd">
              <a:solidFill>
                <a:srgbClr val="008000"/>
              </a:solidFill>
              <a:round/>
            </a:ln>
            <a:effectLst/>
          </c:spPr>
          <c:marker>
            <c:symbol val="none"/>
          </c:marker>
          <c:dLbls>
            <c:dLbl>
              <c:idx val="46"/>
              <c:layout>
                <c:manualLayout>
                  <c:x val="0"/>
                  <c:y val="-2.305150266352752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0787-4DF2-A609-B0F77B30F8FB}"/>
                </c:ext>
              </c:extLst>
            </c:dLbl>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rgbClr val="008000"/>
                    </a:solidFill>
                    <a:latin typeface="+mn-lt"/>
                    <a:ea typeface="+mn-ea"/>
                    <a:cs typeface="+mn-cs"/>
                  </a:defRPr>
                </a:pPr>
                <a:endParaRPr lang="es-CO"/>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Hoja1!$A$2:$A$45</c:f>
              <c:numCache>
                <c:formatCode>General</c:formatCode>
                <c:ptCount val="44"/>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pt idx="24">
                  <c:v>25</c:v>
                </c:pt>
                <c:pt idx="25">
                  <c:v>26</c:v>
                </c:pt>
                <c:pt idx="26">
                  <c:v>27</c:v>
                </c:pt>
                <c:pt idx="27">
                  <c:v>28</c:v>
                </c:pt>
                <c:pt idx="28">
                  <c:v>29</c:v>
                </c:pt>
                <c:pt idx="29">
                  <c:v>30</c:v>
                </c:pt>
                <c:pt idx="30">
                  <c:v>31</c:v>
                </c:pt>
                <c:pt idx="31">
                  <c:v>32</c:v>
                </c:pt>
                <c:pt idx="32">
                  <c:v>33</c:v>
                </c:pt>
                <c:pt idx="33">
                  <c:v>34</c:v>
                </c:pt>
                <c:pt idx="34">
                  <c:v>35</c:v>
                </c:pt>
                <c:pt idx="35">
                  <c:v>36</c:v>
                </c:pt>
                <c:pt idx="36">
                  <c:v>37</c:v>
                </c:pt>
                <c:pt idx="37">
                  <c:v>38</c:v>
                </c:pt>
                <c:pt idx="38">
                  <c:v>39</c:v>
                </c:pt>
                <c:pt idx="39">
                  <c:v>40</c:v>
                </c:pt>
                <c:pt idx="40">
                  <c:v>41</c:v>
                </c:pt>
                <c:pt idx="41">
                  <c:v>42</c:v>
                </c:pt>
                <c:pt idx="42">
                  <c:v>43</c:v>
                </c:pt>
                <c:pt idx="43">
                  <c:v>44</c:v>
                </c:pt>
              </c:numCache>
            </c:numRef>
          </c:cat>
          <c:val>
            <c:numRef>
              <c:f>Hoja1!$F$2:$F$45</c:f>
              <c:numCache>
                <c:formatCode>General</c:formatCode>
                <c:ptCount val="44"/>
                <c:pt idx="0">
                  <c:v>2</c:v>
                </c:pt>
                <c:pt idx="1">
                  <c:v>2</c:v>
                </c:pt>
                <c:pt idx="2">
                  <c:v>2</c:v>
                </c:pt>
                <c:pt idx="3">
                  <c:v>4</c:v>
                </c:pt>
                <c:pt idx="4">
                  <c:v>5</c:v>
                </c:pt>
                <c:pt idx="5">
                  <c:v>5</c:v>
                </c:pt>
                <c:pt idx="6">
                  <c:v>8</c:v>
                </c:pt>
                <c:pt idx="7">
                  <c:v>12</c:v>
                </c:pt>
                <c:pt idx="8">
                  <c:v>16</c:v>
                </c:pt>
                <c:pt idx="9">
                  <c:v>20</c:v>
                </c:pt>
                <c:pt idx="10">
                  <c:v>28</c:v>
                </c:pt>
                <c:pt idx="11">
                  <c:v>29</c:v>
                </c:pt>
                <c:pt idx="12">
                  <c:v>37</c:v>
                </c:pt>
                <c:pt idx="13">
                  <c:v>50</c:v>
                </c:pt>
                <c:pt idx="14">
                  <c:v>60</c:v>
                </c:pt>
                <c:pt idx="15">
                  <c:v>79</c:v>
                </c:pt>
                <c:pt idx="16">
                  <c:v>94</c:v>
                </c:pt>
                <c:pt idx="17">
                  <c:v>125</c:v>
                </c:pt>
                <c:pt idx="18">
                  <c:v>141</c:v>
                </c:pt>
                <c:pt idx="19">
                  <c:v>174</c:v>
                </c:pt>
                <c:pt idx="20">
                  <c:v>194</c:v>
                </c:pt>
                <c:pt idx="21">
                  <c:v>233</c:v>
                </c:pt>
                <c:pt idx="22">
                  <c:v>273</c:v>
                </c:pt>
                <c:pt idx="23">
                  <c:v>296</c:v>
                </c:pt>
                <c:pt idx="24">
                  <c:v>332</c:v>
                </c:pt>
                <c:pt idx="25">
                  <c:v>406</c:v>
                </c:pt>
                <c:pt idx="26">
                  <c:v>449</c:v>
                </c:pt>
                <c:pt idx="27">
                  <c:v>486</c:v>
                </c:pt>
                <c:pt idx="28">
                  <c:v>546</c:v>
                </c:pt>
                <c:pt idx="29">
                  <c:v>650</c:v>
                </c:pt>
                <c:pt idx="30">
                  <c:v>686</c:v>
                </c:pt>
                <c:pt idx="31">
                  <c:v>712</c:v>
                </c:pt>
                <c:pt idx="32">
                  <c:v>857</c:v>
                </c:pt>
              </c:numCache>
            </c:numRef>
          </c:val>
          <c:smooth val="0"/>
          <c:extLst>
            <c:ext xmlns:c16="http://schemas.microsoft.com/office/drawing/2014/chart" uri="{C3380CC4-5D6E-409C-BE32-E72D297353CC}">
              <c16:uniqueId val="{00000004-0787-4DF2-A609-B0F77B30F8FB}"/>
            </c:ext>
          </c:extLst>
        </c:ser>
        <c:ser>
          <c:idx val="5"/>
          <c:order val="5"/>
          <c:tx>
            <c:strRef>
              <c:f>Hoja1!$G$1</c:f>
              <c:strCache>
                <c:ptCount val="1"/>
                <c:pt idx="0">
                  <c:v>Perú</c:v>
                </c:pt>
              </c:strCache>
            </c:strRef>
          </c:tx>
          <c:spPr>
            <a:ln w="28575" cap="rnd">
              <a:solidFill>
                <a:schemeClr val="tx2">
                  <a:lumMod val="50000"/>
                </a:schemeClr>
              </a:solidFill>
              <a:round/>
            </a:ln>
            <a:effectLst/>
          </c:spPr>
          <c:marker>
            <c:symbol val="none"/>
          </c:marker>
          <c:dLbls>
            <c:dLbl>
              <c:idx val="46"/>
              <c:layout>
                <c:manualLayout>
                  <c:x val="0"/>
                  <c:y val="-7.6838342211758403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0787-4DF2-A609-B0F77B30F8FB}"/>
                </c:ext>
              </c:extLst>
            </c:dLbl>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2">
                        <a:lumMod val="50000"/>
                      </a:schemeClr>
                    </a:solidFill>
                    <a:latin typeface="+mn-lt"/>
                    <a:ea typeface="+mn-ea"/>
                    <a:cs typeface="+mn-cs"/>
                  </a:defRPr>
                </a:pPr>
                <a:endParaRPr lang="es-CO"/>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Hoja1!$A$2:$A$45</c:f>
              <c:numCache>
                <c:formatCode>General</c:formatCode>
                <c:ptCount val="44"/>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pt idx="24">
                  <c:v>25</c:v>
                </c:pt>
                <c:pt idx="25">
                  <c:v>26</c:v>
                </c:pt>
                <c:pt idx="26">
                  <c:v>27</c:v>
                </c:pt>
                <c:pt idx="27">
                  <c:v>28</c:v>
                </c:pt>
                <c:pt idx="28">
                  <c:v>29</c:v>
                </c:pt>
                <c:pt idx="29">
                  <c:v>30</c:v>
                </c:pt>
                <c:pt idx="30">
                  <c:v>31</c:v>
                </c:pt>
                <c:pt idx="31">
                  <c:v>32</c:v>
                </c:pt>
                <c:pt idx="32">
                  <c:v>33</c:v>
                </c:pt>
                <c:pt idx="33">
                  <c:v>34</c:v>
                </c:pt>
                <c:pt idx="34">
                  <c:v>35</c:v>
                </c:pt>
                <c:pt idx="35">
                  <c:v>36</c:v>
                </c:pt>
                <c:pt idx="36">
                  <c:v>37</c:v>
                </c:pt>
                <c:pt idx="37">
                  <c:v>38</c:v>
                </c:pt>
                <c:pt idx="38">
                  <c:v>39</c:v>
                </c:pt>
                <c:pt idx="39">
                  <c:v>40</c:v>
                </c:pt>
                <c:pt idx="40">
                  <c:v>41</c:v>
                </c:pt>
                <c:pt idx="41">
                  <c:v>42</c:v>
                </c:pt>
                <c:pt idx="42">
                  <c:v>43</c:v>
                </c:pt>
                <c:pt idx="43">
                  <c:v>44</c:v>
                </c:pt>
              </c:numCache>
            </c:numRef>
          </c:cat>
          <c:val>
            <c:numRef>
              <c:f>Hoja1!$G$2:$G$45</c:f>
              <c:numCache>
                <c:formatCode>General</c:formatCode>
                <c:ptCount val="44"/>
                <c:pt idx="0">
                  <c:v>2</c:v>
                </c:pt>
                <c:pt idx="1">
                  <c:v>3</c:v>
                </c:pt>
                <c:pt idx="2">
                  <c:v>5</c:v>
                </c:pt>
                <c:pt idx="3">
                  <c:v>5</c:v>
                </c:pt>
                <c:pt idx="4">
                  <c:v>5</c:v>
                </c:pt>
                <c:pt idx="5">
                  <c:v>7</c:v>
                </c:pt>
                <c:pt idx="6">
                  <c:v>8</c:v>
                </c:pt>
                <c:pt idx="7">
                  <c:v>9</c:v>
                </c:pt>
                <c:pt idx="8">
                  <c:v>11</c:v>
                </c:pt>
                <c:pt idx="9">
                  <c:v>16</c:v>
                </c:pt>
                <c:pt idx="10">
                  <c:v>18</c:v>
                </c:pt>
                <c:pt idx="11">
                  <c:v>24</c:v>
                </c:pt>
                <c:pt idx="12">
                  <c:v>30</c:v>
                </c:pt>
                <c:pt idx="13">
                  <c:v>47</c:v>
                </c:pt>
                <c:pt idx="14">
                  <c:v>55</c:v>
                </c:pt>
                <c:pt idx="15">
                  <c:v>61</c:v>
                </c:pt>
                <c:pt idx="16">
                  <c:v>73</c:v>
                </c:pt>
                <c:pt idx="17">
                  <c:v>83</c:v>
                </c:pt>
                <c:pt idx="18">
                  <c:v>92</c:v>
                </c:pt>
                <c:pt idx="19">
                  <c:v>107</c:v>
                </c:pt>
                <c:pt idx="20">
                  <c:v>121</c:v>
                </c:pt>
                <c:pt idx="21">
                  <c:v>138</c:v>
                </c:pt>
                <c:pt idx="22">
                  <c:v>169</c:v>
                </c:pt>
                <c:pt idx="23">
                  <c:v>181</c:v>
                </c:pt>
                <c:pt idx="24">
                  <c:v>193</c:v>
                </c:pt>
                <c:pt idx="25">
                  <c:v>193</c:v>
                </c:pt>
                <c:pt idx="26">
                  <c:v>230</c:v>
                </c:pt>
                <c:pt idx="27">
                  <c:v>254</c:v>
                </c:pt>
                <c:pt idx="28">
                  <c:v>274</c:v>
                </c:pt>
                <c:pt idx="29">
                  <c:v>300</c:v>
                </c:pt>
                <c:pt idx="30">
                  <c:v>348</c:v>
                </c:pt>
                <c:pt idx="31">
                  <c:v>400</c:v>
                </c:pt>
                <c:pt idx="32">
                  <c:v>445</c:v>
                </c:pt>
                <c:pt idx="33">
                  <c:v>484</c:v>
                </c:pt>
              </c:numCache>
            </c:numRef>
          </c:val>
          <c:smooth val="0"/>
          <c:extLst>
            <c:ext xmlns:c16="http://schemas.microsoft.com/office/drawing/2014/chart" uri="{C3380CC4-5D6E-409C-BE32-E72D297353CC}">
              <c16:uniqueId val="{00000005-0787-4DF2-A609-B0F77B30F8FB}"/>
            </c:ext>
          </c:extLst>
        </c:ser>
        <c:dLbls>
          <c:showLegendKey val="0"/>
          <c:showVal val="0"/>
          <c:showCatName val="0"/>
          <c:showSerName val="0"/>
          <c:showPercent val="0"/>
          <c:showBubbleSize val="0"/>
        </c:dLbls>
        <c:smooth val="0"/>
        <c:axId val="542844271"/>
        <c:axId val="1503300079"/>
      </c:lineChart>
      <c:catAx>
        <c:axId val="542844271"/>
        <c:scaling>
          <c:orientation val="minMax"/>
        </c:scaling>
        <c:delete val="0"/>
        <c:axPos val="b"/>
        <c:numFmt formatCode="General" sourceLinked="0"/>
        <c:majorTickMark val="none"/>
        <c:minorTickMark val="none"/>
        <c:tickLblPos val="nextTo"/>
        <c:spPr>
          <a:noFill/>
          <a:ln w="9525" cap="flat" cmpd="sng" algn="ctr">
            <a:solidFill>
              <a:schemeClr val="tx1">
                <a:lumMod val="15000"/>
                <a:lumOff val="85000"/>
              </a:schemeClr>
            </a:solidFill>
            <a:round/>
          </a:ln>
          <a:effectLst/>
        </c:spPr>
        <c:txPr>
          <a:bodyPr rot="-5400000" spcFirstLastPara="1" vertOverflow="ellipsis" wrap="square" anchor="ctr" anchorCtr="1"/>
          <a:lstStyle/>
          <a:p>
            <a:pPr>
              <a:defRPr sz="1400" b="1" i="0" u="none" strike="noStrike" kern="1200" baseline="0">
                <a:solidFill>
                  <a:schemeClr val="tx1">
                    <a:lumMod val="65000"/>
                    <a:lumOff val="35000"/>
                  </a:schemeClr>
                </a:solidFill>
                <a:latin typeface="+mn-lt"/>
                <a:ea typeface="+mn-ea"/>
                <a:cs typeface="+mn-cs"/>
              </a:defRPr>
            </a:pPr>
            <a:endParaRPr lang="es-CO"/>
          </a:p>
        </c:txPr>
        <c:crossAx val="1503300079"/>
        <c:crosses val="autoZero"/>
        <c:auto val="1"/>
        <c:lblAlgn val="ctr"/>
        <c:lblOffset val="100"/>
        <c:noMultiLvlLbl val="0"/>
      </c:catAx>
      <c:valAx>
        <c:axId val="1503300079"/>
        <c:scaling>
          <c:logBase val="10"/>
          <c:orientation val="minMax"/>
          <c:max val="10000"/>
          <c:min val="1"/>
        </c:scaling>
        <c:delete val="0"/>
        <c:axPos val="l"/>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400" b="1" i="0" u="none" strike="noStrike" kern="1200" baseline="0">
                <a:solidFill>
                  <a:schemeClr val="tx1">
                    <a:lumMod val="65000"/>
                    <a:lumOff val="35000"/>
                  </a:schemeClr>
                </a:solidFill>
                <a:latin typeface="+mn-lt"/>
                <a:ea typeface="+mn-ea"/>
                <a:cs typeface="+mn-cs"/>
              </a:defRPr>
            </a:pPr>
            <a:endParaRPr lang="es-CO"/>
          </a:p>
        </c:txPr>
        <c:crossAx val="542844271"/>
        <c:crosses val="autoZero"/>
        <c:crossBetween val="between"/>
      </c:valAx>
      <c:spPr>
        <a:noFill/>
        <a:ln>
          <a:noFill/>
        </a:ln>
        <a:effectLst/>
      </c:spPr>
    </c:plotArea>
    <c:legend>
      <c:legendPos val="b"/>
      <c:legendEntry>
        <c:idx val="0"/>
        <c:txPr>
          <a:bodyPr rot="0" spcFirstLastPara="1" vertOverflow="ellipsis" vert="horz" wrap="square" anchor="ctr" anchorCtr="1"/>
          <a:lstStyle/>
          <a:p>
            <a:pPr>
              <a:defRPr sz="1400" b="1" i="0" u="none" strike="noStrike" kern="1200" baseline="0">
                <a:solidFill>
                  <a:srgbClr val="00B0F0"/>
                </a:solidFill>
                <a:latin typeface="+mn-lt"/>
                <a:ea typeface="+mn-ea"/>
                <a:cs typeface="+mn-cs"/>
              </a:defRPr>
            </a:pPr>
            <a:endParaRPr lang="es-CO"/>
          </a:p>
        </c:txPr>
      </c:legendEntry>
      <c:legendEntry>
        <c:idx val="1"/>
        <c:txPr>
          <a:bodyPr rot="0" spcFirstLastPara="1" vertOverflow="ellipsis" vert="horz" wrap="square" anchor="ctr" anchorCtr="1"/>
          <a:lstStyle/>
          <a:p>
            <a:pPr>
              <a:defRPr sz="1400" b="1" i="0" u="none" strike="noStrike" kern="1200" baseline="0">
                <a:solidFill>
                  <a:srgbClr val="92D050"/>
                </a:solidFill>
                <a:latin typeface="+mn-lt"/>
                <a:ea typeface="+mn-ea"/>
                <a:cs typeface="+mn-cs"/>
              </a:defRPr>
            </a:pPr>
            <a:endParaRPr lang="es-CO"/>
          </a:p>
        </c:txPr>
      </c:legendEntry>
      <c:legendEntry>
        <c:idx val="2"/>
        <c:txPr>
          <a:bodyPr rot="0" spcFirstLastPara="1" vertOverflow="ellipsis" vert="horz" wrap="square" anchor="ctr" anchorCtr="1"/>
          <a:lstStyle/>
          <a:p>
            <a:pPr>
              <a:defRPr sz="1400" b="1" i="0" u="none" strike="noStrike" kern="1200" baseline="0">
                <a:solidFill>
                  <a:srgbClr val="7030A0"/>
                </a:solidFill>
                <a:latin typeface="+mn-lt"/>
                <a:ea typeface="+mn-ea"/>
                <a:cs typeface="+mn-cs"/>
              </a:defRPr>
            </a:pPr>
            <a:endParaRPr lang="es-CO"/>
          </a:p>
        </c:txPr>
      </c:legendEntry>
      <c:legendEntry>
        <c:idx val="3"/>
        <c:txPr>
          <a:bodyPr rot="0" spcFirstLastPara="1" vertOverflow="ellipsis" vert="horz" wrap="square" anchor="ctr" anchorCtr="1"/>
          <a:lstStyle/>
          <a:p>
            <a:pPr>
              <a:defRPr sz="1400" b="1" i="0" u="none" strike="noStrike" kern="1200" baseline="0">
                <a:solidFill>
                  <a:srgbClr val="FFC000"/>
                </a:solidFill>
                <a:latin typeface="+mn-lt"/>
                <a:ea typeface="+mn-ea"/>
                <a:cs typeface="+mn-cs"/>
              </a:defRPr>
            </a:pPr>
            <a:endParaRPr lang="es-CO"/>
          </a:p>
        </c:txPr>
      </c:legendEntry>
      <c:legendEntry>
        <c:idx val="4"/>
        <c:txPr>
          <a:bodyPr rot="0" spcFirstLastPara="1" vertOverflow="ellipsis" vert="horz" wrap="square" anchor="ctr" anchorCtr="1"/>
          <a:lstStyle/>
          <a:p>
            <a:pPr>
              <a:defRPr sz="1400" b="1" i="0" u="none" strike="noStrike" kern="1200" baseline="0">
                <a:solidFill>
                  <a:srgbClr val="008000"/>
                </a:solidFill>
                <a:latin typeface="+mn-lt"/>
                <a:ea typeface="+mn-ea"/>
                <a:cs typeface="+mn-cs"/>
              </a:defRPr>
            </a:pPr>
            <a:endParaRPr lang="es-CO"/>
          </a:p>
        </c:txPr>
      </c:legendEntry>
      <c:legendEntry>
        <c:idx val="5"/>
        <c:txPr>
          <a:bodyPr rot="0" spcFirstLastPara="1" vertOverflow="ellipsis" vert="horz" wrap="square" anchor="ctr" anchorCtr="1"/>
          <a:lstStyle/>
          <a:p>
            <a:pPr>
              <a:defRPr sz="1400" b="1" i="0" u="none" strike="noStrike" kern="1200" baseline="0">
                <a:solidFill>
                  <a:schemeClr val="tx2">
                    <a:lumMod val="50000"/>
                  </a:schemeClr>
                </a:solidFill>
                <a:latin typeface="+mn-lt"/>
                <a:ea typeface="+mn-ea"/>
                <a:cs typeface="+mn-cs"/>
              </a:defRPr>
            </a:pPr>
            <a:endParaRPr lang="es-CO"/>
          </a:p>
        </c:txPr>
      </c:legendEntry>
      <c:overlay val="0"/>
      <c:spPr>
        <a:noFill/>
        <a:ln>
          <a:noFill/>
        </a:ln>
        <a:effectLst/>
      </c:spPr>
      <c:txPr>
        <a:bodyPr rot="0" spcFirstLastPara="1" vertOverflow="ellipsis" vert="horz" wrap="square" anchor="ctr" anchorCtr="1"/>
        <a:lstStyle/>
        <a:p>
          <a:pPr>
            <a:defRPr sz="1400" b="1" i="0" u="none" strike="noStrike" kern="1200" baseline="0">
              <a:solidFill>
                <a:schemeClr val="tx1">
                  <a:lumMod val="65000"/>
                  <a:lumOff val="35000"/>
                </a:schemeClr>
              </a:solidFill>
              <a:latin typeface="+mn-lt"/>
              <a:ea typeface="+mn-ea"/>
              <a:cs typeface="+mn-cs"/>
            </a:defRPr>
          </a:pPr>
          <a:endParaRPr lang="es-CO"/>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400"/>
      </a:pPr>
      <a:endParaRPr lang="es-CO"/>
    </a:p>
  </c:txPr>
  <c:externalData r:id="rId3">
    <c:autoUpdate val="0"/>
  </c:externalData>
  <c:userShapes r:id="rId4"/>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5149057880139203E-2"/>
          <c:y val="7.3746633858124827E-2"/>
          <c:w val="0.972463553634067"/>
          <c:h val="0.64247472217988078"/>
        </c:manualLayout>
      </c:layout>
      <c:barChart>
        <c:barDir val="col"/>
        <c:grouping val="clustered"/>
        <c:varyColors val="0"/>
        <c:ser>
          <c:idx val="0"/>
          <c:order val="0"/>
          <c:tx>
            <c:strRef>
              <c:f>Hoja1!$B$1</c:f>
              <c:strCache>
                <c:ptCount val="1"/>
                <c:pt idx="0">
                  <c:v>Serie 1</c:v>
                </c:pt>
              </c:strCache>
            </c:strRef>
          </c:tx>
          <c:spPr>
            <a:solidFill>
              <a:schemeClr val="accent1"/>
            </a:solidFill>
            <a:ln>
              <a:noFill/>
            </a:ln>
            <a:effectLst/>
          </c:spPr>
          <c:invertIfNegative val="0"/>
          <c:dPt>
            <c:idx val="1"/>
            <c:invertIfNegative val="0"/>
            <c:bubble3D val="0"/>
            <c:spPr>
              <a:solidFill>
                <a:schemeClr val="accent3"/>
              </a:solidFill>
              <a:ln>
                <a:noFill/>
              </a:ln>
              <a:effectLst/>
            </c:spPr>
            <c:extLst>
              <c:ext xmlns:c16="http://schemas.microsoft.com/office/drawing/2014/chart" uri="{C3380CC4-5D6E-409C-BE32-E72D297353CC}">
                <c16:uniqueId val="{00000000-A4C5-4562-8287-86FC2E56FDDB}"/>
              </c:ext>
            </c:extLst>
          </c:dPt>
          <c:dPt>
            <c:idx val="4"/>
            <c:invertIfNegative val="0"/>
            <c:bubble3D val="0"/>
            <c:spPr>
              <a:solidFill>
                <a:schemeClr val="accent1"/>
              </a:solidFill>
              <a:ln>
                <a:noFill/>
              </a:ln>
              <a:effectLst/>
            </c:spPr>
            <c:extLst>
              <c:ext xmlns:c16="http://schemas.microsoft.com/office/drawing/2014/chart" uri="{C3380CC4-5D6E-409C-BE32-E72D297353CC}">
                <c16:uniqueId val="{00000003-2589-4A30-B44B-B321E8E00DF4}"/>
              </c:ext>
            </c:extLst>
          </c:dPt>
          <c:dLbls>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solidFill>
                    <a:latin typeface="+mn-lt"/>
                    <a:ea typeface="+mn-ea"/>
                    <a:cs typeface="+mn-cs"/>
                  </a:defRPr>
                </a:pPr>
                <a:endParaRPr lang="es-CO"/>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Hoja1!$A$2:$A$11</c:f>
              <c:strCache>
                <c:ptCount val="10"/>
                <c:pt idx="0">
                  <c:v>Bogotá &amp; Cundinamarca</c:v>
                </c:pt>
                <c:pt idx="1">
                  <c:v>Valle del Cauca</c:v>
                </c:pt>
                <c:pt idx="2">
                  <c:v>Antioquia</c:v>
                </c:pt>
                <c:pt idx="3">
                  <c:v>Bolívar</c:v>
                </c:pt>
                <c:pt idx="4">
                  <c:v>Risaralda</c:v>
                </c:pt>
                <c:pt idx="5">
                  <c:v>Atlántico</c:v>
                </c:pt>
                <c:pt idx="6">
                  <c:v>Magdalena</c:v>
                </c:pt>
                <c:pt idx="7">
                  <c:v>Huila</c:v>
                </c:pt>
                <c:pt idx="8">
                  <c:v>Nariño</c:v>
                </c:pt>
                <c:pt idx="9">
                  <c:v>Meta</c:v>
                </c:pt>
              </c:strCache>
            </c:strRef>
          </c:cat>
          <c:val>
            <c:numRef>
              <c:f>Hoja1!$B$2:$B$11</c:f>
              <c:numCache>
                <c:formatCode>#,##0</c:formatCode>
                <c:ptCount val="10"/>
                <c:pt idx="0">
                  <c:v>1925</c:v>
                </c:pt>
                <c:pt idx="1">
                  <c:v>713</c:v>
                </c:pt>
                <c:pt idx="2">
                  <c:v>366</c:v>
                </c:pt>
                <c:pt idx="3">
                  <c:v>199</c:v>
                </c:pt>
                <c:pt idx="4">
                  <c:v>135</c:v>
                </c:pt>
                <c:pt idx="5">
                  <c:v>115</c:v>
                </c:pt>
                <c:pt idx="6">
                  <c:v>110</c:v>
                </c:pt>
                <c:pt idx="7">
                  <c:v>81</c:v>
                </c:pt>
                <c:pt idx="8">
                  <c:v>62</c:v>
                </c:pt>
                <c:pt idx="9">
                  <c:v>60</c:v>
                </c:pt>
              </c:numCache>
            </c:numRef>
          </c:val>
          <c:extLst>
            <c:ext xmlns:c16="http://schemas.microsoft.com/office/drawing/2014/chart" uri="{C3380CC4-5D6E-409C-BE32-E72D297353CC}">
              <c16:uniqueId val="{00000000-4E7F-4A75-8EA5-33ACEC386645}"/>
            </c:ext>
          </c:extLst>
        </c:ser>
        <c:dLbls>
          <c:showLegendKey val="0"/>
          <c:showVal val="0"/>
          <c:showCatName val="0"/>
          <c:showSerName val="0"/>
          <c:showPercent val="0"/>
          <c:showBubbleSize val="0"/>
        </c:dLbls>
        <c:gapWidth val="219"/>
        <c:overlap val="-27"/>
        <c:axId val="66778687"/>
        <c:axId val="260300255"/>
      </c:barChart>
      <c:catAx>
        <c:axId val="66778687"/>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s-CO"/>
          </a:p>
        </c:txPr>
        <c:crossAx val="260300255"/>
        <c:crosses val="autoZero"/>
        <c:auto val="1"/>
        <c:lblAlgn val="ctr"/>
        <c:lblOffset val="100"/>
        <c:noMultiLvlLbl val="0"/>
      </c:catAx>
      <c:valAx>
        <c:axId val="260300255"/>
        <c:scaling>
          <c:orientation val="minMax"/>
        </c:scaling>
        <c:delete val="1"/>
        <c:axPos val="l"/>
        <c:numFmt formatCode="#,##0" sourceLinked="1"/>
        <c:majorTickMark val="out"/>
        <c:minorTickMark val="none"/>
        <c:tickLblPos val="nextTo"/>
        <c:crossAx val="6677868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CO"/>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4201038507336128E-2"/>
          <c:y val="3.4102435183681876E-2"/>
          <c:w val="0.79441110569394779"/>
          <c:h val="0.82908978703272107"/>
        </c:manualLayout>
      </c:layout>
      <c:lineChart>
        <c:grouping val="standard"/>
        <c:varyColors val="0"/>
        <c:ser>
          <c:idx val="0"/>
          <c:order val="0"/>
          <c:tx>
            <c:strRef>
              <c:f>Hoja1!$B$1</c:f>
              <c:strCache>
                <c:ptCount val="1"/>
                <c:pt idx="0">
                  <c:v>Atlántico</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cat>
            <c:strRef>
              <c:f>Hoja1!$A$2:$A$34</c:f>
              <c:strCache>
                <c:ptCount val="33"/>
                <c:pt idx="0">
                  <c:v>16-mar</c:v>
                </c:pt>
                <c:pt idx="1">
                  <c:v>20-mar</c:v>
                </c:pt>
                <c:pt idx="2">
                  <c:v>21-mar</c:v>
                </c:pt>
                <c:pt idx="3">
                  <c:v>22-mar</c:v>
                </c:pt>
                <c:pt idx="4">
                  <c:v>23-mar</c:v>
                </c:pt>
                <c:pt idx="5">
                  <c:v>24-mar</c:v>
                </c:pt>
                <c:pt idx="6">
                  <c:v>25-mar</c:v>
                </c:pt>
                <c:pt idx="7">
                  <c:v>26-mar</c:v>
                </c:pt>
                <c:pt idx="8">
                  <c:v>27-mar</c:v>
                </c:pt>
                <c:pt idx="9">
                  <c:v>28-mar</c:v>
                </c:pt>
                <c:pt idx="10">
                  <c:v>29-mar</c:v>
                </c:pt>
                <c:pt idx="11">
                  <c:v>30-mar</c:v>
                </c:pt>
                <c:pt idx="12">
                  <c:v>31-mar</c:v>
                </c:pt>
                <c:pt idx="13">
                  <c:v>1-abr</c:v>
                </c:pt>
                <c:pt idx="14">
                  <c:v>2-abr</c:v>
                </c:pt>
                <c:pt idx="15">
                  <c:v>3-abr</c:v>
                </c:pt>
                <c:pt idx="16">
                  <c:v>4-abr</c:v>
                </c:pt>
                <c:pt idx="17">
                  <c:v>5-abr</c:v>
                </c:pt>
                <c:pt idx="18">
                  <c:v>6-abr</c:v>
                </c:pt>
                <c:pt idx="19">
                  <c:v>7-abr</c:v>
                </c:pt>
                <c:pt idx="20">
                  <c:v>8-abr</c:v>
                </c:pt>
                <c:pt idx="21">
                  <c:v>9-abr</c:v>
                </c:pt>
                <c:pt idx="22">
                  <c:v>10-abr</c:v>
                </c:pt>
                <c:pt idx="23">
                  <c:v>11-abr</c:v>
                </c:pt>
                <c:pt idx="24">
                  <c:v>12-abr</c:v>
                </c:pt>
                <c:pt idx="25">
                  <c:v>13-abr</c:v>
                </c:pt>
                <c:pt idx="26">
                  <c:v>14-abr</c:v>
                </c:pt>
                <c:pt idx="27">
                  <c:v>15-abr</c:v>
                </c:pt>
                <c:pt idx="28">
                  <c:v>16-abr</c:v>
                </c:pt>
                <c:pt idx="29">
                  <c:v>17-abr</c:v>
                </c:pt>
                <c:pt idx="30">
                  <c:v>18-abr</c:v>
                </c:pt>
                <c:pt idx="31">
                  <c:v>19-abr</c:v>
                </c:pt>
                <c:pt idx="32">
                  <c:v>20-abr</c:v>
                </c:pt>
              </c:strCache>
            </c:strRef>
          </c:cat>
          <c:val>
            <c:numRef>
              <c:f>Hoja1!$B$2:$B$34</c:f>
              <c:numCache>
                <c:formatCode>General</c:formatCode>
                <c:ptCount val="33"/>
                <c:pt idx="0">
                  <c:v>0</c:v>
                </c:pt>
                <c:pt idx="1">
                  <c:v>0</c:v>
                </c:pt>
                <c:pt idx="2">
                  <c:v>0</c:v>
                </c:pt>
                <c:pt idx="3">
                  <c:v>0</c:v>
                </c:pt>
                <c:pt idx="4">
                  <c:v>0</c:v>
                </c:pt>
                <c:pt idx="5">
                  <c:v>0</c:v>
                </c:pt>
                <c:pt idx="6">
                  <c:v>0</c:v>
                </c:pt>
                <c:pt idx="7">
                  <c:v>0</c:v>
                </c:pt>
                <c:pt idx="8">
                  <c:v>2</c:v>
                </c:pt>
                <c:pt idx="9">
                  <c:v>2</c:v>
                </c:pt>
                <c:pt idx="10">
                  <c:v>2</c:v>
                </c:pt>
                <c:pt idx="11">
                  <c:v>2</c:v>
                </c:pt>
                <c:pt idx="12">
                  <c:v>3</c:v>
                </c:pt>
                <c:pt idx="13">
                  <c:v>3</c:v>
                </c:pt>
                <c:pt idx="14">
                  <c:v>3</c:v>
                </c:pt>
                <c:pt idx="15">
                  <c:v>3</c:v>
                </c:pt>
                <c:pt idx="16">
                  <c:v>3</c:v>
                </c:pt>
                <c:pt idx="17">
                  <c:v>4</c:v>
                </c:pt>
                <c:pt idx="18">
                  <c:v>4</c:v>
                </c:pt>
                <c:pt idx="19">
                  <c:v>4</c:v>
                </c:pt>
                <c:pt idx="20">
                  <c:v>4</c:v>
                </c:pt>
                <c:pt idx="21">
                  <c:v>4</c:v>
                </c:pt>
                <c:pt idx="22">
                  <c:v>4</c:v>
                </c:pt>
                <c:pt idx="23">
                  <c:v>4</c:v>
                </c:pt>
                <c:pt idx="24">
                  <c:v>5</c:v>
                </c:pt>
                <c:pt idx="25">
                  <c:v>5</c:v>
                </c:pt>
                <c:pt idx="26">
                  <c:v>5</c:v>
                </c:pt>
                <c:pt idx="27">
                  <c:v>5</c:v>
                </c:pt>
                <c:pt idx="28">
                  <c:v>5</c:v>
                </c:pt>
                <c:pt idx="29">
                  <c:v>5</c:v>
                </c:pt>
                <c:pt idx="30">
                  <c:v>5</c:v>
                </c:pt>
                <c:pt idx="31">
                  <c:v>5</c:v>
                </c:pt>
                <c:pt idx="32">
                  <c:v>5</c:v>
                </c:pt>
              </c:numCache>
            </c:numRef>
          </c:val>
          <c:smooth val="0"/>
          <c:extLst>
            <c:ext xmlns:c16="http://schemas.microsoft.com/office/drawing/2014/chart" uri="{C3380CC4-5D6E-409C-BE32-E72D297353CC}">
              <c16:uniqueId val="{00000000-01FD-46B5-B405-72AC8A9D16F6}"/>
            </c:ext>
          </c:extLst>
        </c:ser>
        <c:ser>
          <c:idx val="1"/>
          <c:order val="1"/>
          <c:tx>
            <c:strRef>
              <c:f>Hoja1!$C$1</c:f>
              <c:strCache>
                <c:ptCount val="1"/>
                <c:pt idx="0">
                  <c:v>Bolívar</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dLbls>
            <c:dLbl>
              <c:idx val="32"/>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tx1">
                          <a:lumMod val="75000"/>
                          <a:lumOff val="25000"/>
                        </a:schemeClr>
                      </a:solidFill>
                      <a:latin typeface="+mn-lt"/>
                      <a:ea typeface="+mn-ea"/>
                      <a:cs typeface="+mn-cs"/>
                    </a:defRPr>
                  </a:pPr>
                  <a:endParaRPr lang="es-CO"/>
                </a:p>
              </c:txPr>
              <c:showLegendKey val="0"/>
              <c:showVal val="1"/>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2F-01FD-46B5-B405-72AC8A9D16F6}"/>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CO"/>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Hoja1!$A$2:$A$34</c:f>
              <c:strCache>
                <c:ptCount val="33"/>
                <c:pt idx="0">
                  <c:v>16-mar</c:v>
                </c:pt>
                <c:pt idx="1">
                  <c:v>20-mar</c:v>
                </c:pt>
                <c:pt idx="2">
                  <c:v>21-mar</c:v>
                </c:pt>
                <c:pt idx="3">
                  <c:v>22-mar</c:v>
                </c:pt>
                <c:pt idx="4">
                  <c:v>23-mar</c:v>
                </c:pt>
                <c:pt idx="5">
                  <c:v>24-mar</c:v>
                </c:pt>
                <c:pt idx="6">
                  <c:v>25-mar</c:v>
                </c:pt>
                <c:pt idx="7">
                  <c:v>26-mar</c:v>
                </c:pt>
                <c:pt idx="8">
                  <c:v>27-mar</c:v>
                </c:pt>
                <c:pt idx="9">
                  <c:v>28-mar</c:v>
                </c:pt>
                <c:pt idx="10">
                  <c:v>29-mar</c:v>
                </c:pt>
                <c:pt idx="11">
                  <c:v>30-mar</c:v>
                </c:pt>
                <c:pt idx="12">
                  <c:v>31-mar</c:v>
                </c:pt>
                <c:pt idx="13">
                  <c:v>1-abr</c:v>
                </c:pt>
                <c:pt idx="14">
                  <c:v>2-abr</c:v>
                </c:pt>
                <c:pt idx="15">
                  <c:v>3-abr</c:v>
                </c:pt>
                <c:pt idx="16">
                  <c:v>4-abr</c:v>
                </c:pt>
                <c:pt idx="17">
                  <c:v>5-abr</c:v>
                </c:pt>
                <c:pt idx="18">
                  <c:v>6-abr</c:v>
                </c:pt>
                <c:pt idx="19">
                  <c:v>7-abr</c:v>
                </c:pt>
                <c:pt idx="20">
                  <c:v>8-abr</c:v>
                </c:pt>
                <c:pt idx="21">
                  <c:v>9-abr</c:v>
                </c:pt>
                <c:pt idx="22">
                  <c:v>10-abr</c:v>
                </c:pt>
                <c:pt idx="23">
                  <c:v>11-abr</c:v>
                </c:pt>
                <c:pt idx="24">
                  <c:v>12-abr</c:v>
                </c:pt>
                <c:pt idx="25">
                  <c:v>13-abr</c:v>
                </c:pt>
                <c:pt idx="26">
                  <c:v>14-abr</c:v>
                </c:pt>
                <c:pt idx="27">
                  <c:v>15-abr</c:v>
                </c:pt>
                <c:pt idx="28">
                  <c:v>16-abr</c:v>
                </c:pt>
                <c:pt idx="29">
                  <c:v>17-abr</c:v>
                </c:pt>
                <c:pt idx="30">
                  <c:v>18-abr</c:v>
                </c:pt>
                <c:pt idx="31">
                  <c:v>19-abr</c:v>
                </c:pt>
                <c:pt idx="32">
                  <c:v>20-abr</c:v>
                </c:pt>
              </c:strCache>
            </c:strRef>
          </c:cat>
          <c:val>
            <c:numRef>
              <c:f>Hoja1!$C$2:$C$34</c:f>
              <c:numCache>
                <c:formatCode>General</c:formatCode>
                <c:ptCount val="33"/>
                <c:pt idx="0">
                  <c:v>1</c:v>
                </c:pt>
                <c:pt idx="1">
                  <c:v>1</c:v>
                </c:pt>
                <c:pt idx="2">
                  <c:v>1</c:v>
                </c:pt>
                <c:pt idx="3">
                  <c:v>1</c:v>
                </c:pt>
                <c:pt idx="4">
                  <c:v>1</c:v>
                </c:pt>
                <c:pt idx="5">
                  <c:v>1</c:v>
                </c:pt>
                <c:pt idx="6">
                  <c:v>1</c:v>
                </c:pt>
                <c:pt idx="7">
                  <c:v>1</c:v>
                </c:pt>
                <c:pt idx="8">
                  <c:v>1</c:v>
                </c:pt>
                <c:pt idx="9">
                  <c:v>1</c:v>
                </c:pt>
                <c:pt idx="10">
                  <c:v>2</c:v>
                </c:pt>
                <c:pt idx="11">
                  <c:v>3</c:v>
                </c:pt>
                <c:pt idx="12">
                  <c:v>3</c:v>
                </c:pt>
                <c:pt idx="13">
                  <c:v>3</c:v>
                </c:pt>
                <c:pt idx="14">
                  <c:v>3</c:v>
                </c:pt>
                <c:pt idx="15">
                  <c:v>3</c:v>
                </c:pt>
                <c:pt idx="16">
                  <c:v>3</c:v>
                </c:pt>
                <c:pt idx="17">
                  <c:v>3</c:v>
                </c:pt>
                <c:pt idx="18">
                  <c:v>3</c:v>
                </c:pt>
                <c:pt idx="19">
                  <c:v>5</c:v>
                </c:pt>
                <c:pt idx="20">
                  <c:v>5</c:v>
                </c:pt>
                <c:pt idx="21">
                  <c:v>9</c:v>
                </c:pt>
                <c:pt idx="22">
                  <c:v>10</c:v>
                </c:pt>
                <c:pt idx="23">
                  <c:v>11</c:v>
                </c:pt>
                <c:pt idx="24">
                  <c:v>11</c:v>
                </c:pt>
                <c:pt idx="25">
                  <c:v>11</c:v>
                </c:pt>
                <c:pt idx="26">
                  <c:v>12</c:v>
                </c:pt>
                <c:pt idx="27">
                  <c:v>13</c:v>
                </c:pt>
                <c:pt idx="28">
                  <c:v>14</c:v>
                </c:pt>
                <c:pt idx="29">
                  <c:v>15</c:v>
                </c:pt>
                <c:pt idx="30">
                  <c:v>15</c:v>
                </c:pt>
                <c:pt idx="31">
                  <c:v>15</c:v>
                </c:pt>
                <c:pt idx="32">
                  <c:v>15</c:v>
                </c:pt>
              </c:numCache>
            </c:numRef>
          </c:val>
          <c:smooth val="0"/>
          <c:extLst>
            <c:ext xmlns:c16="http://schemas.microsoft.com/office/drawing/2014/chart" uri="{C3380CC4-5D6E-409C-BE32-E72D297353CC}">
              <c16:uniqueId val="{00000001-01FD-46B5-B405-72AC8A9D16F6}"/>
            </c:ext>
          </c:extLst>
        </c:ser>
        <c:ser>
          <c:idx val="2"/>
          <c:order val="2"/>
          <c:tx>
            <c:strRef>
              <c:f>Hoja1!$D$1</c:f>
              <c:strCache>
                <c:ptCount val="1"/>
                <c:pt idx="0">
                  <c:v>Bogotá &amp; Cundinamarca</c:v>
                </c:pt>
              </c:strCache>
            </c:strRef>
          </c:tx>
          <c:spPr>
            <a:ln w="28575" cap="rnd">
              <a:solidFill>
                <a:schemeClr val="accent4"/>
              </a:solidFill>
              <a:round/>
            </a:ln>
            <a:effectLst/>
          </c:spPr>
          <c:marker>
            <c:symbol val="circle"/>
            <c:size val="5"/>
            <c:spPr>
              <a:solidFill>
                <a:schemeClr val="accent4"/>
              </a:solidFill>
              <a:ln w="9525">
                <a:solidFill>
                  <a:schemeClr val="accent4"/>
                </a:solidFill>
              </a:ln>
              <a:effectLst/>
            </c:spPr>
          </c:marker>
          <c:dLbls>
            <c:dLbl>
              <c:idx val="32"/>
              <c:showLegendKey val="0"/>
              <c:showVal val="1"/>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2D-01FD-46B5-B405-72AC8A9D16F6}"/>
                </c:ext>
              </c:extLst>
            </c:dLbl>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tx1">
                        <a:lumMod val="75000"/>
                        <a:lumOff val="25000"/>
                      </a:schemeClr>
                    </a:solidFill>
                    <a:latin typeface="+mn-lt"/>
                    <a:ea typeface="+mn-ea"/>
                    <a:cs typeface="+mn-cs"/>
                  </a:defRPr>
                </a:pPr>
                <a:endParaRPr lang="es-CO"/>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Hoja1!$A$2:$A$34</c:f>
              <c:strCache>
                <c:ptCount val="33"/>
                <c:pt idx="0">
                  <c:v>16-mar</c:v>
                </c:pt>
                <c:pt idx="1">
                  <c:v>20-mar</c:v>
                </c:pt>
                <c:pt idx="2">
                  <c:v>21-mar</c:v>
                </c:pt>
                <c:pt idx="3">
                  <c:v>22-mar</c:v>
                </c:pt>
                <c:pt idx="4">
                  <c:v>23-mar</c:v>
                </c:pt>
                <c:pt idx="5">
                  <c:v>24-mar</c:v>
                </c:pt>
                <c:pt idx="6">
                  <c:v>25-mar</c:v>
                </c:pt>
                <c:pt idx="7">
                  <c:v>26-mar</c:v>
                </c:pt>
                <c:pt idx="8">
                  <c:v>27-mar</c:v>
                </c:pt>
                <c:pt idx="9">
                  <c:v>28-mar</c:v>
                </c:pt>
                <c:pt idx="10">
                  <c:v>29-mar</c:v>
                </c:pt>
                <c:pt idx="11">
                  <c:v>30-mar</c:v>
                </c:pt>
                <c:pt idx="12">
                  <c:v>31-mar</c:v>
                </c:pt>
                <c:pt idx="13">
                  <c:v>1-abr</c:v>
                </c:pt>
                <c:pt idx="14">
                  <c:v>2-abr</c:v>
                </c:pt>
                <c:pt idx="15">
                  <c:v>3-abr</c:v>
                </c:pt>
                <c:pt idx="16">
                  <c:v>4-abr</c:v>
                </c:pt>
                <c:pt idx="17">
                  <c:v>5-abr</c:v>
                </c:pt>
                <c:pt idx="18">
                  <c:v>6-abr</c:v>
                </c:pt>
                <c:pt idx="19">
                  <c:v>7-abr</c:v>
                </c:pt>
                <c:pt idx="20">
                  <c:v>8-abr</c:v>
                </c:pt>
                <c:pt idx="21">
                  <c:v>9-abr</c:v>
                </c:pt>
                <c:pt idx="22">
                  <c:v>10-abr</c:v>
                </c:pt>
                <c:pt idx="23">
                  <c:v>11-abr</c:v>
                </c:pt>
                <c:pt idx="24">
                  <c:v>12-abr</c:v>
                </c:pt>
                <c:pt idx="25">
                  <c:v>13-abr</c:v>
                </c:pt>
                <c:pt idx="26">
                  <c:v>14-abr</c:v>
                </c:pt>
                <c:pt idx="27">
                  <c:v>15-abr</c:v>
                </c:pt>
                <c:pt idx="28">
                  <c:v>16-abr</c:v>
                </c:pt>
                <c:pt idx="29">
                  <c:v>17-abr</c:v>
                </c:pt>
                <c:pt idx="30">
                  <c:v>18-abr</c:v>
                </c:pt>
                <c:pt idx="31">
                  <c:v>19-abr</c:v>
                </c:pt>
                <c:pt idx="32">
                  <c:v>20-abr</c:v>
                </c:pt>
              </c:strCache>
            </c:strRef>
          </c:cat>
          <c:val>
            <c:numRef>
              <c:f>Hoja1!$D$2:$D$34</c:f>
              <c:numCache>
                <c:formatCode>General</c:formatCode>
                <c:ptCount val="33"/>
                <c:pt idx="0">
                  <c:v>0</c:v>
                </c:pt>
                <c:pt idx="1">
                  <c:v>2</c:v>
                </c:pt>
                <c:pt idx="2">
                  <c:v>2</c:v>
                </c:pt>
                <c:pt idx="3">
                  <c:v>3</c:v>
                </c:pt>
                <c:pt idx="4">
                  <c:v>5</c:v>
                </c:pt>
                <c:pt idx="5">
                  <c:v>6</c:v>
                </c:pt>
                <c:pt idx="6">
                  <c:v>6</c:v>
                </c:pt>
                <c:pt idx="7">
                  <c:v>7</c:v>
                </c:pt>
                <c:pt idx="8">
                  <c:v>9</c:v>
                </c:pt>
                <c:pt idx="9">
                  <c:v>13</c:v>
                </c:pt>
                <c:pt idx="10">
                  <c:v>13</c:v>
                </c:pt>
                <c:pt idx="11">
                  <c:v>16</c:v>
                </c:pt>
                <c:pt idx="12">
                  <c:v>20</c:v>
                </c:pt>
                <c:pt idx="13">
                  <c:v>29</c:v>
                </c:pt>
                <c:pt idx="14">
                  <c:v>32</c:v>
                </c:pt>
                <c:pt idx="15">
                  <c:v>36</c:v>
                </c:pt>
                <c:pt idx="16">
                  <c:v>44</c:v>
                </c:pt>
                <c:pt idx="17">
                  <c:v>49</c:v>
                </c:pt>
                <c:pt idx="18">
                  <c:v>52</c:v>
                </c:pt>
                <c:pt idx="19">
                  <c:v>55</c:v>
                </c:pt>
                <c:pt idx="20">
                  <c:v>62</c:v>
                </c:pt>
                <c:pt idx="21">
                  <c:v>64</c:v>
                </c:pt>
                <c:pt idx="22">
                  <c:v>67</c:v>
                </c:pt>
                <c:pt idx="23">
                  <c:v>71</c:v>
                </c:pt>
                <c:pt idx="24">
                  <c:v>73</c:v>
                </c:pt>
                <c:pt idx="25">
                  <c:v>74</c:v>
                </c:pt>
                <c:pt idx="26">
                  <c:v>75</c:v>
                </c:pt>
                <c:pt idx="27">
                  <c:v>79</c:v>
                </c:pt>
                <c:pt idx="28">
                  <c:v>80</c:v>
                </c:pt>
                <c:pt idx="29">
                  <c:v>80</c:v>
                </c:pt>
                <c:pt idx="30">
                  <c:v>81</c:v>
                </c:pt>
                <c:pt idx="31">
                  <c:v>81</c:v>
                </c:pt>
                <c:pt idx="32">
                  <c:v>82</c:v>
                </c:pt>
              </c:numCache>
            </c:numRef>
          </c:val>
          <c:smooth val="0"/>
          <c:extLst>
            <c:ext xmlns:c16="http://schemas.microsoft.com/office/drawing/2014/chart" uri="{C3380CC4-5D6E-409C-BE32-E72D297353CC}">
              <c16:uniqueId val="{00000002-01FD-46B5-B405-72AC8A9D16F6}"/>
            </c:ext>
          </c:extLst>
        </c:ser>
        <c:ser>
          <c:idx val="3"/>
          <c:order val="3"/>
          <c:tx>
            <c:strRef>
              <c:f>Hoja1!$E$1</c:f>
              <c:strCache>
                <c:ptCount val="1"/>
                <c:pt idx="0">
                  <c:v>Magdalena</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dLbls>
            <c:dLbl>
              <c:idx val="32"/>
              <c:showLegendKey val="0"/>
              <c:showVal val="1"/>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30-01FD-46B5-B405-72AC8A9D16F6}"/>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CO"/>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Hoja1!$A$2:$A$34</c:f>
              <c:strCache>
                <c:ptCount val="33"/>
                <c:pt idx="0">
                  <c:v>16-mar</c:v>
                </c:pt>
                <c:pt idx="1">
                  <c:v>20-mar</c:v>
                </c:pt>
                <c:pt idx="2">
                  <c:v>21-mar</c:v>
                </c:pt>
                <c:pt idx="3">
                  <c:v>22-mar</c:v>
                </c:pt>
                <c:pt idx="4">
                  <c:v>23-mar</c:v>
                </c:pt>
                <c:pt idx="5">
                  <c:v>24-mar</c:v>
                </c:pt>
                <c:pt idx="6">
                  <c:v>25-mar</c:v>
                </c:pt>
                <c:pt idx="7">
                  <c:v>26-mar</c:v>
                </c:pt>
                <c:pt idx="8">
                  <c:v>27-mar</c:v>
                </c:pt>
                <c:pt idx="9">
                  <c:v>28-mar</c:v>
                </c:pt>
                <c:pt idx="10">
                  <c:v>29-mar</c:v>
                </c:pt>
                <c:pt idx="11">
                  <c:v>30-mar</c:v>
                </c:pt>
                <c:pt idx="12">
                  <c:v>31-mar</c:v>
                </c:pt>
                <c:pt idx="13">
                  <c:v>1-abr</c:v>
                </c:pt>
                <c:pt idx="14">
                  <c:v>2-abr</c:v>
                </c:pt>
                <c:pt idx="15">
                  <c:v>3-abr</c:v>
                </c:pt>
                <c:pt idx="16">
                  <c:v>4-abr</c:v>
                </c:pt>
                <c:pt idx="17">
                  <c:v>5-abr</c:v>
                </c:pt>
                <c:pt idx="18">
                  <c:v>6-abr</c:v>
                </c:pt>
                <c:pt idx="19">
                  <c:v>7-abr</c:v>
                </c:pt>
                <c:pt idx="20">
                  <c:v>8-abr</c:v>
                </c:pt>
                <c:pt idx="21">
                  <c:v>9-abr</c:v>
                </c:pt>
                <c:pt idx="22">
                  <c:v>10-abr</c:v>
                </c:pt>
                <c:pt idx="23">
                  <c:v>11-abr</c:v>
                </c:pt>
                <c:pt idx="24">
                  <c:v>12-abr</c:v>
                </c:pt>
                <c:pt idx="25">
                  <c:v>13-abr</c:v>
                </c:pt>
                <c:pt idx="26">
                  <c:v>14-abr</c:v>
                </c:pt>
                <c:pt idx="27">
                  <c:v>15-abr</c:v>
                </c:pt>
                <c:pt idx="28">
                  <c:v>16-abr</c:v>
                </c:pt>
                <c:pt idx="29">
                  <c:v>17-abr</c:v>
                </c:pt>
                <c:pt idx="30">
                  <c:v>18-abr</c:v>
                </c:pt>
                <c:pt idx="31">
                  <c:v>19-abr</c:v>
                </c:pt>
                <c:pt idx="32">
                  <c:v>20-abr</c:v>
                </c:pt>
              </c:strCache>
            </c:strRef>
          </c:cat>
          <c:val>
            <c:numRef>
              <c:f>Hoja1!$E$2:$E$34</c:f>
              <c:numCache>
                <c:formatCode>General</c:formatCode>
                <c:ptCount val="33"/>
                <c:pt idx="0">
                  <c:v>0</c:v>
                </c:pt>
                <c:pt idx="1">
                  <c:v>1</c:v>
                </c:pt>
                <c:pt idx="2">
                  <c:v>1</c:v>
                </c:pt>
                <c:pt idx="3">
                  <c:v>1</c:v>
                </c:pt>
                <c:pt idx="4">
                  <c:v>1</c:v>
                </c:pt>
                <c:pt idx="5">
                  <c:v>1</c:v>
                </c:pt>
                <c:pt idx="6">
                  <c:v>1</c:v>
                </c:pt>
                <c:pt idx="7">
                  <c:v>1</c:v>
                </c:pt>
                <c:pt idx="8">
                  <c:v>1</c:v>
                </c:pt>
                <c:pt idx="9">
                  <c:v>1</c:v>
                </c:pt>
                <c:pt idx="10">
                  <c:v>1</c:v>
                </c:pt>
                <c:pt idx="11">
                  <c:v>1</c:v>
                </c:pt>
                <c:pt idx="12">
                  <c:v>1</c:v>
                </c:pt>
                <c:pt idx="13">
                  <c:v>1</c:v>
                </c:pt>
                <c:pt idx="14">
                  <c:v>1</c:v>
                </c:pt>
                <c:pt idx="15">
                  <c:v>1</c:v>
                </c:pt>
                <c:pt idx="16">
                  <c:v>1</c:v>
                </c:pt>
                <c:pt idx="17">
                  <c:v>1</c:v>
                </c:pt>
                <c:pt idx="18">
                  <c:v>1</c:v>
                </c:pt>
                <c:pt idx="19">
                  <c:v>1</c:v>
                </c:pt>
                <c:pt idx="20">
                  <c:v>3</c:v>
                </c:pt>
                <c:pt idx="21">
                  <c:v>4</c:v>
                </c:pt>
                <c:pt idx="22">
                  <c:v>5</c:v>
                </c:pt>
                <c:pt idx="23">
                  <c:v>8</c:v>
                </c:pt>
                <c:pt idx="24">
                  <c:v>9</c:v>
                </c:pt>
                <c:pt idx="25">
                  <c:v>9</c:v>
                </c:pt>
                <c:pt idx="26">
                  <c:v>9</c:v>
                </c:pt>
                <c:pt idx="27">
                  <c:v>9</c:v>
                </c:pt>
                <c:pt idx="28">
                  <c:v>10</c:v>
                </c:pt>
                <c:pt idx="29">
                  <c:v>11</c:v>
                </c:pt>
                <c:pt idx="30">
                  <c:v>11</c:v>
                </c:pt>
                <c:pt idx="31">
                  <c:v>11</c:v>
                </c:pt>
                <c:pt idx="32">
                  <c:v>11</c:v>
                </c:pt>
              </c:numCache>
            </c:numRef>
          </c:val>
          <c:smooth val="0"/>
          <c:extLst>
            <c:ext xmlns:c16="http://schemas.microsoft.com/office/drawing/2014/chart" uri="{C3380CC4-5D6E-409C-BE32-E72D297353CC}">
              <c16:uniqueId val="{0000001B-01FD-46B5-B405-72AC8A9D16F6}"/>
            </c:ext>
          </c:extLst>
        </c:ser>
        <c:ser>
          <c:idx val="4"/>
          <c:order val="4"/>
          <c:tx>
            <c:strRef>
              <c:f>Hoja1!$F$1</c:f>
              <c:strCache>
                <c:ptCount val="1"/>
                <c:pt idx="0">
                  <c:v>Nariño</c:v>
                </c:pt>
              </c:strCache>
            </c:strRef>
          </c:tx>
          <c:spPr>
            <a:ln w="28575" cap="rnd">
              <a:solidFill>
                <a:schemeClr val="accent5"/>
              </a:solidFill>
              <a:round/>
            </a:ln>
            <a:effectLst/>
          </c:spPr>
          <c:marker>
            <c:symbol val="circle"/>
            <c:size val="5"/>
            <c:spPr>
              <a:solidFill>
                <a:schemeClr val="accent5"/>
              </a:solidFill>
              <a:ln w="9525">
                <a:solidFill>
                  <a:schemeClr val="accent5"/>
                </a:solidFill>
              </a:ln>
              <a:effectLst/>
            </c:spPr>
          </c:marker>
          <c:dLbls>
            <c:dLbl>
              <c:idx val="32"/>
              <c:showLegendKey val="0"/>
              <c:showVal val="1"/>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31-01FD-46B5-B405-72AC8A9D16F6}"/>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CO"/>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Hoja1!$A$2:$A$34</c:f>
              <c:strCache>
                <c:ptCount val="33"/>
                <c:pt idx="0">
                  <c:v>16-mar</c:v>
                </c:pt>
                <c:pt idx="1">
                  <c:v>20-mar</c:v>
                </c:pt>
                <c:pt idx="2">
                  <c:v>21-mar</c:v>
                </c:pt>
                <c:pt idx="3">
                  <c:v>22-mar</c:v>
                </c:pt>
                <c:pt idx="4">
                  <c:v>23-mar</c:v>
                </c:pt>
                <c:pt idx="5">
                  <c:v>24-mar</c:v>
                </c:pt>
                <c:pt idx="6">
                  <c:v>25-mar</c:v>
                </c:pt>
                <c:pt idx="7">
                  <c:v>26-mar</c:v>
                </c:pt>
                <c:pt idx="8">
                  <c:v>27-mar</c:v>
                </c:pt>
                <c:pt idx="9">
                  <c:v>28-mar</c:v>
                </c:pt>
                <c:pt idx="10">
                  <c:v>29-mar</c:v>
                </c:pt>
                <c:pt idx="11">
                  <c:v>30-mar</c:v>
                </c:pt>
                <c:pt idx="12">
                  <c:v>31-mar</c:v>
                </c:pt>
                <c:pt idx="13">
                  <c:v>1-abr</c:v>
                </c:pt>
                <c:pt idx="14">
                  <c:v>2-abr</c:v>
                </c:pt>
                <c:pt idx="15">
                  <c:v>3-abr</c:v>
                </c:pt>
                <c:pt idx="16">
                  <c:v>4-abr</c:v>
                </c:pt>
                <c:pt idx="17">
                  <c:v>5-abr</c:v>
                </c:pt>
                <c:pt idx="18">
                  <c:v>6-abr</c:v>
                </c:pt>
                <c:pt idx="19">
                  <c:v>7-abr</c:v>
                </c:pt>
                <c:pt idx="20">
                  <c:v>8-abr</c:v>
                </c:pt>
                <c:pt idx="21">
                  <c:v>9-abr</c:v>
                </c:pt>
                <c:pt idx="22">
                  <c:v>10-abr</c:v>
                </c:pt>
                <c:pt idx="23">
                  <c:v>11-abr</c:v>
                </c:pt>
                <c:pt idx="24">
                  <c:v>12-abr</c:v>
                </c:pt>
                <c:pt idx="25">
                  <c:v>13-abr</c:v>
                </c:pt>
                <c:pt idx="26">
                  <c:v>14-abr</c:v>
                </c:pt>
                <c:pt idx="27">
                  <c:v>15-abr</c:v>
                </c:pt>
                <c:pt idx="28">
                  <c:v>16-abr</c:v>
                </c:pt>
                <c:pt idx="29">
                  <c:v>17-abr</c:v>
                </c:pt>
                <c:pt idx="30">
                  <c:v>18-abr</c:v>
                </c:pt>
                <c:pt idx="31">
                  <c:v>19-abr</c:v>
                </c:pt>
                <c:pt idx="32">
                  <c:v>20-abr</c:v>
                </c:pt>
              </c:strCache>
            </c:strRef>
          </c:cat>
          <c:val>
            <c:numRef>
              <c:f>Hoja1!$F$2:$F$34</c:f>
              <c:numCache>
                <c:formatCode>General</c:formatCode>
                <c:ptCount val="33"/>
                <c:pt idx="0">
                  <c:v>0</c:v>
                </c:pt>
                <c:pt idx="1">
                  <c:v>0</c:v>
                </c:pt>
                <c:pt idx="2">
                  <c:v>0</c:v>
                </c:pt>
                <c:pt idx="3">
                  <c:v>0</c:v>
                </c:pt>
                <c:pt idx="4">
                  <c:v>0</c:v>
                </c:pt>
                <c:pt idx="5">
                  <c:v>1</c:v>
                </c:pt>
                <c:pt idx="6">
                  <c:v>1</c:v>
                </c:pt>
                <c:pt idx="7">
                  <c:v>1</c:v>
                </c:pt>
                <c:pt idx="8">
                  <c:v>1</c:v>
                </c:pt>
                <c:pt idx="9">
                  <c:v>1</c:v>
                </c:pt>
                <c:pt idx="10">
                  <c:v>1</c:v>
                </c:pt>
                <c:pt idx="11">
                  <c:v>1</c:v>
                </c:pt>
                <c:pt idx="12">
                  <c:v>1</c:v>
                </c:pt>
                <c:pt idx="13">
                  <c:v>1</c:v>
                </c:pt>
                <c:pt idx="14">
                  <c:v>1</c:v>
                </c:pt>
                <c:pt idx="15">
                  <c:v>1</c:v>
                </c:pt>
                <c:pt idx="16">
                  <c:v>1</c:v>
                </c:pt>
                <c:pt idx="17">
                  <c:v>1</c:v>
                </c:pt>
                <c:pt idx="18">
                  <c:v>1</c:v>
                </c:pt>
                <c:pt idx="19">
                  <c:v>1</c:v>
                </c:pt>
                <c:pt idx="20">
                  <c:v>2</c:v>
                </c:pt>
                <c:pt idx="21">
                  <c:v>3</c:v>
                </c:pt>
                <c:pt idx="22">
                  <c:v>4</c:v>
                </c:pt>
                <c:pt idx="23">
                  <c:v>4</c:v>
                </c:pt>
                <c:pt idx="24">
                  <c:v>4</c:v>
                </c:pt>
                <c:pt idx="25">
                  <c:v>4</c:v>
                </c:pt>
                <c:pt idx="26">
                  <c:v>4</c:v>
                </c:pt>
                <c:pt idx="27">
                  <c:v>4</c:v>
                </c:pt>
                <c:pt idx="28">
                  <c:v>5</c:v>
                </c:pt>
                <c:pt idx="29">
                  <c:v>5</c:v>
                </c:pt>
                <c:pt idx="30">
                  <c:v>5</c:v>
                </c:pt>
                <c:pt idx="31">
                  <c:v>5</c:v>
                </c:pt>
                <c:pt idx="32">
                  <c:v>6</c:v>
                </c:pt>
              </c:numCache>
            </c:numRef>
          </c:val>
          <c:smooth val="0"/>
          <c:extLst>
            <c:ext xmlns:c16="http://schemas.microsoft.com/office/drawing/2014/chart" uri="{C3380CC4-5D6E-409C-BE32-E72D297353CC}">
              <c16:uniqueId val="{0000001C-01FD-46B5-B405-72AC8A9D16F6}"/>
            </c:ext>
          </c:extLst>
        </c:ser>
        <c:ser>
          <c:idx val="5"/>
          <c:order val="5"/>
          <c:tx>
            <c:strRef>
              <c:f>Hoja1!$G$1</c:f>
              <c:strCache>
                <c:ptCount val="1"/>
                <c:pt idx="0">
                  <c:v>Risaralda</c:v>
                </c:pt>
              </c:strCache>
            </c:strRef>
          </c:tx>
          <c:spPr>
            <a:ln w="28575" cap="rnd">
              <a:solidFill>
                <a:schemeClr val="accent6"/>
              </a:solidFill>
              <a:round/>
            </a:ln>
            <a:effectLst/>
          </c:spPr>
          <c:marker>
            <c:symbol val="circle"/>
            <c:size val="5"/>
            <c:spPr>
              <a:solidFill>
                <a:schemeClr val="accent6"/>
              </a:solidFill>
              <a:ln w="9525">
                <a:solidFill>
                  <a:schemeClr val="accent6"/>
                </a:solidFill>
              </a:ln>
              <a:effectLst/>
            </c:spPr>
          </c:marker>
          <c:dLbls>
            <c:dLbl>
              <c:idx val="32"/>
              <c:layout>
                <c:manualLayout>
                  <c:x val="0"/>
                  <c:y val="2.4942782174224801E-2"/>
                </c:manualLayout>
              </c:layout>
              <c:showLegendKey val="0"/>
              <c:showVal val="1"/>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32-01FD-46B5-B405-72AC8A9D16F6}"/>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CO"/>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Hoja1!$A$2:$A$34</c:f>
              <c:strCache>
                <c:ptCount val="33"/>
                <c:pt idx="0">
                  <c:v>16-mar</c:v>
                </c:pt>
                <c:pt idx="1">
                  <c:v>20-mar</c:v>
                </c:pt>
                <c:pt idx="2">
                  <c:v>21-mar</c:v>
                </c:pt>
                <c:pt idx="3">
                  <c:v>22-mar</c:v>
                </c:pt>
                <c:pt idx="4">
                  <c:v>23-mar</c:v>
                </c:pt>
                <c:pt idx="5">
                  <c:v>24-mar</c:v>
                </c:pt>
                <c:pt idx="6">
                  <c:v>25-mar</c:v>
                </c:pt>
                <c:pt idx="7">
                  <c:v>26-mar</c:v>
                </c:pt>
                <c:pt idx="8">
                  <c:v>27-mar</c:v>
                </c:pt>
                <c:pt idx="9">
                  <c:v>28-mar</c:v>
                </c:pt>
                <c:pt idx="10">
                  <c:v>29-mar</c:v>
                </c:pt>
                <c:pt idx="11">
                  <c:v>30-mar</c:v>
                </c:pt>
                <c:pt idx="12">
                  <c:v>31-mar</c:v>
                </c:pt>
                <c:pt idx="13">
                  <c:v>1-abr</c:v>
                </c:pt>
                <c:pt idx="14">
                  <c:v>2-abr</c:v>
                </c:pt>
                <c:pt idx="15">
                  <c:v>3-abr</c:v>
                </c:pt>
                <c:pt idx="16">
                  <c:v>4-abr</c:v>
                </c:pt>
                <c:pt idx="17">
                  <c:v>5-abr</c:v>
                </c:pt>
                <c:pt idx="18">
                  <c:v>6-abr</c:v>
                </c:pt>
                <c:pt idx="19">
                  <c:v>7-abr</c:v>
                </c:pt>
                <c:pt idx="20">
                  <c:v>8-abr</c:v>
                </c:pt>
                <c:pt idx="21">
                  <c:v>9-abr</c:v>
                </c:pt>
                <c:pt idx="22">
                  <c:v>10-abr</c:v>
                </c:pt>
                <c:pt idx="23">
                  <c:v>11-abr</c:v>
                </c:pt>
                <c:pt idx="24">
                  <c:v>12-abr</c:v>
                </c:pt>
                <c:pt idx="25">
                  <c:v>13-abr</c:v>
                </c:pt>
                <c:pt idx="26">
                  <c:v>14-abr</c:v>
                </c:pt>
                <c:pt idx="27">
                  <c:v>15-abr</c:v>
                </c:pt>
                <c:pt idx="28">
                  <c:v>16-abr</c:v>
                </c:pt>
                <c:pt idx="29">
                  <c:v>17-abr</c:v>
                </c:pt>
                <c:pt idx="30">
                  <c:v>18-abr</c:v>
                </c:pt>
                <c:pt idx="31">
                  <c:v>19-abr</c:v>
                </c:pt>
                <c:pt idx="32">
                  <c:v>20-abr</c:v>
                </c:pt>
              </c:strCache>
            </c:strRef>
          </c:cat>
          <c:val>
            <c:numRef>
              <c:f>Hoja1!$G$2:$G$34</c:f>
              <c:numCache>
                <c:formatCode>General</c:formatCode>
                <c:ptCount val="33"/>
                <c:pt idx="0">
                  <c:v>0</c:v>
                </c:pt>
                <c:pt idx="1">
                  <c:v>0</c:v>
                </c:pt>
                <c:pt idx="2">
                  <c:v>0</c:v>
                </c:pt>
                <c:pt idx="3">
                  <c:v>0</c:v>
                </c:pt>
                <c:pt idx="4">
                  <c:v>0</c:v>
                </c:pt>
                <c:pt idx="5">
                  <c:v>1</c:v>
                </c:pt>
                <c:pt idx="6">
                  <c:v>1</c:v>
                </c:pt>
                <c:pt idx="7">
                  <c:v>1</c:v>
                </c:pt>
                <c:pt idx="8">
                  <c:v>1</c:v>
                </c:pt>
                <c:pt idx="9">
                  <c:v>1</c:v>
                </c:pt>
                <c:pt idx="10">
                  <c:v>1</c:v>
                </c:pt>
                <c:pt idx="11">
                  <c:v>1</c:v>
                </c:pt>
                <c:pt idx="12">
                  <c:v>1</c:v>
                </c:pt>
                <c:pt idx="13">
                  <c:v>1</c:v>
                </c:pt>
                <c:pt idx="14">
                  <c:v>1</c:v>
                </c:pt>
                <c:pt idx="15">
                  <c:v>1</c:v>
                </c:pt>
                <c:pt idx="16">
                  <c:v>1</c:v>
                </c:pt>
                <c:pt idx="17">
                  <c:v>1</c:v>
                </c:pt>
                <c:pt idx="18">
                  <c:v>1</c:v>
                </c:pt>
                <c:pt idx="19">
                  <c:v>1</c:v>
                </c:pt>
                <c:pt idx="20">
                  <c:v>2</c:v>
                </c:pt>
                <c:pt idx="21">
                  <c:v>2</c:v>
                </c:pt>
                <c:pt idx="22">
                  <c:v>3</c:v>
                </c:pt>
                <c:pt idx="23">
                  <c:v>3</c:v>
                </c:pt>
                <c:pt idx="24">
                  <c:v>3</c:v>
                </c:pt>
                <c:pt idx="25">
                  <c:v>3</c:v>
                </c:pt>
                <c:pt idx="26">
                  <c:v>3</c:v>
                </c:pt>
                <c:pt idx="27">
                  <c:v>3</c:v>
                </c:pt>
                <c:pt idx="28">
                  <c:v>3</c:v>
                </c:pt>
                <c:pt idx="29">
                  <c:v>4</c:v>
                </c:pt>
                <c:pt idx="30">
                  <c:v>5</c:v>
                </c:pt>
                <c:pt idx="31">
                  <c:v>5</c:v>
                </c:pt>
                <c:pt idx="32">
                  <c:v>5</c:v>
                </c:pt>
              </c:numCache>
            </c:numRef>
          </c:val>
          <c:smooth val="0"/>
          <c:extLst>
            <c:ext xmlns:c16="http://schemas.microsoft.com/office/drawing/2014/chart" uri="{C3380CC4-5D6E-409C-BE32-E72D297353CC}">
              <c16:uniqueId val="{0000001D-01FD-46B5-B405-72AC8A9D16F6}"/>
            </c:ext>
          </c:extLst>
        </c:ser>
        <c:ser>
          <c:idx val="6"/>
          <c:order val="6"/>
          <c:tx>
            <c:strRef>
              <c:f>Hoja1!$H$1</c:f>
              <c:strCache>
                <c:ptCount val="1"/>
                <c:pt idx="0">
                  <c:v>Valle del Cauca</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dLbls>
            <c:dLbl>
              <c:idx val="32"/>
              <c:showLegendKey val="0"/>
              <c:showVal val="1"/>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2E-01FD-46B5-B405-72AC8A9D16F6}"/>
                </c:ext>
              </c:extLst>
            </c:dLbl>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rgbClr val="002060"/>
                    </a:solidFill>
                    <a:latin typeface="+mn-lt"/>
                    <a:ea typeface="+mn-ea"/>
                    <a:cs typeface="+mn-cs"/>
                  </a:defRPr>
                </a:pPr>
                <a:endParaRPr lang="es-CO"/>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Hoja1!$A$2:$A$34</c:f>
              <c:strCache>
                <c:ptCount val="33"/>
                <c:pt idx="0">
                  <c:v>16-mar</c:v>
                </c:pt>
                <c:pt idx="1">
                  <c:v>20-mar</c:v>
                </c:pt>
                <c:pt idx="2">
                  <c:v>21-mar</c:v>
                </c:pt>
                <c:pt idx="3">
                  <c:v>22-mar</c:v>
                </c:pt>
                <c:pt idx="4">
                  <c:v>23-mar</c:v>
                </c:pt>
                <c:pt idx="5">
                  <c:v>24-mar</c:v>
                </c:pt>
                <c:pt idx="6">
                  <c:v>25-mar</c:v>
                </c:pt>
                <c:pt idx="7">
                  <c:v>26-mar</c:v>
                </c:pt>
                <c:pt idx="8">
                  <c:v>27-mar</c:v>
                </c:pt>
                <c:pt idx="9">
                  <c:v>28-mar</c:v>
                </c:pt>
                <c:pt idx="10">
                  <c:v>29-mar</c:v>
                </c:pt>
                <c:pt idx="11">
                  <c:v>30-mar</c:v>
                </c:pt>
                <c:pt idx="12">
                  <c:v>31-mar</c:v>
                </c:pt>
                <c:pt idx="13">
                  <c:v>1-abr</c:v>
                </c:pt>
                <c:pt idx="14">
                  <c:v>2-abr</c:v>
                </c:pt>
                <c:pt idx="15">
                  <c:v>3-abr</c:v>
                </c:pt>
                <c:pt idx="16">
                  <c:v>4-abr</c:v>
                </c:pt>
                <c:pt idx="17">
                  <c:v>5-abr</c:v>
                </c:pt>
                <c:pt idx="18">
                  <c:v>6-abr</c:v>
                </c:pt>
                <c:pt idx="19">
                  <c:v>7-abr</c:v>
                </c:pt>
                <c:pt idx="20">
                  <c:v>8-abr</c:v>
                </c:pt>
                <c:pt idx="21">
                  <c:v>9-abr</c:v>
                </c:pt>
                <c:pt idx="22">
                  <c:v>10-abr</c:v>
                </c:pt>
                <c:pt idx="23">
                  <c:v>11-abr</c:v>
                </c:pt>
                <c:pt idx="24">
                  <c:v>12-abr</c:v>
                </c:pt>
                <c:pt idx="25">
                  <c:v>13-abr</c:v>
                </c:pt>
                <c:pt idx="26">
                  <c:v>14-abr</c:v>
                </c:pt>
                <c:pt idx="27">
                  <c:v>15-abr</c:v>
                </c:pt>
                <c:pt idx="28">
                  <c:v>16-abr</c:v>
                </c:pt>
                <c:pt idx="29">
                  <c:v>17-abr</c:v>
                </c:pt>
                <c:pt idx="30">
                  <c:v>18-abr</c:v>
                </c:pt>
                <c:pt idx="31">
                  <c:v>19-abr</c:v>
                </c:pt>
                <c:pt idx="32">
                  <c:v>20-abr</c:v>
                </c:pt>
              </c:strCache>
            </c:strRef>
          </c:cat>
          <c:val>
            <c:numRef>
              <c:f>Hoja1!$H$2:$H$34</c:f>
              <c:numCache>
                <c:formatCode>General</c:formatCode>
                <c:ptCount val="33"/>
                <c:pt idx="0">
                  <c:v>0</c:v>
                </c:pt>
                <c:pt idx="1">
                  <c:v>0</c:v>
                </c:pt>
                <c:pt idx="2">
                  <c:v>1</c:v>
                </c:pt>
                <c:pt idx="3">
                  <c:v>1</c:v>
                </c:pt>
                <c:pt idx="4">
                  <c:v>2</c:v>
                </c:pt>
                <c:pt idx="5">
                  <c:v>2</c:v>
                </c:pt>
                <c:pt idx="6">
                  <c:v>3</c:v>
                </c:pt>
                <c:pt idx="7">
                  <c:v>3</c:v>
                </c:pt>
                <c:pt idx="8">
                  <c:v>3</c:v>
                </c:pt>
                <c:pt idx="9">
                  <c:v>4</c:v>
                </c:pt>
                <c:pt idx="10">
                  <c:v>5</c:v>
                </c:pt>
                <c:pt idx="11">
                  <c:v>8</c:v>
                </c:pt>
                <c:pt idx="12">
                  <c:v>8</c:v>
                </c:pt>
                <c:pt idx="13">
                  <c:v>8</c:v>
                </c:pt>
                <c:pt idx="14">
                  <c:v>8</c:v>
                </c:pt>
                <c:pt idx="15">
                  <c:v>10</c:v>
                </c:pt>
                <c:pt idx="16">
                  <c:v>12</c:v>
                </c:pt>
                <c:pt idx="17">
                  <c:v>12</c:v>
                </c:pt>
                <c:pt idx="18">
                  <c:v>14</c:v>
                </c:pt>
                <c:pt idx="19">
                  <c:v>15</c:v>
                </c:pt>
                <c:pt idx="20">
                  <c:v>20</c:v>
                </c:pt>
                <c:pt idx="21">
                  <c:v>24</c:v>
                </c:pt>
                <c:pt idx="22">
                  <c:v>27</c:v>
                </c:pt>
                <c:pt idx="23">
                  <c:v>32</c:v>
                </c:pt>
                <c:pt idx="24">
                  <c:v>32</c:v>
                </c:pt>
                <c:pt idx="25">
                  <c:v>32</c:v>
                </c:pt>
                <c:pt idx="26">
                  <c:v>33</c:v>
                </c:pt>
                <c:pt idx="27">
                  <c:v>35</c:v>
                </c:pt>
                <c:pt idx="28">
                  <c:v>38</c:v>
                </c:pt>
                <c:pt idx="29">
                  <c:v>39</c:v>
                </c:pt>
                <c:pt idx="30">
                  <c:v>40</c:v>
                </c:pt>
                <c:pt idx="31">
                  <c:v>40</c:v>
                </c:pt>
                <c:pt idx="32">
                  <c:v>41</c:v>
                </c:pt>
              </c:numCache>
            </c:numRef>
          </c:val>
          <c:smooth val="0"/>
          <c:extLst>
            <c:ext xmlns:c16="http://schemas.microsoft.com/office/drawing/2014/chart" uri="{C3380CC4-5D6E-409C-BE32-E72D297353CC}">
              <c16:uniqueId val="{0000001E-01FD-46B5-B405-72AC8A9D16F6}"/>
            </c:ext>
          </c:extLst>
        </c:ser>
        <c:dLbls>
          <c:showLegendKey val="0"/>
          <c:showVal val="0"/>
          <c:showCatName val="0"/>
          <c:showSerName val="0"/>
          <c:showPercent val="0"/>
          <c:showBubbleSize val="0"/>
        </c:dLbls>
        <c:marker val="1"/>
        <c:smooth val="0"/>
        <c:axId val="607474495"/>
        <c:axId val="1090789519"/>
      </c:lineChart>
      <c:catAx>
        <c:axId val="60747449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CO"/>
          </a:p>
        </c:txPr>
        <c:crossAx val="1090789519"/>
        <c:crosses val="autoZero"/>
        <c:auto val="1"/>
        <c:lblAlgn val="ctr"/>
        <c:lblOffset val="100"/>
        <c:noMultiLvlLbl val="0"/>
      </c:catAx>
      <c:valAx>
        <c:axId val="1090789519"/>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s-CO"/>
          </a:p>
        </c:txPr>
        <c:crossAx val="607474495"/>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CO"/>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1789922504503587"/>
          <c:y val="3.189591656923229E-2"/>
          <c:w val="0.66913660284124166"/>
          <c:h val="0.91540116135840544"/>
        </c:manualLayout>
      </c:layout>
      <c:barChart>
        <c:barDir val="bar"/>
        <c:grouping val="clustered"/>
        <c:varyColors val="0"/>
        <c:ser>
          <c:idx val="0"/>
          <c:order val="0"/>
          <c:tx>
            <c:strRef>
              <c:f>Hoja1!$B$1</c:f>
              <c:strCache>
                <c:ptCount val="1"/>
                <c:pt idx="0">
                  <c:v>Millón</c:v>
                </c:pt>
              </c:strCache>
            </c:strRef>
          </c:tx>
          <c:spPr>
            <a:solidFill>
              <a:schemeClr val="accent1"/>
            </a:solidFill>
            <a:ln>
              <a:noFill/>
            </a:ln>
            <a:effectLst/>
          </c:spPr>
          <c:invertIfNegative val="0"/>
          <c:dPt>
            <c:idx val="20"/>
            <c:invertIfNegative val="0"/>
            <c:bubble3D val="0"/>
            <c:spPr>
              <a:solidFill>
                <a:schemeClr val="tx2">
                  <a:lumMod val="65000"/>
                </a:schemeClr>
              </a:solidFill>
              <a:ln>
                <a:noFill/>
              </a:ln>
              <a:effectLst/>
            </c:spPr>
            <c:extLst>
              <c:ext xmlns:c16="http://schemas.microsoft.com/office/drawing/2014/chart" uri="{C3380CC4-5D6E-409C-BE32-E72D297353CC}">
                <c16:uniqueId val="{00000000-5E08-4FEA-844F-EDACACEFA095}"/>
              </c:ext>
            </c:extLst>
          </c:dPt>
          <c:dLbls>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accent1">
                        <a:lumMod val="50000"/>
                      </a:schemeClr>
                    </a:solidFill>
                    <a:latin typeface="+mn-lt"/>
                    <a:ea typeface="+mn-ea"/>
                    <a:cs typeface="+mn-cs"/>
                  </a:defRPr>
                </a:pPr>
                <a:endParaRPr lang="es-CO"/>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Hoja1!$A$2:$A$22</c:f>
              <c:strCache>
                <c:ptCount val="21"/>
                <c:pt idx="0">
                  <c:v>Valle del Cauca</c:v>
                </c:pt>
                <c:pt idx="1">
                  <c:v>Magdalena</c:v>
                </c:pt>
                <c:pt idx="2">
                  <c:v>Bogotá &amp; Cundinamarca</c:v>
                </c:pt>
                <c:pt idx="3">
                  <c:v>Bolívar</c:v>
                </c:pt>
                <c:pt idx="4">
                  <c:v>Risaralda</c:v>
                </c:pt>
                <c:pt idx="5">
                  <c:v>Huila</c:v>
                </c:pt>
                <c:pt idx="6">
                  <c:v>Meta</c:v>
                </c:pt>
                <c:pt idx="7">
                  <c:v>Nariño</c:v>
                </c:pt>
                <c:pt idx="8">
                  <c:v>Quindio</c:v>
                </c:pt>
                <c:pt idx="9">
                  <c:v>Norte de Santander</c:v>
                </c:pt>
                <c:pt idx="10">
                  <c:v>Caquetá</c:v>
                </c:pt>
                <c:pt idx="11">
                  <c:v>Cauca</c:v>
                </c:pt>
                <c:pt idx="12">
                  <c:v>Caldas</c:v>
                </c:pt>
                <c:pt idx="13">
                  <c:v>Atlántico</c:v>
                </c:pt>
                <c:pt idx="14">
                  <c:v>Tolima</c:v>
                </c:pt>
                <c:pt idx="15">
                  <c:v>Córdoba</c:v>
                </c:pt>
                <c:pt idx="16">
                  <c:v>La Guajira</c:v>
                </c:pt>
                <c:pt idx="17">
                  <c:v>Boyacá</c:v>
                </c:pt>
                <c:pt idx="18">
                  <c:v>Antioquia</c:v>
                </c:pt>
                <c:pt idx="19">
                  <c:v>Santander</c:v>
                </c:pt>
                <c:pt idx="20">
                  <c:v>Colombia</c:v>
                </c:pt>
              </c:strCache>
            </c:strRef>
          </c:cat>
          <c:val>
            <c:numRef>
              <c:f>Hoja1!$B$2:$B$22</c:f>
              <c:numCache>
                <c:formatCode>0.0</c:formatCode>
                <c:ptCount val="21"/>
                <c:pt idx="0">
                  <c:v>9.0464750520282635</c:v>
                </c:pt>
                <c:pt idx="1">
                  <c:v>7.7083388810014686</c:v>
                </c:pt>
                <c:pt idx="2">
                  <c:v>7.4633970434389729</c:v>
                </c:pt>
                <c:pt idx="3">
                  <c:v>6.8776547747430508</c:v>
                </c:pt>
                <c:pt idx="4">
                  <c:v>5.2026158752620812</c:v>
                </c:pt>
                <c:pt idx="5">
                  <c:v>4.453858912438915</c:v>
                </c:pt>
                <c:pt idx="6">
                  <c:v>3.7613286517329381</c:v>
                </c:pt>
                <c:pt idx="7">
                  <c:v>3.6864343516698628</c:v>
                </c:pt>
                <c:pt idx="8">
                  <c:v>3.6010017987003984</c:v>
                </c:pt>
                <c:pt idx="9">
                  <c:v>2.4686512153787095</c:v>
                </c:pt>
                <c:pt idx="10">
                  <c:v>2.435928978054716</c:v>
                </c:pt>
                <c:pt idx="11">
                  <c:v>2.0108087673943338</c:v>
                </c:pt>
                <c:pt idx="12">
                  <c:v>1.9637626871343106</c:v>
                </c:pt>
                <c:pt idx="13">
                  <c:v>1.8367982695890861</c:v>
                </c:pt>
                <c:pt idx="14">
                  <c:v>1.4925395411037927</c:v>
                </c:pt>
                <c:pt idx="15">
                  <c:v>1.0935254001346131</c:v>
                </c:pt>
                <c:pt idx="16">
                  <c:v>1.0354989758915127</c:v>
                </c:pt>
                <c:pt idx="17">
                  <c:v>0.80467937148103652</c:v>
                </c:pt>
                <c:pt idx="18">
                  <c:v>0.44924100731813599</c:v>
                </c:pt>
                <c:pt idx="19">
                  <c:v>0.43842189163263051</c:v>
                </c:pt>
                <c:pt idx="20">
                  <c:v>3.8910178315024115</c:v>
                </c:pt>
              </c:numCache>
            </c:numRef>
          </c:val>
          <c:extLst>
            <c:ext xmlns:c16="http://schemas.microsoft.com/office/drawing/2014/chart" uri="{C3380CC4-5D6E-409C-BE32-E72D297353CC}">
              <c16:uniqueId val="{00000000-FF38-403D-A806-257F7B52DA5C}"/>
            </c:ext>
          </c:extLst>
        </c:ser>
        <c:dLbls>
          <c:showLegendKey val="0"/>
          <c:showVal val="0"/>
          <c:showCatName val="0"/>
          <c:showSerName val="0"/>
          <c:showPercent val="0"/>
          <c:showBubbleSize val="0"/>
        </c:dLbls>
        <c:gapWidth val="46"/>
        <c:axId val="417348240"/>
        <c:axId val="563072848"/>
      </c:barChart>
      <c:catAx>
        <c:axId val="417348240"/>
        <c:scaling>
          <c:orientation val="maxMin"/>
        </c:scaling>
        <c:delete val="0"/>
        <c:axPos val="l"/>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300" b="0" i="0" u="none" strike="noStrike" kern="1200" baseline="0">
                <a:solidFill>
                  <a:schemeClr val="tx1"/>
                </a:solidFill>
                <a:latin typeface="+mn-lt"/>
                <a:ea typeface="+mn-ea"/>
                <a:cs typeface="+mn-cs"/>
              </a:defRPr>
            </a:pPr>
            <a:endParaRPr lang="es-CO"/>
          </a:p>
        </c:txPr>
        <c:crossAx val="563072848"/>
        <c:crosses val="autoZero"/>
        <c:auto val="1"/>
        <c:lblAlgn val="ctr"/>
        <c:lblOffset val="100"/>
        <c:noMultiLvlLbl val="0"/>
      </c:catAx>
      <c:valAx>
        <c:axId val="563072848"/>
        <c:scaling>
          <c:orientation val="minMax"/>
        </c:scaling>
        <c:delete val="1"/>
        <c:axPos val="t"/>
        <c:numFmt formatCode="0.0" sourceLinked="1"/>
        <c:majorTickMark val="out"/>
        <c:minorTickMark val="none"/>
        <c:tickLblPos val="nextTo"/>
        <c:crossAx val="41734824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CO"/>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Hoja1!$C$1</c:f>
              <c:strCache>
                <c:ptCount val="1"/>
                <c:pt idx="0">
                  <c:v>Anual</c:v>
                </c:pt>
              </c:strCache>
            </c:strRef>
          </c:tx>
          <c:spPr>
            <a:ln w="28575" cap="rnd">
              <a:solidFill>
                <a:srgbClr val="FF2084"/>
              </a:solidFill>
              <a:round/>
            </a:ln>
            <a:effectLst/>
          </c:spPr>
          <c:marker>
            <c:symbol val="circle"/>
            <c:size val="5"/>
            <c:spPr>
              <a:solidFill>
                <a:srgbClr val="FF2084"/>
              </a:solidFill>
              <a:ln w="9525">
                <a:solidFill>
                  <a:srgbClr val="FF2084"/>
                </a:solidFill>
              </a:ln>
              <a:effectLst/>
            </c:spPr>
          </c:marker>
          <c:dLbls>
            <c:dLbl>
              <c:idx val="0"/>
              <c:dLblPos val="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B29F-40B4-BF78-948F29050E50}"/>
                </c:ext>
              </c:extLst>
            </c:dLbl>
            <c:dLbl>
              <c:idx val="6"/>
              <c:layout>
                <c:manualLayout>
                  <c:x val="-4.3240701337741341E-2"/>
                  <c:y val="3.884397235934214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B29F-40B4-BF78-948F29050E50}"/>
                </c:ext>
              </c:extLst>
            </c:dLbl>
            <c:dLbl>
              <c:idx val="11"/>
              <c:layout>
                <c:manualLayout>
                  <c:x val="-2.9889603309827917E-2"/>
                  <c:y val="4.247593396464642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B29F-40B4-BF78-948F29050E50}"/>
                </c:ext>
              </c:extLst>
            </c:dLbl>
            <c:dLbl>
              <c:idx val="22"/>
              <c:dLblPos val="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B29F-40B4-BF78-948F29050E50}"/>
                </c:ext>
              </c:extLst>
            </c:dLbl>
            <c:dLbl>
              <c:idx val="37"/>
              <c:dLblPos val="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B29F-40B4-BF78-948F29050E50}"/>
                </c:ext>
              </c:extLst>
            </c:dLbl>
            <c:dLbl>
              <c:idx val="48"/>
              <c:dLblPos val="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B29F-40B4-BF78-948F29050E50}"/>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rgbClr val="FF2084"/>
                    </a:solidFill>
                    <a:latin typeface="+mn-lt"/>
                    <a:ea typeface="+mn-ea"/>
                    <a:cs typeface="+mn-cs"/>
                  </a:defRPr>
                </a:pPr>
                <a:endParaRPr lang="es-CO"/>
              </a:p>
            </c:txPr>
            <c:dLblPos val="t"/>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Hoja1!$A$2:$A$50</c:f>
              <c:numCache>
                <c:formatCode>General</c:formatCode>
                <c:ptCount val="49"/>
                <c:pt idx="0">
                  <c:v>1970</c:v>
                </c:pt>
                <c:pt idx="1">
                  <c:v>1971</c:v>
                </c:pt>
                <c:pt idx="2">
                  <c:v>1972</c:v>
                </c:pt>
                <c:pt idx="3">
                  <c:v>1973</c:v>
                </c:pt>
                <c:pt idx="4">
                  <c:v>1974</c:v>
                </c:pt>
                <c:pt idx="5">
                  <c:v>1975</c:v>
                </c:pt>
                <c:pt idx="6">
                  <c:v>1976</c:v>
                </c:pt>
                <c:pt idx="7">
                  <c:v>1977</c:v>
                </c:pt>
                <c:pt idx="8">
                  <c:v>1978</c:v>
                </c:pt>
                <c:pt idx="9">
                  <c:v>1979</c:v>
                </c:pt>
                <c:pt idx="10">
                  <c:v>1980</c:v>
                </c:pt>
                <c:pt idx="11">
                  <c:v>1981</c:v>
                </c:pt>
                <c:pt idx="12">
                  <c:v>1982</c:v>
                </c:pt>
                <c:pt idx="13">
                  <c:v>1983</c:v>
                </c:pt>
                <c:pt idx="14">
                  <c:v>1984</c:v>
                </c:pt>
                <c:pt idx="15">
                  <c:v>1985</c:v>
                </c:pt>
                <c:pt idx="16">
                  <c:v>1986</c:v>
                </c:pt>
                <c:pt idx="17">
                  <c:v>1987</c:v>
                </c:pt>
                <c:pt idx="18">
                  <c:v>1988</c:v>
                </c:pt>
                <c:pt idx="19">
                  <c:v>1989</c:v>
                </c:pt>
                <c:pt idx="20">
                  <c:v>1990</c:v>
                </c:pt>
                <c:pt idx="21">
                  <c:v>1991</c:v>
                </c:pt>
                <c:pt idx="22">
                  <c:v>1992</c:v>
                </c:pt>
                <c:pt idx="23">
                  <c:v>1993</c:v>
                </c:pt>
                <c:pt idx="24">
                  <c:v>1994</c:v>
                </c:pt>
                <c:pt idx="25">
                  <c:v>1995</c:v>
                </c:pt>
                <c:pt idx="26">
                  <c:v>1996</c:v>
                </c:pt>
                <c:pt idx="27">
                  <c:v>1997</c:v>
                </c:pt>
                <c:pt idx="28">
                  <c:v>1998</c:v>
                </c:pt>
                <c:pt idx="29">
                  <c:v>1999</c:v>
                </c:pt>
                <c:pt idx="30">
                  <c:v>2000</c:v>
                </c:pt>
                <c:pt idx="31">
                  <c:v>2001</c:v>
                </c:pt>
                <c:pt idx="32">
                  <c:v>2002</c:v>
                </c:pt>
                <c:pt idx="33">
                  <c:v>2003</c:v>
                </c:pt>
                <c:pt idx="34">
                  <c:v>2004</c:v>
                </c:pt>
                <c:pt idx="35">
                  <c:v>2005</c:v>
                </c:pt>
                <c:pt idx="36">
                  <c:v>2006</c:v>
                </c:pt>
                <c:pt idx="37">
                  <c:v>2007</c:v>
                </c:pt>
                <c:pt idx="38">
                  <c:v>2008</c:v>
                </c:pt>
                <c:pt idx="39">
                  <c:v>2009</c:v>
                </c:pt>
                <c:pt idx="40">
                  <c:v>2010</c:v>
                </c:pt>
                <c:pt idx="41">
                  <c:v>2011</c:v>
                </c:pt>
                <c:pt idx="42">
                  <c:v>2012</c:v>
                </c:pt>
                <c:pt idx="43">
                  <c:v>2013</c:v>
                </c:pt>
                <c:pt idx="44">
                  <c:v>2014</c:v>
                </c:pt>
                <c:pt idx="45">
                  <c:v>2015</c:v>
                </c:pt>
                <c:pt idx="46">
                  <c:v>2016</c:v>
                </c:pt>
                <c:pt idx="47">
                  <c:v>2017</c:v>
                </c:pt>
                <c:pt idx="48">
                  <c:v>2018</c:v>
                </c:pt>
              </c:numCache>
            </c:numRef>
          </c:cat>
          <c:val>
            <c:numRef>
              <c:f>Hoja1!$B$2:$B$50</c:f>
              <c:numCache>
                <c:formatCode>0.0</c:formatCode>
                <c:ptCount val="49"/>
                <c:pt idx="0">
                  <c:v>19.29999999625602</c:v>
                </c:pt>
                <c:pt idx="1">
                  <c:v>7.0600000033518029</c:v>
                </c:pt>
                <c:pt idx="2">
                  <c:v>3.8099999982544404</c:v>
                </c:pt>
                <c:pt idx="3">
                  <c:v>7.7600000016444994</c:v>
                </c:pt>
                <c:pt idx="4">
                  <c:v>2.3100000004911294</c:v>
                </c:pt>
                <c:pt idx="5">
                  <c:v>8.7200000004751246</c:v>
                </c:pt>
                <c:pt idx="6">
                  <c:v>-1.5700000027506746</c:v>
                </c:pt>
                <c:pt idx="7">
                  <c:v>7.5699999991716709</c:v>
                </c:pt>
                <c:pt idx="8">
                  <c:v>11.134164411984244</c:v>
                </c:pt>
                <c:pt idx="9">
                  <c:v>7.5999999999998096</c:v>
                </c:pt>
                <c:pt idx="10">
                  <c:v>7.8066914498142097</c:v>
                </c:pt>
                <c:pt idx="11">
                  <c:v>5.1724137931032459</c:v>
                </c:pt>
                <c:pt idx="12">
                  <c:v>8.9344262295083752</c:v>
                </c:pt>
                <c:pt idx="13">
                  <c:v>10.835214446952477</c:v>
                </c:pt>
                <c:pt idx="14">
                  <c:v>15.139171758316493</c:v>
                </c:pt>
                <c:pt idx="15">
                  <c:v>13.443396226415032</c:v>
                </c:pt>
                <c:pt idx="16">
                  <c:v>8.9397089397089644</c:v>
                </c:pt>
                <c:pt idx="17">
                  <c:v>11.688931297709829</c:v>
                </c:pt>
                <c:pt idx="18">
                  <c:v>11.23451516445968</c:v>
                </c:pt>
                <c:pt idx="19">
                  <c:v>4.1858678955453854</c:v>
                </c:pt>
                <c:pt idx="20">
                  <c:v>3.9071138960559182</c:v>
                </c:pt>
                <c:pt idx="21">
                  <c:v>9.2940759134445585</c:v>
                </c:pt>
                <c:pt idx="22">
                  <c:v>14.216163583252211</c:v>
                </c:pt>
                <c:pt idx="23">
                  <c:v>13.867576015913599</c:v>
                </c:pt>
                <c:pt idx="24">
                  <c:v>13.052158722235646</c:v>
                </c:pt>
                <c:pt idx="25">
                  <c:v>10.949227373068609</c:v>
                </c:pt>
                <c:pt idx="26">
                  <c:v>9.9283724631920904</c:v>
                </c:pt>
                <c:pt idx="27">
                  <c:v>9.2307692307686438</c:v>
                </c:pt>
                <c:pt idx="28">
                  <c:v>7.8376139188070653</c:v>
                </c:pt>
                <c:pt idx="29">
                  <c:v>7.6674861708664537</c:v>
                </c:pt>
                <c:pt idx="30">
                  <c:v>8.4915084915086396</c:v>
                </c:pt>
                <c:pt idx="31">
                  <c:v>8.3399105498553467</c:v>
                </c:pt>
                <c:pt idx="32">
                  <c:v>9.1306459446331303</c:v>
                </c:pt>
                <c:pt idx="33">
                  <c:v>10.035603026257277</c:v>
                </c:pt>
                <c:pt idx="34">
                  <c:v>10.111223458038538</c:v>
                </c:pt>
                <c:pt idx="35">
                  <c:v>11.395775941230383</c:v>
                </c:pt>
                <c:pt idx="36">
                  <c:v>12.719479020690883</c:v>
                </c:pt>
                <c:pt idx="37">
                  <c:v>14.231388035688326</c:v>
                </c:pt>
                <c:pt idx="38">
                  <c:v>9.6542893725991803</c:v>
                </c:pt>
                <c:pt idx="39">
                  <c:v>9.3998131714150759</c:v>
                </c:pt>
                <c:pt idx="40">
                  <c:v>10.636140463229893</c:v>
                </c:pt>
                <c:pt idx="41">
                  <c:v>9.5509140900101386</c:v>
                </c:pt>
                <c:pt idx="42">
                  <c:v>7.8596274932851031</c:v>
                </c:pt>
                <c:pt idx="43">
                  <c:v>7.7686152841280602</c:v>
                </c:pt>
                <c:pt idx="44">
                  <c:v>7.2995189211712415</c:v>
                </c:pt>
                <c:pt idx="45">
                  <c:v>6.9053166701970241</c:v>
                </c:pt>
                <c:pt idx="46">
                  <c:v>6.7366752526253606</c:v>
                </c:pt>
                <c:pt idx="47">
                  <c:v>6.7570076109151103</c:v>
                </c:pt>
                <c:pt idx="48">
                  <c:v>6.566973859618713</c:v>
                </c:pt>
              </c:numCache>
            </c:numRef>
          </c:val>
          <c:smooth val="0"/>
          <c:extLst>
            <c:ext xmlns:c16="http://schemas.microsoft.com/office/drawing/2014/chart" uri="{C3380CC4-5D6E-409C-BE32-E72D297353CC}">
              <c16:uniqueId val="{00000006-B29F-40B4-BF78-948F29050E50}"/>
            </c:ext>
          </c:extLst>
        </c:ser>
        <c:dLbls>
          <c:dLblPos val="t"/>
          <c:showLegendKey val="0"/>
          <c:showVal val="1"/>
          <c:showCatName val="0"/>
          <c:showSerName val="0"/>
          <c:showPercent val="0"/>
          <c:showBubbleSize val="0"/>
        </c:dLbls>
        <c:marker val="1"/>
        <c:smooth val="0"/>
        <c:axId val="828044431"/>
        <c:axId val="921103983"/>
      </c:lineChart>
      <c:catAx>
        <c:axId val="828044431"/>
        <c:scaling>
          <c:orientation val="minMax"/>
        </c:scaling>
        <c:delete val="0"/>
        <c:axPos val="b"/>
        <c:numFmt formatCode="General" sourceLinked="1"/>
        <c:majorTickMark val="none"/>
        <c:minorTickMark val="none"/>
        <c:tickLblPos val="low"/>
        <c:spPr>
          <a:noFill/>
          <a:ln w="9525" cap="flat" cmpd="sng" algn="ctr">
            <a:solidFill>
              <a:schemeClr val="tx1">
                <a:lumMod val="15000"/>
                <a:lumOff val="85000"/>
              </a:schemeClr>
            </a:solidFill>
            <a:round/>
          </a:ln>
          <a:effectLst/>
        </c:spPr>
        <c:txPr>
          <a:bodyPr rot="-5400000" spcFirstLastPara="1" vertOverflow="ellipsis" wrap="square" anchor="ctr" anchorCtr="1"/>
          <a:lstStyle/>
          <a:p>
            <a:pPr>
              <a:defRPr sz="1600" b="1" i="0" u="none" strike="noStrike" kern="1200" baseline="0">
                <a:solidFill>
                  <a:schemeClr val="bg1"/>
                </a:solidFill>
                <a:latin typeface="+mn-lt"/>
                <a:ea typeface="+mn-ea"/>
                <a:cs typeface="+mn-cs"/>
              </a:defRPr>
            </a:pPr>
            <a:endParaRPr lang="es-CO"/>
          </a:p>
        </c:txPr>
        <c:crossAx val="921103983"/>
        <c:crosses val="autoZero"/>
        <c:auto val="1"/>
        <c:lblAlgn val="ctr"/>
        <c:lblOffset val="100"/>
        <c:noMultiLvlLbl val="0"/>
      </c:catAx>
      <c:valAx>
        <c:axId val="921103983"/>
        <c:scaling>
          <c:orientation val="minMax"/>
        </c:scaling>
        <c:delete val="1"/>
        <c:axPos val="l"/>
        <c:numFmt formatCode="0.0" sourceLinked="1"/>
        <c:majorTickMark val="none"/>
        <c:minorTickMark val="none"/>
        <c:tickLblPos val="nextTo"/>
        <c:crossAx val="82804443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CO"/>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Hoja1!$B$1</c:f>
              <c:strCache>
                <c:ptCount val="1"/>
                <c:pt idx="0">
                  <c:v>Trimestral</c:v>
                </c:pt>
              </c:strCache>
            </c:strRef>
          </c:tx>
          <c:spPr>
            <a:ln w="28575" cap="rnd">
              <a:solidFill>
                <a:srgbClr val="7030A0"/>
              </a:solidFill>
              <a:round/>
            </a:ln>
            <a:effectLst/>
          </c:spPr>
          <c:marker>
            <c:symbol val="circle"/>
            <c:size val="5"/>
            <c:spPr>
              <a:solidFill>
                <a:srgbClr val="7030A0"/>
              </a:solidFill>
              <a:ln w="9525">
                <a:solidFill>
                  <a:srgbClr val="7030A0"/>
                </a:solidFill>
              </a:ln>
              <a:effectLst/>
            </c:spPr>
          </c:marker>
          <c:dLbls>
            <c:dLbl>
              <c:idx val="12"/>
              <c:layout>
                <c:manualLayout>
                  <c:x val="-2.8954556731941018E-2"/>
                  <c:y val="5.337181878055875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5B9A-4AB8-9DFA-24FB9A7D1FA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rgbClr val="7030A0"/>
                    </a:solidFill>
                    <a:latin typeface="+mn-lt"/>
                    <a:ea typeface="+mn-ea"/>
                    <a:cs typeface="+mn-cs"/>
                  </a:defRPr>
                </a:pPr>
                <a:endParaRPr lang="es-CO"/>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Hoja1!$A$2:$A$14</c:f>
              <c:strCache>
                <c:ptCount val="13"/>
                <c:pt idx="0">
                  <c:v>2017-I</c:v>
                </c:pt>
                <c:pt idx="1">
                  <c:v>2017-II</c:v>
                </c:pt>
                <c:pt idx="2">
                  <c:v>2017-III</c:v>
                </c:pt>
                <c:pt idx="3">
                  <c:v>2017-IV</c:v>
                </c:pt>
                <c:pt idx="4">
                  <c:v>2018-I</c:v>
                </c:pt>
                <c:pt idx="5">
                  <c:v>2018-II</c:v>
                </c:pt>
                <c:pt idx="6">
                  <c:v>2018-III</c:v>
                </c:pt>
                <c:pt idx="7">
                  <c:v>2018-IV</c:v>
                </c:pt>
                <c:pt idx="8">
                  <c:v>2019-I</c:v>
                </c:pt>
                <c:pt idx="9">
                  <c:v>2019-II</c:v>
                </c:pt>
                <c:pt idx="10">
                  <c:v>2019-III</c:v>
                </c:pt>
                <c:pt idx="11">
                  <c:v>2019-IV</c:v>
                </c:pt>
                <c:pt idx="12">
                  <c:v>2020-I</c:v>
                </c:pt>
              </c:strCache>
            </c:strRef>
          </c:cat>
          <c:val>
            <c:numRef>
              <c:f>Hoja1!$B$2:$B$14</c:f>
              <c:numCache>
                <c:formatCode>0.0</c:formatCode>
                <c:ptCount val="13"/>
                <c:pt idx="0">
                  <c:v>7.0468377632363897</c:v>
                </c:pt>
                <c:pt idx="1">
                  <c:v>7.0242570123184116</c:v>
                </c:pt>
                <c:pt idx="2">
                  <c:v>6.9852176567537603</c:v>
                </c:pt>
                <c:pt idx="3">
                  <c:v>6.9471962327955206</c:v>
                </c:pt>
                <c:pt idx="4">
                  <c:v>6.947640758953451</c:v>
                </c:pt>
                <c:pt idx="5">
                  <c:v>6.9285932426147747</c:v>
                </c:pt>
                <c:pt idx="6">
                  <c:v>6.8368081759288213</c:v>
                </c:pt>
                <c:pt idx="7">
                  <c:v>6.7497710787905643</c:v>
                </c:pt>
                <c:pt idx="8">
                  <c:v>6.4436524650359095</c:v>
                </c:pt>
                <c:pt idx="9">
                  <c:v>6.293322219253354</c:v>
                </c:pt>
                <c:pt idx="10">
                  <c:v>6.1717990136497463</c:v>
                </c:pt>
                <c:pt idx="11">
                  <c:v>6.1101203304619069</c:v>
                </c:pt>
                <c:pt idx="12">
                  <c:v>-6.8</c:v>
                </c:pt>
              </c:numCache>
            </c:numRef>
          </c:val>
          <c:smooth val="0"/>
          <c:extLst>
            <c:ext xmlns:c16="http://schemas.microsoft.com/office/drawing/2014/chart" uri="{C3380CC4-5D6E-409C-BE32-E72D297353CC}">
              <c16:uniqueId val="{00000000-5B9A-4AB8-9DFA-24FB9A7D1FAF}"/>
            </c:ext>
          </c:extLst>
        </c:ser>
        <c:dLbls>
          <c:dLblPos val="t"/>
          <c:showLegendKey val="0"/>
          <c:showVal val="1"/>
          <c:showCatName val="0"/>
          <c:showSerName val="0"/>
          <c:showPercent val="0"/>
          <c:showBubbleSize val="0"/>
        </c:dLbls>
        <c:marker val="1"/>
        <c:smooth val="0"/>
        <c:axId val="828044431"/>
        <c:axId val="921103983"/>
      </c:lineChart>
      <c:catAx>
        <c:axId val="828044431"/>
        <c:scaling>
          <c:orientation val="minMax"/>
        </c:scaling>
        <c:delete val="0"/>
        <c:axPos val="b"/>
        <c:numFmt formatCode="General" sourceLinked="1"/>
        <c:majorTickMark val="out"/>
        <c:minorTickMark val="none"/>
        <c:tickLblPos val="low"/>
        <c:spPr>
          <a:noFill/>
          <a:ln w="9525" cap="flat" cmpd="sng" algn="ctr">
            <a:solidFill>
              <a:schemeClr val="tx1">
                <a:lumMod val="15000"/>
                <a:lumOff val="85000"/>
              </a:schemeClr>
            </a:solidFill>
            <a:round/>
          </a:ln>
          <a:effectLst/>
        </c:spPr>
        <c:txPr>
          <a:bodyPr rot="-2580000" spcFirstLastPara="1" vertOverflow="ellipsis" wrap="square" anchor="ctr" anchorCtr="1"/>
          <a:lstStyle/>
          <a:p>
            <a:pPr>
              <a:defRPr sz="1400" b="1" i="0" u="none" strike="noStrike" kern="1200" baseline="0">
                <a:solidFill>
                  <a:schemeClr val="bg1"/>
                </a:solidFill>
                <a:latin typeface="+mn-lt"/>
                <a:ea typeface="+mn-ea"/>
                <a:cs typeface="+mn-cs"/>
              </a:defRPr>
            </a:pPr>
            <a:endParaRPr lang="es-CO"/>
          </a:p>
        </c:txPr>
        <c:crossAx val="921103983"/>
        <c:crosses val="autoZero"/>
        <c:auto val="1"/>
        <c:lblAlgn val="ctr"/>
        <c:lblOffset val="100"/>
        <c:noMultiLvlLbl val="0"/>
      </c:catAx>
      <c:valAx>
        <c:axId val="921103983"/>
        <c:scaling>
          <c:orientation val="minMax"/>
          <c:min val="-9"/>
        </c:scaling>
        <c:delete val="1"/>
        <c:axPos val="l"/>
        <c:numFmt formatCode="0.0" sourceLinked="1"/>
        <c:majorTickMark val="out"/>
        <c:minorTickMark val="none"/>
        <c:tickLblPos val="nextTo"/>
        <c:crossAx val="82804443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CO"/>
    </a:p>
  </c:txPr>
  <c:externalData r:id="rId3">
    <c:autoUpdate val="0"/>
  </c:externalData>
</c:chartSpace>
</file>

<file path=ppt/charts/chartEx1.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Hoja1!$A$2:$A$17</cx:f>
        <cx:lvl ptCount="16">
          <cx:pt idx="0">Valle del Cauca</cx:pt>
          <cx:pt idx="1">Cundinamarca*</cx:pt>
          <cx:pt idx="2">Antioquia</cx:pt>
          <cx:pt idx="3">Risaralda</cx:pt>
          <cx:pt idx="4">Atlántico</cx:pt>
          <cx:pt idx="5">Santander</cx:pt>
          <cx:pt idx="6">Quindío</cx:pt>
          <cx:pt idx="7">Otros</cx:pt>
        </cx:lvl>
        <cx:lvl ptCount="0"/>
        <cx:lvl ptCount="0"/>
      </cx:strDim>
      <cx:numDim type="size">
        <cx:f>Hoja1!$B$2:$B$17</cx:f>
        <cx:lvl ptCount="16" formatCode="0,0">
          <cx:pt idx="0">24.975670894751527</cx:pt>
          <cx:pt idx="1">17.426913848850191</cx:pt>
          <cx:pt idx="2">17.189306618726505</cx:pt>
          <cx:pt idx="3">7.3179908594534453</cx:pt>
          <cx:pt idx="4">4.1214724244436001</cx:pt>
          <cx:pt idx="5">3.4312513131744029</cx:pt>
          <cx:pt idx="6">3.1732185614147692</cx:pt>
          <cx:pt idx="7">22.364175479185562</cx:pt>
        </cx:lvl>
      </cx:numDim>
    </cx:data>
  </cx:chartData>
  <cx:chart>
    <cx:plotArea>
      <cx:plotAreaRegion>
        <cx:series layoutId="treemap" uniqueId="{DAC9E30F-BE74-4562-BB7F-4C20CD97E6F1}">
          <cx:tx>
            <cx:txData>
              <cx:f>Hoja1!$B$1</cx:f>
              <cx:v>Serie1</cx:v>
            </cx:txData>
          </cx:tx>
          <cx:spPr>
            <a:ln>
              <a:noFill/>
            </a:ln>
          </cx:spPr>
          <cx:dataPt idx="0">
            <cx:spPr>
              <a:solidFill>
                <a:srgbClr val="253D90"/>
              </a:solidFill>
            </cx:spPr>
          </cx:dataPt>
          <cx:dataPt idx="1">
            <cx:spPr>
              <a:solidFill>
                <a:srgbClr val="FF207B"/>
              </a:solidFill>
            </cx:spPr>
          </cx:dataPt>
          <cx:dataPt idx="2">
            <cx:spPr>
              <a:solidFill>
                <a:srgbClr val="008000"/>
              </a:solidFill>
            </cx:spPr>
          </cx:dataPt>
          <cx:dataPt idx="3">
            <cx:spPr>
              <a:solidFill>
                <a:srgbClr val="DC5214"/>
              </a:solidFill>
            </cx:spPr>
          </cx:dataPt>
          <cx:dataPt idx="4">
            <cx:spPr>
              <a:solidFill>
                <a:srgbClr val="BFBFBF"/>
              </a:solidFill>
            </cx:spPr>
          </cx:dataPt>
          <cx:dataPt idx="5">
            <cx:spPr>
              <a:solidFill>
                <a:srgbClr val="FFC000"/>
              </a:solidFill>
            </cx:spPr>
          </cx:dataPt>
          <cx:dataPt idx="7">
            <cx:spPr>
              <a:solidFill>
                <a:srgbClr val="4B1D86"/>
              </a:solidFill>
            </cx:spPr>
          </cx:dataPt>
          <cx:dataLabels pos="inEnd">
            <cx:spPr>
              <a:ln>
                <a:noFill/>
              </a:ln>
            </cx:spPr>
            <cx:txPr>
              <a:bodyPr spcFirstLastPara="1" vertOverflow="ellipsis" horzOverflow="overflow" wrap="square" lIns="0" tIns="0" rIns="0" bIns="0" anchor="ctr" anchorCtr="1"/>
              <a:lstStyle/>
              <a:p>
                <a:pPr algn="ctr" rtl="0">
                  <a:defRPr sz="1400">
                    <a:latin typeface="Calibri" panose="020F0502020204030204" pitchFamily="34" charset="0"/>
                    <a:ea typeface="Calibri" panose="020F0502020204030204" pitchFamily="34" charset="0"/>
                    <a:cs typeface="Calibri" panose="020F0502020204030204" pitchFamily="34" charset="0"/>
                  </a:defRPr>
                </a:pPr>
                <a:endParaRPr lang="es-ES" sz="1400" b="0" i="0" u="none" strike="noStrike" baseline="0">
                  <a:solidFill>
                    <a:sysClr val="window" lastClr="FFFFFF"/>
                  </a:solidFill>
                  <a:latin typeface="Calibri" panose="020F0502020204030204" pitchFamily="34" charset="0"/>
                </a:endParaRPr>
              </a:p>
            </cx:txPr>
            <cx:visibility seriesName="0" categoryName="1" value="1"/>
            <cx:separator> </cx:separator>
            <cx:dataLabel idx="4">
              <cx:txPr>
                <a:bodyPr spcFirstLastPara="1" vertOverflow="ellipsis" horzOverflow="overflow" wrap="square" lIns="0" tIns="0" rIns="0" bIns="0" anchor="ctr" anchorCtr="1"/>
                <a:lstStyle/>
                <a:p>
                  <a:pPr algn="ctr" rtl="0">
                    <a:defRPr sz="600"/>
                  </a:pPr>
                  <a:r>
                    <a:rPr lang="es-ES" sz="600" b="0" i="0" u="none" strike="noStrike" baseline="0">
                      <a:solidFill>
                        <a:sysClr val="window" lastClr="FFFFFF"/>
                      </a:solidFill>
                      <a:latin typeface="Cambria"/>
                    </a:rPr>
                    <a:t>Atlántico 4,1</a:t>
                  </a:r>
                </a:p>
              </cx:txPr>
              <cx:visibility seriesName="0" categoryName="1" value="1"/>
              <cx:separator> </cx:separator>
            </cx:dataLabel>
            <cx:dataLabel idx="5">
              <cx:txPr>
                <a:bodyPr spcFirstLastPara="1" vertOverflow="ellipsis" horzOverflow="overflow" wrap="square" lIns="0" tIns="0" rIns="0" bIns="0" anchor="ctr" anchorCtr="1"/>
                <a:lstStyle/>
                <a:p>
                  <a:pPr algn="ctr" rtl="0">
                    <a:defRPr sz="600"/>
                  </a:pPr>
                  <a:r>
                    <a:rPr lang="es-ES" sz="600" b="0" i="0" u="none" strike="noStrike" baseline="0">
                      <a:solidFill>
                        <a:sysClr val="window" lastClr="FFFFFF"/>
                      </a:solidFill>
                      <a:latin typeface="Cambria"/>
                    </a:rPr>
                    <a:t>Santander 3,4</a:t>
                  </a:r>
                </a:p>
              </cx:txPr>
              <cx:visibility seriesName="0" categoryName="1" value="1"/>
              <cx:separator> </cx:separator>
            </cx:dataLabel>
          </cx:dataLabels>
          <cx:dataId val="0"/>
          <cx:layoutPr>
            <cx:parentLabelLayout val="overlapping"/>
          </cx:layoutPr>
        </cx:series>
      </cx:plotAreaRegion>
    </cx:plotArea>
  </cx:chart>
  <cx:spPr>
    <a:ln>
      <a:noFill/>
    </a:ln>
  </cx:spPr>
  <cx:clrMapOvr bg1="lt1" tx1="dk1" bg2="lt2" tx2="dk2" accent1="accent1" accent2="accent2" accent3="accent3" accent4="accent4" accent5="accent5" accent6="accent6" hlink="hlink" folHlink="folHlink"/>
</cx: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410">
  <cs:axisTitle>
    <cs:lnRef idx="0"/>
    <cs:fillRef idx="0"/>
    <cs:effectRef idx="0"/>
    <cs:fontRef idx="minor">
      <a:schemeClr val="tx1">
        <a:lumMod val="65000"/>
        <a:lumOff val="35000"/>
      </a:schemeClr>
    </cs:fontRef>
    <cs:spPr>
      <a:solidFill>
        <a:schemeClr val="bg1">
          <a:lumMod val="65000"/>
        </a:schemeClr>
      </a:solidFill>
      <a:ln w="19050">
        <a:solidFill>
          <a:schemeClr val="bg1"/>
        </a:solidFill>
      </a:ln>
    </cs:spPr>
    <cs:defRPr sz="9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cs:chartArea>
  <cs:dataLabel>
    <cs:lnRef idx="0"/>
    <cs:fillRef idx="0"/>
    <cs:effectRef idx="0"/>
    <cs:fontRef idx="minor">
      <a:schemeClr val="lt1"/>
    </cs:fontRef>
    <cs:defRPr sz="9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ln w="19050">
        <a:solidFill>
          <a:schemeClr val="lt1"/>
        </a:solidFill>
      </a:ln>
    </cs:spPr>
  </cs:dataPoint>
  <cs:dataPoint3D>
    <cs:lnRef idx="0"/>
    <cs:fillRef idx="0">
      <cs:styleClr val="auto"/>
    </cs:fillRef>
    <cs:effectRef idx="0"/>
    <cs:fontRef idx="minor">
      <a:schemeClr val="tx1"/>
    </cs:fontRef>
    <cs:spPr>
      <a:solidFill>
        <a:schemeClr val="phClr"/>
      </a:solidFill>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5"/>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15000"/>
            <a:lumOff val="8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140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9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cs:valueAxis>
  <cs:wall>
    <cs:lnRef idx="0"/>
    <cs:fillRef idx="0"/>
    <cs:effectRef idx="0"/>
    <cs:fontRef idx="minor">
      <a:schemeClr val="tx1"/>
    </cs:fontRef>
  </cs:wall>
</cs:chartStyle>
</file>

<file path=ppt/charts/style1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9.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0.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0.79673</cdr:x>
      <cdr:y>0.09622</cdr:y>
    </cdr:from>
    <cdr:to>
      <cdr:x>0.84474</cdr:x>
      <cdr:y>0.16186</cdr:y>
    </cdr:to>
    <cdr:sp macro="" textlink="">
      <cdr:nvSpPr>
        <cdr:cNvPr id="2" name="CuadroTexto 1">
          <a:extLst xmlns:a="http://schemas.openxmlformats.org/drawingml/2006/main">
            <a:ext uri="{FF2B5EF4-FFF2-40B4-BE49-F238E27FC236}">
              <a16:creationId xmlns:a16="http://schemas.microsoft.com/office/drawing/2014/main" id="{E4350760-320D-4C91-8CA1-A4A81EB96F5F}"/>
            </a:ext>
          </a:extLst>
        </cdr:cNvPr>
        <cdr:cNvSpPr txBox="1"/>
      </cdr:nvSpPr>
      <cdr:spPr>
        <a:xfrm xmlns:a="http://schemas.openxmlformats.org/drawingml/2006/main">
          <a:off x="9001684" y="477094"/>
          <a:ext cx="542429" cy="325474"/>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s-ES" sz="1200" b="1" dirty="0">
              <a:solidFill>
                <a:srgbClr val="92D050"/>
              </a:solidFill>
            </a:rPr>
            <a:t>BRA</a:t>
          </a:r>
          <a:endParaRPr lang="es-CO" sz="1200" b="1" dirty="0">
            <a:solidFill>
              <a:srgbClr val="92D050"/>
            </a:solidFill>
          </a:endParaRPr>
        </a:p>
      </cdr:txBody>
    </cdr:sp>
  </cdr:relSizeAnchor>
  <cdr:relSizeAnchor xmlns:cdr="http://schemas.openxmlformats.org/drawingml/2006/chartDrawing">
    <cdr:from>
      <cdr:x>0.72442</cdr:x>
      <cdr:y>0.19186</cdr:y>
    </cdr:from>
    <cdr:to>
      <cdr:x>0.77243</cdr:x>
      <cdr:y>0.2575</cdr:y>
    </cdr:to>
    <cdr:sp macro="" textlink="">
      <cdr:nvSpPr>
        <cdr:cNvPr id="3" name="CuadroTexto 1">
          <a:extLst xmlns:a="http://schemas.openxmlformats.org/drawingml/2006/main">
            <a:ext uri="{FF2B5EF4-FFF2-40B4-BE49-F238E27FC236}">
              <a16:creationId xmlns:a16="http://schemas.microsoft.com/office/drawing/2014/main" id="{A2C18A50-10DB-4F0A-B2A0-4DA35AD102BD}"/>
            </a:ext>
          </a:extLst>
        </cdr:cNvPr>
        <cdr:cNvSpPr txBox="1"/>
      </cdr:nvSpPr>
      <cdr:spPr>
        <a:xfrm xmlns:a="http://schemas.openxmlformats.org/drawingml/2006/main">
          <a:off x="8184677" y="951306"/>
          <a:ext cx="542430" cy="325474"/>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s-ES" sz="1200" b="1" dirty="0">
              <a:solidFill>
                <a:srgbClr val="008000"/>
              </a:solidFill>
            </a:rPr>
            <a:t>MEX</a:t>
          </a:r>
          <a:endParaRPr lang="es-CO" sz="1200" b="1" dirty="0">
            <a:solidFill>
              <a:srgbClr val="008000"/>
            </a:solidFill>
          </a:endParaRPr>
        </a:p>
      </cdr:txBody>
    </cdr:sp>
  </cdr:relSizeAnchor>
  <cdr:relSizeAnchor xmlns:cdr="http://schemas.openxmlformats.org/drawingml/2006/chartDrawing">
    <cdr:from>
      <cdr:x>0.7496</cdr:x>
      <cdr:y>0.25317</cdr:y>
    </cdr:from>
    <cdr:to>
      <cdr:x>0.79762</cdr:x>
      <cdr:y>0.31881</cdr:y>
    </cdr:to>
    <cdr:sp macro="" textlink="">
      <cdr:nvSpPr>
        <cdr:cNvPr id="4" name="CuadroTexto 1">
          <a:extLst xmlns:a="http://schemas.openxmlformats.org/drawingml/2006/main">
            <a:ext uri="{FF2B5EF4-FFF2-40B4-BE49-F238E27FC236}">
              <a16:creationId xmlns:a16="http://schemas.microsoft.com/office/drawing/2014/main" id="{5A0C5987-1055-4B8A-88D3-6F30CE754CCC}"/>
            </a:ext>
          </a:extLst>
        </cdr:cNvPr>
        <cdr:cNvSpPr txBox="1"/>
      </cdr:nvSpPr>
      <cdr:spPr>
        <a:xfrm xmlns:a="http://schemas.openxmlformats.org/drawingml/2006/main">
          <a:off x="8469179" y="1255338"/>
          <a:ext cx="542543" cy="325473"/>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s-ES" sz="1200" b="1" dirty="0">
              <a:solidFill>
                <a:schemeClr val="tx2">
                  <a:lumMod val="50000"/>
                </a:schemeClr>
              </a:solidFill>
            </a:rPr>
            <a:t>PER</a:t>
          </a:r>
          <a:endParaRPr lang="es-CO" sz="1200" b="1" dirty="0">
            <a:solidFill>
              <a:schemeClr val="tx2">
                <a:lumMod val="50000"/>
              </a:schemeClr>
            </a:solidFill>
          </a:endParaRPr>
        </a:p>
      </cdr:txBody>
    </cdr:sp>
  </cdr:relSizeAnchor>
  <cdr:relSizeAnchor xmlns:cdr="http://schemas.openxmlformats.org/drawingml/2006/chartDrawing">
    <cdr:from>
      <cdr:x>0.87268</cdr:x>
      <cdr:y>0.23983</cdr:y>
    </cdr:from>
    <cdr:to>
      <cdr:x>0.92069</cdr:x>
      <cdr:y>0.30547</cdr:y>
    </cdr:to>
    <cdr:sp macro="" textlink="">
      <cdr:nvSpPr>
        <cdr:cNvPr id="5" name="CuadroTexto 1">
          <a:extLst xmlns:a="http://schemas.openxmlformats.org/drawingml/2006/main">
            <a:ext uri="{FF2B5EF4-FFF2-40B4-BE49-F238E27FC236}">
              <a16:creationId xmlns:a16="http://schemas.microsoft.com/office/drawing/2014/main" id="{05806C2C-345C-42DA-A0DE-36CCC5CBB7EE}"/>
            </a:ext>
          </a:extLst>
        </cdr:cNvPr>
        <cdr:cNvSpPr txBox="1"/>
      </cdr:nvSpPr>
      <cdr:spPr>
        <a:xfrm xmlns:a="http://schemas.openxmlformats.org/drawingml/2006/main">
          <a:off x="9859778" y="1189192"/>
          <a:ext cx="542430" cy="325473"/>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s-ES" sz="1200" b="1" dirty="0">
              <a:solidFill>
                <a:srgbClr val="FFC000"/>
              </a:solidFill>
            </a:rPr>
            <a:t>ECU</a:t>
          </a:r>
          <a:endParaRPr lang="es-CO" sz="1200" b="1" dirty="0">
            <a:solidFill>
              <a:srgbClr val="FFC000"/>
            </a:solidFill>
          </a:endParaRPr>
        </a:p>
      </cdr:txBody>
    </cdr:sp>
  </cdr:relSizeAnchor>
  <cdr:relSizeAnchor xmlns:cdr="http://schemas.openxmlformats.org/drawingml/2006/chartDrawing">
    <cdr:from>
      <cdr:x>0.95199</cdr:x>
      <cdr:y>0.34896</cdr:y>
    </cdr:from>
    <cdr:to>
      <cdr:x>1</cdr:x>
      <cdr:y>0.4146</cdr:y>
    </cdr:to>
    <cdr:sp macro="" textlink="">
      <cdr:nvSpPr>
        <cdr:cNvPr id="6" name="CuadroTexto 1">
          <a:extLst xmlns:a="http://schemas.openxmlformats.org/drawingml/2006/main">
            <a:ext uri="{FF2B5EF4-FFF2-40B4-BE49-F238E27FC236}">
              <a16:creationId xmlns:a16="http://schemas.microsoft.com/office/drawing/2014/main" id="{4F70F6D8-A8AE-44F9-99FE-F802066AA6EF}"/>
            </a:ext>
          </a:extLst>
        </cdr:cNvPr>
        <cdr:cNvSpPr txBox="1"/>
      </cdr:nvSpPr>
      <cdr:spPr>
        <a:xfrm xmlns:a="http://schemas.openxmlformats.org/drawingml/2006/main">
          <a:off x="10755835" y="1730287"/>
          <a:ext cx="542430" cy="325474"/>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s-ES" sz="1200" b="1" dirty="0">
              <a:solidFill>
                <a:srgbClr val="00B0F0"/>
              </a:solidFill>
            </a:rPr>
            <a:t>ARG</a:t>
          </a:r>
          <a:endParaRPr lang="es-CO" sz="1200" b="1" dirty="0">
            <a:solidFill>
              <a:srgbClr val="00B0F0"/>
            </a:solidFill>
          </a:endParaRPr>
        </a:p>
      </cdr:txBody>
    </cdr:sp>
  </cdr:relSizeAnchor>
  <cdr:relSizeAnchor xmlns:cdr="http://schemas.openxmlformats.org/drawingml/2006/chartDrawing">
    <cdr:from>
      <cdr:x>0.71216</cdr:x>
      <cdr:y>0.33701</cdr:y>
    </cdr:from>
    <cdr:to>
      <cdr:x>0.76017</cdr:x>
      <cdr:y>0.40265</cdr:y>
    </cdr:to>
    <cdr:sp macro="" textlink="">
      <cdr:nvSpPr>
        <cdr:cNvPr id="7" name="CuadroTexto 1">
          <a:extLst xmlns:a="http://schemas.openxmlformats.org/drawingml/2006/main">
            <a:ext uri="{FF2B5EF4-FFF2-40B4-BE49-F238E27FC236}">
              <a16:creationId xmlns:a16="http://schemas.microsoft.com/office/drawing/2014/main" id="{4F2C4C91-45AA-44A5-8EBC-0971749A6BF9}"/>
            </a:ext>
          </a:extLst>
        </cdr:cNvPr>
        <cdr:cNvSpPr txBox="1"/>
      </cdr:nvSpPr>
      <cdr:spPr>
        <a:xfrm xmlns:a="http://schemas.openxmlformats.org/drawingml/2006/main">
          <a:off x="8046153" y="1671060"/>
          <a:ext cx="542429" cy="325474"/>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s-ES" sz="1200" b="1" dirty="0">
              <a:solidFill>
                <a:srgbClr val="7030A0"/>
              </a:solidFill>
            </a:rPr>
            <a:t>COL</a:t>
          </a:r>
          <a:endParaRPr lang="es-CO" sz="1200" b="1" dirty="0">
            <a:solidFill>
              <a:srgbClr val="7030A0"/>
            </a:solidFill>
          </a:endParaRPr>
        </a:p>
      </cdr:txBody>
    </cdr:sp>
  </cdr:relSizeAnchor>
</c:userShapes>
</file>

<file path=ppt/drawings/drawing2.xml><?xml version="1.0" encoding="utf-8"?>
<c:userShapes xmlns:c="http://schemas.openxmlformats.org/drawingml/2006/chart">
  <cdr:relSizeAnchor xmlns:cdr="http://schemas.openxmlformats.org/drawingml/2006/chartDrawing">
    <cdr:from>
      <cdr:x>0.09874</cdr:x>
      <cdr:y>0.12639</cdr:y>
    </cdr:from>
    <cdr:to>
      <cdr:x>0.18223</cdr:x>
      <cdr:y>0.94908</cdr:y>
    </cdr:to>
    <cdr:sp macro="" textlink="">
      <cdr:nvSpPr>
        <cdr:cNvPr id="2" name="Rectángulo 1">
          <a:extLst xmlns:a="http://schemas.openxmlformats.org/drawingml/2006/main">
            <a:ext uri="{FF2B5EF4-FFF2-40B4-BE49-F238E27FC236}">
              <a16:creationId xmlns:a16="http://schemas.microsoft.com/office/drawing/2014/main" id="{BE4341BB-0775-4305-B037-423ED657C9DF}"/>
            </a:ext>
          </a:extLst>
        </cdr:cNvPr>
        <cdr:cNvSpPr/>
      </cdr:nvSpPr>
      <cdr:spPr>
        <a:xfrm xmlns:a="http://schemas.openxmlformats.org/drawingml/2006/main">
          <a:off x="1050177" y="445857"/>
          <a:ext cx="887947" cy="2902216"/>
        </a:xfrm>
        <a:prstGeom xmlns:a="http://schemas.openxmlformats.org/drawingml/2006/main" prst="rect">
          <a:avLst/>
        </a:prstGeom>
        <a:noFill xmlns:a="http://schemas.openxmlformats.org/drawingml/2006/main"/>
        <a:ln xmlns:a="http://schemas.openxmlformats.org/drawingml/2006/main">
          <a:solidFill>
            <a:schemeClr val="bg1"/>
          </a:solidFill>
          <a:prstDash val="dash"/>
        </a:ln>
      </cdr:spPr>
      <cdr:style>
        <a:lnRef xmlns:a="http://schemas.openxmlformats.org/drawingml/2006/main" idx="1">
          <a:schemeClr val="accent1"/>
        </a:lnRef>
        <a:fillRef xmlns:a="http://schemas.openxmlformats.org/drawingml/2006/main" idx="3">
          <a:schemeClr val="accent1"/>
        </a:fillRef>
        <a:effectRef xmlns:a="http://schemas.openxmlformats.org/drawingml/2006/main" idx="2">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es-CO" b="0" cap="none" spc="0">
            <a:ln w="0"/>
            <a:solidFill>
              <a:schemeClr val="tx1"/>
            </a:solidFill>
            <a:effectLst>
              <a:outerShdw blurRad="38100" dist="19050" dir="2700000" algn="tl" rotWithShape="0">
                <a:schemeClr val="dk1">
                  <a:alpha val="40000"/>
                </a:schemeClr>
              </a:outerShdw>
            </a:effectLst>
          </a:endParaRPr>
        </a:p>
      </cdr:txBody>
    </cdr:sp>
  </cdr:relSizeAnchor>
</c:userShapes>
</file>

<file path=ppt/drawings/drawing3.xml><?xml version="1.0" encoding="utf-8"?>
<c:userShapes xmlns:c="http://schemas.openxmlformats.org/drawingml/2006/chart">
  <cdr:relSizeAnchor xmlns:cdr="http://schemas.openxmlformats.org/drawingml/2006/chartDrawing">
    <cdr:from>
      <cdr:x>0.52341</cdr:x>
      <cdr:y>0.18254</cdr:y>
    </cdr:from>
    <cdr:to>
      <cdr:x>0.52341</cdr:x>
      <cdr:y>0.71357</cdr:y>
    </cdr:to>
    <cdr:cxnSp macro="">
      <cdr:nvCxnSpPr>
        <cdr:cNvPr id="3" name="Conector recto 2">
          <a:extLst xmlns:a="http://schemas.openxmlformats.org/drawingml/2006/main">
            <a:ext uri="{FF2B5EF4-FFF2-40B4-BE49-F238E27FC236}">
              <a16:creationId xmlns:a16="http://schemas.microsoft.com/office/drawing/2014/main" id="{2B5D6447-688F-4D7B-ABA8-484A28736E6F}"/>
            </a:ext>
          </a:extLst>
        </cdr:cNvPr>
        <cdr:cNvCxnSpPr/>
      </cdr:nvCxnSpPr>
      <cdr:spPr>
        <a:xfrm xmlns:a="http://schemas.openxmlformats.org/drawingml/2006/main">
          <a:off x="4902199" y="753285"/>
          <a:ext cx="0" cy="2191395"/>
        </a:xfrm>
        <a:prstGeom xmlns:a="http://schemas.openxmlformats.org/drawingml/2006/main" prst="line">
          <a:avLst/>
        </a:prstGeom>
        <a:ln xmlns:a="http://schemas.openxmlformats.org/drawingml/2006/main">
          <a:prstDash val="sysDash"/>
        </a:ln>
      </cdr:spPr>
      <cdr:style>
        <a:lnRef xmlns:a="http://schemas.openxmlformats.org/drawingml/2006/main" idx="2">
          <a:schemeClr val="accent1"/>
        </a:lnRef>
        <a:fillRef xmlns:a="http://schemas.openxmlformats.org/drawingml/2006/main" idx="0">
          <a:schemeClr val="accent1"/>
        </a:fillRef>
        <a:effectRef xmlns:a="http://schemas.openxmlformats.org/drawingml/2006/main" idx="1">
          <a:schemeClr val="accent1"/>
        </a:effectRef>
        <a:fontRef xmlns:a="http://schemas.openxmlformats.org/drawingml/2006/main" idx="minor">
          <a:schemeClr val="tx1"/>
        </a:fontRef>
      </cdr:style>
    </cdr:cxnSp>
  </cdr:relSizeAnchor>
  <cdr:relSizeAnchor xmlns:cdr="http://schemas.openxmlformats.org/drawingml/2006/chartDrawing">
    <cdr:from>
      <cdr:x>0.44083</cdr:x>
      <cdr:y>0.03443</cdr:y>
    </cdr:from>
    <cdr:to>
      <cdr:x>0.60599</cdr:x>
      <cdr:y>0.18209</cdr:y>
    </cdr:to>
    <cdr:sp macro="" textlink="">
      <cdr:nvSpPr>
        <cdr:cNvPr id="8" name="CuadroTexto 7">
          <a:extLst xmlns:a="http://schemas.openxmlformats.org/drawingml/2006/main">
            <a:ext uri="{FF2B5EF4-FFF2-40B4-BE49-F238E27FC236}">
              <a16:creationId xmlns:a16="http://schemas.microsoft.com/office/drawing/2014/main" id="{31DE9932-2B10-4E3B-AF63-E5083E94127E}"/>
            </a:ext>
          </a:extLst>
        </cdr:cNvPr>
        <cdr:cNvSpPr txBox="1"/>
      </cdr:nvSpPr>
      <cdr:spPr>
        <a:xfrm xmlns:a="http://schemas.openxmlformats.org/drawingml/2006/main">
          <a:off x="4128757" y="142082"/>
          <a:ext cx="1546884" cy="609346"/>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s-ES" sz="1100" dirty="0"/>
            <a:t>Declaratoria de cuarentena en </a:t>
          </a:r>
          <a:r>
            <a:rPr lang="es-ES" dirty="0"/>
            <a:t>Lombardía-</a:t>
          </a:r>
          <a:r>
            <a:rPr lang="es-ES" sz="1100" dirty="0"/>
            <a:t>Italia</a:t>
          </a:r>
          <a:endParaRPr lang="es-CO" sz="1100" dirty="0"/>
        </a:p>
      </cdr:txBody>
    </cdr:sp>
  </cdr:relSizeAnchor>
  <cdr:relSizeAnchor xmlns:cdr="http://schemas.openxmlformats.org/drawingml/2006/chartDrawing">
    <cdr:from>
      <cdr:x>0.66001</cdr:x>
      <cdr:y>0.18562</cdr:y>
    </cdr:from>
    <cdr:to>
      <cdr:x>0.66001</cdr:x>
      <cdr:y>0.71665</cdr:y>
    </cdr:to>
    <cdr:cxnSp macro="">
      <cdr:nvCxnSpPr>
        <cdr:cNvPr id="4" name="Conector recto 3">
          <a:extLst xmlns:a="http://schemas.openxmlformats.org/drawingml/2006/main">
            <a:ext uri="{FF2B5EF4-FFF2-40B4-BE49-F238E27FC236}">
              <a16:creationId xmlns:a16="http://schemas.microsoft.com/office/drawing/2014/main" id="{A3A7346F-B2F4-4633-A74D-F070506D8FD9}"/>
            </a:ext>
          </a:extLst>
        </cdr:cNvPr>
        <cdr:cNvCxnSpPr/>
      </cdr:nvCxnSpPr>
      <cdr:spPr>
        <a:xfrm xmlns:a="http://schemas.openxmlformats.org/drawingml/2006/main">
          <a:off x="6504549" y="765996"/>
          <a:ext cx="0" cy="2191394"/>
        </a:xfrm>
        <a:prstGeom xmlns:a="http://schemas.openxmlformats.org/drawingml/2006/main" prst="line">
          <a:avLst/>
        </a:prstGeom>
        <a:ln xmlns:a="http://schemas.openxmlformats.org/drawingml/2006/main">
          <a:solidFill>
            <a:schemeClr val="bg1"/>
          </a:solidFill>
          <a:prstDash val="sysDash"/>
        </a:ln>
      </cdr:spPr>
      <cdr:style>
        <a:lnRef xmlns:a="http://schemas.openxmlformats.org/drawingml/2006/main" idx="2">
          <a:schemeClr val="accent1"/>
        </a:lnRef>
        <a:fillRef xmlns:a="http://schemas.openxmlformats.org/drawingml/2006/main" idx="0">
          <a:schemeClr val="accent1"/>
        </a:fillRef>
        <a:effectRef xmlns:a="http://schemas.openxmlformats.org/drawingml/2006/main" idx="1">
          <a:schemeClr val="accent1"/>
        </a:effectRef>
        <a:fontRef xmlns:a="http://schemas.openxmlformats.org/drawingml/2006/main" idx="minor">
          <a:schemeClr val="tx1"/>
        </a:fontRef>
      </cdr:style>
    </cdr:cxnSp>
  </cdr:relSizeAnchor>
  <cdr:relSizeAnchor xmlns:cdr="http://schemas.openxmlformats.org/drawingml/2006/chartDrawing">
    <cdr:from>
      <cdr:x>0.60644</cdr:x>
      <cdr:y>0.06648</cdr:y>
    </cdr:from>
    <cdr:to>
      <cdr:x>0.71392</cdr:x>
      <cdr:y>0.19172</cdr:y>
    </cdr:to>
    <cdr:sp macro="" textlink="">
      <cdr:nvSpPr>
        <cdr:cNvPr id="5" name="CuadroTexto 1">
          <a:extLst xmlns:a="http://schemas.openxmlformats.org/drawingml/2006/main">
            <a:ext uri="{FF2B5EF4-FFF2-40B4-BE49-F238E27FC236}">
              <a16:creationId xmlns:a16="http://schemas.microsoft.com/office/drawing/2014/main" id="{30F63C6E-D989-49C5-A7F5-BCE1078153FA}"/>
            </a:ext>
          </a:extLst>
        </cdr:cNvPr>
        <cdr:cNvSpPr txBox="1"/>
      </cdr:nvSpPr>
      <cdr:spPr>
        <a:xfrm xmlns:a="http://schemas.openxmlformats.org/drawingml/2006/main">
          <a:off x="5976626" y="274328"/>
          <a:ext cx="1059174" cy="51682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s-ES" dirty="0"/>
            <a:t>Desacuerdo OPEP</a:t>
          </a:r>
          <a:endParaRPr lang="es-CO" sz="1100" dirty="0"/>
        </a:p>
      </cdr:txBody>
    </cdr:sp>
  </cdr:relSizeAnchor>
  <cdr:relSizeAnchor xmlns:cdr="http://schemas.openxmlformats.org/drawingml/2006/chartDrawing">
    <cdr:from>
      <cdr:x>0.75675</cdr:x>
      <cdr:y>0.14775</cdr:y>
    </cdr:from>
    <cdr:to>
      <cdr:x>0.75675</cdr:x>
      <cdr:y>0.71933</cdr:y>
    </cdr:to>
    <cdr:cxnSp macro="">
      <cdr:nvCxnSpPr>
        <cdr:cNvPr id="6" name="Conector recto 5">
          <a:extLst xmlns:a="http://schemas.openxmlformats.org/drawingml/2006/main">
            <a:ext uri="{FF2B5EF4-FFF2-40B4-BE49-F238E27FC236}">
              <a16:creationId xmlns:a16="http://schemas.microsoft.com/office/drawing/2014/main" id="{11D57D29-E2F8-485E-A080-1B97272AE6B8}"/>
            </a:ext>
          </a:extLst>
        </cdr:cNvPr>
        <cdr:cNvCxnSpPr/>
      </cdr:nvCxnSpPr>
      <cdr:spPr>
        <a:xfrm xmlns:a="http://schemas.openxmlformats.org/drawingml/2006/main">
          <a:off x="7087680" y="609738"/>
          <a:ext cx="0" cy="2358695"/>
        </a:xfrm>
        <a:prstGeom xmlns:a="http://schemas.openxmlformats.org/drawingml/2006/main" prst="line">
          <a:avLst/>
        </a:prstGeom>
        <a:ln xmlns:a="http://schemas.openxmlformats.org/drawingml/2006/main">
          <a:solidFill>
            <a:schemeClr val="accent4">
              <a:lumMod val="75000"/>
            </a:schemeClr>
          </a:solidFill>
          <a:prstDash val="sysDash"/>
        </a:ln>
      </cdr:spPr>
      <cdr:style>
        <a:lnRef xmlns:a="http://schemas.openxmlformats.org/drawingml/2006/main" idx="2">
          <a:schemeClr val="accent1"/>
        </a:lnRef>
        <a:fillRef xmlns:a="http://schemas.openxmlformats.org/drawingml/2006/main" idx="0">
          <a:schemeClr val="accent1"/>
        </a:fillRef>
        <a:effectRef xmlns:a="http://schemas.openxmlformats.org/drawingml/2006/main" idx="1">
          <a:schemeClr val="accent1"/>
        </a:effectRef>
        <a:fontRef xmlns:a="http://schemas.openxmlformats.org/drawingml/2006/main" idx="minor">
          <a:schemeClr val="tx1"/>
        </a:fontRef>
      </cdr:style>
    </cdr:cxnSp>
  </cdr:relSizeAnchor>
  <cdr:relSizeAnchor xmlns:cdr="http://schemas.openxmlformats.org/drawingml/2006/chartDrawing">
    <cdr:from>
      <cdr:x>0.69268</cdr:x>
      <cdr:y>0.00386</cdr:y>
    </cdr:from>
    <cdr:to>
      <cdr:x>0.81901</cdr:x>
      <cdr:y>0.1291</cdr:y>
    </cdr:to>
    <cdr:sp macro="" textlink="">
      <cdr:nvSpPr>
        <cdr:cNvPr id="7" name="CuadroTexto 1">
          <a:extLst xmlns:a="http://schemas.openxmlformats.org/drawingml/2006/main">
            <a:ext uri="{FF2B5EF4-FFF2-40B4-BE49-F238E27FC236}">
              <a16:creationId xmlns:a16="http://schemas.microsoft.com/office/drawing/2014/main" id="{35D94DC2-EB9A-44DB-BB74-76665B49A39B}"/>
            </a:ext>
          </a:extLst>
        </cdr:cNvPr>
        <cdr:cNvSpPr txBox="1"/>
      </cdr:nvSpPr>
      <cdr:spPr>
        <a:xfrm xmlns:a="http://schemas.openxmlformats.org/drawingml/2006/main">
          <a:off x="6487603" y="15915"/>
          <a:ext cx="1183196" cy="51682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s-ES" dirty="0"/>
            <a:t>Inicio cuarentena en Colombia </a:t>
          </a:r>
        </a:p>
        <a:p xmlns:a="http://schemas.openxmlformats.org/drawingml/2006/main">
          <a:pPr algn="ctr"/>
          <a:r>
            <a:rPr lang="es-ES" dirty="0"/>
            <a:t>24 de marzo</a:t>
          </a:r>
          <a:endParaRPr lang="es-CO" sz="1100" dirty="0"/>
        </a:p>
      </cdr:txBody>
    </cdr:sp>
  </cdr:relSizeAnchor>
</c:userShapes>
</file>

<file path=ppt/drawings/drawing4.xml><?xml version="1.0" encoding="utf-8"?>
<c:userShapes xmlns:c="http://schemas.openxmlformats.org/drawingml/2006/chart">
  <cdr:relSizeAnchor xmlns:cdr="http://schemas.openxmlformats.org/drawingml/2006/chartDrawing">
    <cdr:from>
      <cdr:x>0.19063</cdr:x>
      <cdr:y>0.10677</cdr:y>
    </cdr:from>
    <cdr:to>
      <cdr:x>0.24516</cdr:x>
      <cdr:y>0.20641</cdr:y>
    </cdr:to>
    <cdr:sp macro="" textlink="">
      <cdr:nvSpPr>
        <cdr:cNvPr id="2" name="CuadroTexto 1">
          <a:extLst xmlns:a="http://schemas.openxmlformats.org/drawingml/2006/main">
            <a:ext uri="{FF2B5EF4-FFF2-40B4-BE49-F238E27FC236}">
              <a16:creationId xmlns:a16="http://schemas.microsoft.com/office/drawing/2014/main" id="{98064319-E1FD-4F0F-956F-E698CAB1B803}"/>
            </a:ext>
          </a:extLst>
        </cdr:cNvPr>
        <cdr:cNvSpPr txBox="1"/>
      </cdr:nvSpPr>
      <cdr:spPr>
        <a:xfrm xmlns:a="http://schemas.openxmlformats.org/drawingml/2006/main">
          <a:off x="1649480" y="401850"/>
          <a:ext cx="471831" cy="375007"/>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s-CO" sz="1400" b="1" dirty="0">
              <a:solidFill>
                <a:srgbClr val="008000"/>
              </a:solidFill>
              <a:latin typeface="Calibri" panose="020F0502020204030204" pitchFamily="34" charset="0"/>
            </a:rPr>
            <a:t>1,6%</a:t>
          </a:r>
        </a:p>
      </cdr:txBody>
    </cdr:sp>
  </cdr:relSizeAnchor>
  <cdr:relSizeAnchor xmlns:cdr="http://schemas.openxmlformats.org/drawingml/2006/chartDrawing">
    <cdr:from>
      <cdr:x>0.5115</cdr:x>
      <cdr:y>0.18049</cdr:y>
    </cdr:from>
    <cdr:to>
      <cdr:x>0.56603</cdr:x>
      <cdr:y>0.28013</cdr:y>
    </cdr:to>
    <cdr:sp macro="" textlink="">
      <cdr:nvSpPr>
        <cdr:cNvPr id="3" name="CuadroTexto 2">
          <a:extLst xmlns:a="http://schemas.openxmlformats.org/drawingml/2006/main">
            <a:ext uri="{FF2B5EF4-FFF2-40B4-BE49-F238E27FC236}">
              <a16:creationId xmlns:a16="http://schemas.microsoft.com/office/drawing/2014/main" id="{79E1DB9D-419F-4987-99D1-CDE00FE35AAB}"/>
            </a:ext>
          </a:extLst>
        </cdr:cNvPr>
        <cdr:cNvSpPr txBox="1"/>
      </cdr:nvSpPr>
      <cdr:spPr>
        <a:xfrm xmlns:a="http://schemas.openxmlformats.org/drawingml/2006/main">
          <a:off x="4425835" y="679283"/>
          <a:ext cx="471831" cy="375007"/>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s-CO" sz="1400" b="1" dirty="0">
              <a:solidFill>
                <a:srgbClr val="008000"/>
              </a:solidFill>
              <a:latin typeface="Calibri" panose="020F0502020204030204" pitchFamily="34" charset="0"/>
            </a:rPr>
            <a:t>4,1%</a:t>
          </a:r>
        </a:p>
      </cdr:txBody>
    </cdr:sp>
  </cdr:relSizeAnchor>
  <cdr:relSizeAnchor xmlns:cdr="http://schemas.openxmlformats.org/drawingml/2006/chartDrawing">
    <cdr:from>
      <cdr:x>0.82997</cdr:x>
      <cdr:y>0.45017</cdr:y>
    </cdr:from>
    <cdr:to>
      <cdr:x>0.8845</cdr:x>
      <cdr:y>0.54982</cdr:y>
    </cdr:to>
    <cdr:sp macro="" textlink="">
      <cdr:nvSpPr>
        <cdr:cNvPr id="4" name="CuadroTexto 3">
          <a:extLst xmlns:a="http://schemas.openxmlformats.org/drawingml/2006/main">
            <a:ext uri="{FF2B5EF4-FFF2-40B4-BE49-F238E27FC236}">
              <a16:creationId xmlns:a16="http://schemas.microsoft.com/office/drawing/2014/main" id="{AE3669FC-67E2-4BB8-A234-53897C54EFB6}"/>
            </a:ext>
          </a:extLst>
        </cdr:cNvPr>
        <cdr:cNvSpPr txBox="1"/>
      </cdr:nvSpPr>
      <cdr:spPr>
        <a:xfrm xmlns:a="http://schemas.openxmlformats.org/drawingml/2006/main">
          <a:off x="7181461" y="1694288"/>
          <a:ext cx="471830" cy="375045"/>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s-CO" sz="1400" b="1" dirty="0">
              <a:solidFill>
                <a:srgbClr val="FF207B"/>
              </a:solidFill>
              <a:latin typeface="Calibri" panose="020F0502020204030204" pitchFamily="34" charset="0"/>
            </a:rPr>
            <a:t>-9,0%</a:t>
          </a:r>
        </a:p>
      </cdr:txBody>
    </cdr:sp>
  </cdr:relSizeAnchor>
</c:userShapes>
</file>

<file path=ppt/drawings/drawing5.xml><?xml version="1.0" encoding="utf-8"?>
<c:userShapes xmlns:c="http://schemas.openxmlformats.org/drawingml/2006/chart">
  <cdr:relSizeAnchor xmlns:cdr="http://schemas.openxmlformats.org/drawingml/2006/chartDrawing">
    <cdr:from>
      <cdr:x>0.85723</cdr:x>
      <cdr:y>0.58073</cdr:y>
    </cdr:from>
    <cdr:to>
      <cdr:x>0.91176</cdr:x>
      <cdr:y>0.68038</cdr:y>
    </cdr:to>
    <cdr:sp macro="" textlink="">
      <cdr:nvSpPr>
        <cdr:cNvPr id="4" name="CuadroTexto 3">
          <a:extLst xmlns:a="http://schemas.openxmlformats.org/drawingml/2006/main">
            <a:ext uri="{FF2B5EF4-FFF2-40B4-BE49-F238E27FC236}">
              <a16:creationId xmlns:a16="http://schemas.microsoft.com/office/drawing/2014/main" id="{AE3669FC-67E2-4BB8-A234-53897C54EFB6}"/>
            </a:ext>
          </a:extLst>
        </cdr:cNvPr>
        <cdr:cNvSpPr txBox="1"/>
      </cdr:nvSpPr>
      <cdr:spPr>
        <a:xfrm xmlns:a="http://schemas.openxmlformats.org/drawingml/2006/main">
          <a:off x="7417376" y="2185640"/>
          <a:ext cx="471830" cy="375045"/>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s-CO" sz="1400" b="1" dirty="0">
              <a:solidFill>
                <a:srgbClr val="FF207B"/>
              </a:solidFill>
              <a:latin typeface="Calibri" panose="020F0502020204030204" pitchFamily="34" charset="0"/>
            </a:rPr>
            <a:t>-28,3%</a:t>
          </a:r>
        </a:p>
      </cdr:txBody>
    </cdr:sp>
  </cdr:relSizeAnchor>
  <cdr:relSizeAnchor xmlns:cdr="http://schemas.openxmlformats.org/drawingml/2006/chartDrawing">
    <cdr:from>
      <cdr:x>0.13179</cdr:x>
      <cdr:y>0.18048</cdr:y>
    </cdr:from>
    <cdr:to>
      <cdr:x>0.18632</cdr:x>
      <cdr:y>0.28013</cdr:y>
    </cdr:to>
    <cdr:sp macro="" textlink="">
      <cdr:nvSpPr>
        <cdr:cNvPr id="5" name="CuadroTexto 4">
          <a:extLst xmlns:a="http://schemas.openxmlformats.org/drawingml/2006/main">
            <a:ext uri="{FF2B5EF4-FFF2-40B4-BE49-F238E27FC236}">
              <a16:creationId xmlns:a16="http://schemas.microsoft.com/office/drawing/2014/main" id="{B5D09188-4E5E-4D3F-808B-4FEA448F7CF3}"/>
            </a:ext>
          </a:extLst>
        </cdr:cNvPr>
        <cdr:cNvSpPr txBox="1"/>
      </cdr:nvSpPr>
      <cdr:spPr>
        <a:xfrm xmlns:a="http://schemas.openxmlformats.org/drawingml/2006/main">
          <a:off x="1140353" y="679245"/>
          <a:ext cx="471830" cy="375045"/>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s-CO" sz="1400" b="1" dirty="0">
              <a:solidFill>
                <a:srgbClr val="FF207B"/>
              </a:solidFill>
              <a:latin typeface="Calibri" panose="020F0502020204030204" pitchFamily="34" charset="0"/>
            </a:rPr>
            <a:t>-13,5%</a:t>
          </a:r>
        </a:p>
      </cdr:txBody>
    </cdr:sp>
  </cdr:relSizeAnchor>
  <cdr:relSizeAnchor xmlns:cdr="http://schemas.openxmlformats.org/drawingml/2006/chartDrawing">
    <cdr:from>
      <cdr:x>0.3735</cdr:x>
      <cdr:y>0.45017</cdr:y>
    </cdr:from>
    <cdr:to>
      <cdr:x>0.42803</cdr:x>
      <cdr:y>0.54982</cdr:y>
    </cdr:to>
    <cdr:sp macro="" textlink="">
      <cdr:nvSpPr>
        <cdr:cNvPr id="6" name="CuadroTexto 5">
          <a:extLst xmlns:a="http://schemas.openxmlformats.org/drawingml/2006/main">
            <a:ext uri="{FF2B5EF4-FFF2-40B4-BE49-F238E27FC236}">
              <a16:creationId xmlns:a16="http://schemas.microsoft.com/office/drawing/2014/main" id="{37499899-BB3B-43DB-BE0F-377CFF51FD18}"/>
            </a:ext>
          </a:extLst>
        </cdr:cNvPr>
        <cdr:cNvSpPr txBox="1"/>
      </cdr:nvSpPr>
      <cdr:spPr>
        <a:xfrm xmlns:a="http://schemas.openxmlformats.org/drawingml/2006/main">
          <a:off x="3231797" y="1694288"/>
          <a:ext cx="471831" cy="375045"/>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s-CO" sz="1400" b="1" dirty="0">
              <a:solidFill>
                <a:srgbClr val="FF207B"/>
              </a:solidFill>
              <a:latin typeface="Calibri" panose="020F0502020204030204" pitchFamily="34" charset="0"/>
            </a:rPr>
            <a:t>-12,2%</a:t>
          </a:r>
        </a:p>
      </cdr:txBody>
    </cdr:sp>
  </cdr:relSizeAnchor>
  <cdr:relSizeAnchor xmlns:cdr="http://schemas.openxmlformats.org/drawingml/2006/chartDrawing">
    <cdr:from>
      <cdr:x>0.62203</cdr:x>
      <cdr:y>0.54556</cdr:y>
    </cdr:from>
    <cdr:to>
      <cdr:x>0.67656</cdr:x>
      <cdr:y>0.64521</cdr:y>
    </cdr:to>
    <cdr:sp macro="" textlink="">
      <cdr:nvSpPr>
        <cdr:cNvPr id="7" name="CuadroTexto 6">
          <a:extLst xmlns:a="http://schemas.openxmlformats.org/drawingml/2006/main">
            <a:ext uri="{FF2B5EF4-FFF2-40B4-BE49-F238E27FC236}">
              <a16:creationId xmlns:a16="http://schemas.microsoft.com/office/drawing/2014/main" id="{ED763CDB-97FB-450A-9E44-A515DB90E0DA}"/>
            </a:ext>
          </a:extLst>
        </cdr:cNvPr>
        <cdr:cNvSpPr txBox="1"/>
      </cdr:nvSpPr>
      <cdr:spPr>
        <a:xfrm xmlns:a="http://schemas.openxmlformats.org/drawingml/2006/main">
          <a:off x="5382195" y="2053275"/>
          <a:ext cx="471831" cy="375045"/>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s-CO" sz="1400" b="1" dirty="0">
              <a:solidFill>
                <a:srgbClr val="FF207B"/>
              </a:solidFill>
              <a:latin typeface="Calibri" panose="020F0502020204030204" pitchFamily="34" charset="0"/>
            </a:rPr>
            <a:t>-6,6%</a:t>
          </a:r>
        </a:p>
      </cdr:txBody>
    </cdr:sp>
  </cdr:relSizeAnchor>
</c:userShapes>
</file>

<file path=ppt/drawings/drawing6.xml><?xml version="1.0" encoding="utf-8"?>
<c:userShapes xmlns:c="http://schemas.openxmlformats.org/drawingml/2006/chart">
  <cdr:relSizeAnchor xmlns:cdr="http://schemas.openxmlformats.org/drawingml/2006/chartDrawing">
    <cdr:from>
      <cdr:x>0.46059</cdr:x>
      <cdr:y>0.03942</cdr:y>
    </cdr:from>
    <cdr:to>
      <cdr:x>0.74755</cdr:x>
      <cdr:y>0.24266</cdr:y>
    </cdr:to>
    <cdr:sp macro="" textlink="">
      <cdr:nvSpPr>
        <cdr:cNvPr id="2" name="Shape">
          <a:extLst xmlns:a="http://schemas.openxmlformats.org/drawingml/2006/main">
            <a:ext uri="{FF2B5EF4-FFF2-40B4-BE49-F238E27FC236}">
              <a16:creationId xmlns:a16="http://schemas.microsoft.com/office/drawing/2014/main" id="{C9FEAC50-0AD0-4FFB-BB69-80E43388CFD0}"/>
            </a:ext>
          </a:extLst>
        </cdr:cNvPr>
        <cdr:cNvSpPr/>
      </cdr:nvSpPr>
      <cdr:spPr>
        <a:xfrm xmlns:a="http://schemas.openxmlformats.org/drawingml/2006/main">
          <a:off x="1269925" y="54317"/>
          <a:ext cx="791210" cy="280054"/>
        </a:xfrm>
        <a:custGeom xmlns:a="http://schemas.openxmlformats.org/drawingml/2006/main">
          <a:avLst/>
          <a:gdLst/>
          <a:ahLst/>
          <a:cxnLst>
            <a:cxn ang="0">
              <a:pos x="wd2" y="hd2"/>
            </a:cxn>
            <a:cxn ang="5400000">
              <a:pos x="wd2" y="hd2"/>
            </a:cxn>
            <a:cxn ang="10800000">
              <a:pos x="wd2" y="hd2"/>
            </a:cxn>
            <a:cxn ang="16200000">
              <a:pos x="wd2" y="hd2"/>
            </a:cxn>
          </a:cxnLst>
          <a:rect l="0" t="0" r="r" b="b"/>
          <a:pathLst>
            <a:path w="21030" h="21600" extrusionOk="0">
              <a:moveTo>
                <a:pt x="17837" y="21600"/>
              </a:moveTo>
              <a:lnTo>
                <a:pt x="1325" y="21600"/>
              </a:lnTo>
              <a:cubicBezTo>
                <a:pt x="142" y="21600"/>
                <a:pt x="-440" y="16761"/>
                <a:pt x="391" y="13956"/>
              </a:cubicBezTo>
              <a:lnTo>
                <a:pt x="391" y="13956"/>
              </a:lnTo>
              <a:cubicBezTo>
                <a:pt x="910" y="12203"/>
                <a:pt x="910" y="9397"/>
                <a:pt x="391" y="7644"/>
              </a:cubicBezTo>
              <a:lnTo>
                <a:pt x="391" y="7644"/>
              </a:lnTo>
              <a:cubicBezTo>
                <a:pt x="-440" y="4839"/>
                <a:pt x="142" y="0"/>
                <a:pt x="1325" y="0"/>
              </a:cubicBezTo>
              <a:lnTo>
                <a:pt x="17837" y="0"/>
              </a:lnTo>
              <a:cubicBezTo>
                <a:pt x="18190" y="0"/>
                <a:pt x="18522" y="491"/>
                <a:pt x="18772" y="1332"/>
              </a:cubicBezTo>
              <a:lnTo>
                <a:pt x="20641" y="7644"/>
              </a:lnTo>
              <a:cubicBezTo>
                <a:pt x="21160" y="9397"/>
                <a:pt x="21160" y="12203"/>
                <a:pt x="20641" y="13956"/>
              </a:cubicBezTo>
              <a:lnTo>
                <a:pt x="18772" y="20268"/>
              </a:lnTo>
              <a:cubicBezTo>
                <a:pt x="18522" y="21179"/>
                <a:pt x="18190" y="21600"/>
                <a:pt x="17837" y="21600"/>
              </a:cubicBezTo>
              <a:close/>
            </a:path>
          </a:pathLst>
        </a:custGeom>
        <a:solidFill xmlns:a="http://schemas.openxmlformats.org/drawingml/2006/main">
          <a:srgbClr val="FF207B"/>
        </a:solidFill>
        <a:ln xmlns:a="http://schemas.openxmlformats.org/drawingml/2006/main" w="12700">
          <a:miter lim="400000"/>
        </a:ln>
      </cdr:spPr>
      <cdr:txBody>
        <a:bodyPr xmlns:a="http://schemas.openxmlformats.org/drawingml/2006/main" rot="0" spcFirstLastPara="0" vert="horz" wrap="square" lIns="38100" tIns="38100" rIns="38100" bIns="38100" numCol="1" spcCol="0" rtlCol="0" fromWordArt="0" anchor="ctr" anchorCtr="0" forceAA="0" compatLnSpc="1">
          <a:prstTxWarp prst="textNoShape">
            <a:avLst/>
          </a:prstTxWarp>
          <a:noAutofit/>
        </a:bodyPr>
        <a:lstStyle xmlns:a="http://schemas.openxmlformats.org/drawingml/2006/main"/>
        <a:p xmlns:a="http://schemas.openxmlformats.org/drawingml/2006/main">
          <a:pPr algn="ctr">
            <a:spcAft>
              <a:spcPts val="0"/>
            </a:spcAft>
          </a:pPr>
          <a:r>
            <a:rPr lang="en-US" sz="1400" b="1" kern="1200" dirty="0">
              <a:solidFill>
                <a:srgbClr val="FFFFFF"/>
              </a:solidFill>
              <a:effectLst/>
              <a:latin typeface="Calibri" panose="020F0502020204030204" pitchFamily="34" charset="0"/>
              <a:ea typeface="MS Mincho" panose="02020609040205080304" pitchFamily="49" charset="-128"/>
              <a:cs typeface="Calibri" panose="020F0502020204030204" pitchFamily="34" charset="0"/>
            </a:rPr>
            <a:t>Disminución</a:t>
          </a:r>
          <a:endParaRPr lang="es-CO" sz="1400" b="1" dirty="0">
            <a:effectLst/>
            <a:latin typeface="Calibri" panose="020F0502020204030204" pitchFamily="34" charset="0"/>
            <a:ea typeface="MS Mincho" panose="02020609040205080304" pitchFamily="49" charset="-128"/>
            <a:cs typeface="Calibri" panose="020F0502020204030204" pitchFamily="34" charset="0"/>
          </a:endParaRPr>
        </a:p>
        <a:p xmlns:a="http://schemas.openxmlformats.org/drawingml/2006/main">
          <a:pPr algn="ctr">
            <a:spcAft>
              <a:spcPts val="0"/>
            </a:spcAft>
          </a:pPr>
          <a:r>
            <a:rPr lang="en-US" sz="1400" b="1" kern="1200" dirty="0">
              <a:solidFill>
                <a:srgbClr val="FFFFFF"/>
              </a:solidFill>
              <a:effectLst/>
              <a:latin typeface="Calibri" panose="020F0502020204030204" pitchFamily="34" charset="0"/>
              <a:ea typeface="MS Mincho" panose="02020609040205080304" pitchFamily="49" charset="-128"/>
              <a:cs typeface="Calibri" panose="020F0502020204030204" pitchFamily="34" charset="0"/>
            </a:rPr>
            <a:t>(promedio)</a:t>
          </a:r>
          <a:endParaRPr lang="es-CO" sz="1400" b="1" dirty="0">
            <a:effectLst/>
            <a:latin typeface="Calibri" panose="020F0502020204030204" pitchFamily="34" charset="0"/>
            <a:ea typeface="MS Mincho" panose="02020609040205080304" pitchFamily="49" charset="-128"/>
            <a:cs typeface="Calibri" panose="020F0502020204030204" pitchFamily="34" charset="0"/>
          </a:endParaRPr>
        </a:p>
      </cdr:txBody>
    </cdr:sp>
  </cdr:relSizeAnchor>
  <cdr:relSizeAnchor xmlns:cdr="http://schemas.openxmlformats.org/drawingml/2006/chartDrawing">
    <cdr:from>
      <cdr:x>0.79446</cdr:x>
      <cdr:y>0.04495</cdr:y>
    </cdr:from>
    <cdr:to>
      <cdr:x>0.92067</cdr:x>
      <cdr:y>0.25256</cdr:y>
    </cdr:to>
    <cdr:sp macro="" textlink="">
      <cdr:nvSpPr>
        <cdr:cNvPr id="3" name="Shape">
          <a:extLst xmlns:a="http://schemas.openxmlformats.org/drawingml/2006/main">
            <a:ext uri="{FF2B5EF4-FFF2-40B4-BE49-F238E27FC236}">
              <a16:creationId xmlns:a16="http://schemas.microsoft.com/office/drawing/2014/main" id="{7A2D724E-D8A7-46EC-9FAE-785DB5781B1D}"/>
            </a:ext>
          </a:extLst>
        </cdr:cNvPr>
        <cdr:cNvSpPr/>
      </cdr:nvSpPr>
      <cdr:spPr>
        <a:xfrm xmlns:a="http://schemas.openxmlformats.org/drawingml/2006/main">
          <a:off x="2190466" y="61945"/>
          <a:ext cx="347980" cy="286072"/>
        </a:xfrm>
        <a:custGeom xmlns:a="http://schemas.openxmlformats.org/drawingml/2006/main">
          <a:avLst/>
          <a:gdLst/>
          <a:ahLst/>
          <a:cxnLst>
            <a:cxn ang="0">
              <a:pos x="wd2" y="hd2"/>
            </a:cxn>
            <a:cxn ang="5400000">
              <a:pos x="wd2" y="hd2"/>
            </a:cxn>
            <a:cxn ang="10800000">
              <a:pos x="wd2" y="hd2"/>
            </a:cxn>
            <a:cxn ang="16200000">
              <a:pos x="wd2" y="hd2"/>
            </a:cxn>
          </a:cxnLst>
          <a:rect l="0" t="0" r="r" b="b"/>
          <a:pathLst>
            <a:path w="21600" h="21600" extrusionOk="0">
              <a:moveTo>
                <a:pt x="16736" y="21600"/>
              </a:moveTo>
              <a:lnTo>
                <a:pt x="4864" y="21600"/>
              </a:lnTo>
              <a:cubicBezTo>
                <a:pt x="2146" y="21600"/>
                <a:pt x="0" y="19383"/>
                <a:pt x="0" y="16736"/>
              </a:cubicBezTo>
              <a:lnTo>
                <a:pt x="0" y="4864"/>
              </a:lnTo>
              <a:cubicBezTo>
                <a:pt x="0" y="2146"/>
                <a:pt x="2217" y="0"/>
                <a:pt x="4864" y="0"/>
              </a:cubicBezTo>
              <a:lnTo>
                <a:pt x="16736" y="0"/>
              </a:lnTo>
              <a:cubicBezTo>
                <a:pt x="19454" y="0"/>
                <a:pt x="21600" y="2217"/>
                <a:pt x="21600" y="4864"/>
              </a:cubicBezTo>
              <a:lnTo>
                <a:pt x="21600" y="16736"/>
              </a:lnTo>
              <a:cubicBezTo>
                <a:pt x="21600" y="19454"/>
                <a:pt x="19383" y="21600"/>
                <a:pt x="16736" y="21600"/>
              </a:cubicBezTo>
              <a:close/>
            </a:path>
          </a:pathLst>
        </a:custGeom>
        <a:solidFill xmlns:a="http://schemas.openxmlformats.org/drawingml/2006/main">
          <a:srgbClr val="FF207B"/>
        </a:solidFill>
        <a:ln xmlns:a="http://schemas.openxmlformats.org/drawingml/2006/main" w="12700">
          <a:miter lim="400000"/>
        </a:ln>
      </cdr:spPr>
      <cdr:txBody>
        <a:bodyPr xmlns:a="http://schemas.openxmlformats.org/drawingml/2006/main" rot="0" spcFirstLastPara="0" vert="horz" wrap="square" lIns="0" tIns="38100" rIns="0" bIns="38100" numCol="1" spcCol="0" rtlCol="0" fromWordArt="0" anchor="ctr" anchorCtr="0" forceAA="0" compatLnSpc="1">
          <a:prstTxWarp prst="textNoShape">
            <a:avLst/>
          </a:prstTxWarp>
          <a:noAutofit/>
        </a:bodyPr>
        <a:lstStyle xmlns:a="http://schemas.openxmlformats.org/drawingml/2006/main"/>
        <a:p xmlns:a="http://schemas.openxmlformats.org/drawingml/2006/main">
          <a:pPr algn="ctr">
            <a:spcAft>
              <a:spcPts val="0"/>
            </a:spcAft>
          </a:pPr>
          <a:r>
            <a:rPr lang="en-US" sz="1400" b="1" kern="1200" dirty="0">
              <a:solidFill>
                <a:srgbClr val="FFFFFF"/>
              </a:solidFill>
              <a:effectLst/>
              <a:latin typeface="Calibri" panose="020F0502020204030204" pitchFamily="34" charset="0"/>
              <a:ea typeface="MS Mincho" panose="02020609040205080304" pitchFamily="49" charset="-128"/>
              <a:cs typeface="Calibri" panose="020F0502020204030204" pitchFamily="34" charset="0"/>
            </a:rPr>
            <a:t>40%</a:t>
          </a:r>
          <a:endParaRPr lang="es-CO" sz="1400" dirty="0">
            <a:effectLst/>
            <a:latin typeface="Calibri" panose="020F0502020204030204" pitchFamily="34" charset="0"/>
            <a:ea typeface="MS Mincho" panose="02020609040205080304" pitchFamily="49" charset="-128"/>
            <a:cs typeface="Calibri" panose="020F0502020204030204" pitchFamily="34" charset="0"/>
          </a:endParaRPr>
        </a:p>
      </cdr:txBody>
    </cdr:sp>
  </cdr:relSizeAnchor>
  <cdr:relSizeAnchor xmlns:cdr="http://schemas.openxmlformats.org/drawingml/2006/chartDrawing">
    <cdr:from>
      <cdr:x>0.45794</cdr:x>
      <cdr:y>0.49514</cdr:y>
    </cdr:from>
    <cdr:to>
      <cdr:x>0.7449</cdr:x>
      <cdr:y>0.68835</cdr:y>
    </cdr:to>
    <cdr:sp macro="" textlink="">
      <cdr:nvSpPr>
        <cdr:cNvPr id="4" name="Shape"/>
        <cdr:cNvSpPr/>
      </cdr:nvSpPr>
      <cdr:spPr>
        <a:xfrm xmlns:a="http://schemas.openxmlformats.org/drawingml/2006/main">
          <a:off x="1262608" y="682273"/>
          <a:ext cx="791210" cy="266245"/>
        </a:xfrm>
        <a:custGeom xmlns:a="http://schemas.openxmlformats.org/drawingml/2006/main">
          <a:avLst/>
          <a:gdLst/>
          <a:ahLst/>
          <a:cxnLst>
            <a:cxn ang="0">
              <a:pos x="wd2" y="hd2"/>
            </a:cxn>
            <a:cxn ang="5400000">
              <a:pos x="wd2" y="hd2"/>
            </a:cxn>
            <a:cxn ang="10800000">
              <a:pos x="wd2" y="hd2"/>
            </a:cxn>
            <a:cxn ang="16200000">
              <a:pos x="wd2" y="hd2"/>
            </a:cxn>
          </a:cxnLst>
          <a:rect l="0" t="0" r="r" b="b"/>
          <a:pathLst>
            <a:path w="21030" h="21600" extrusionOk="0">
              <a:moveTo>
                <a:pt x="17837" y="21600"/>
              </a:moveTo>
              <a:lnTo>
                <a:pt x="1325" y="21600"/>
              </a:lnTo>
              <a:cubicBezTo>
                <a:pt x="142" y="21600"/>
                <a:pt x="-440" y="16761"/>
                <a:pt x="391" y="13956"/>
              </a:cubicBezTo>
              <a:lnTo>
                <a:pt x="391" y="13956"/>
              </a:lnTo>
              <a:cubicBezTo>
                <a:pt x="910" y="12203"/>
                <a:pt x="910" y="9397"/>
                <a:pt x="391" y="7644"/>
              </a:cubicBezTo>
              <a:lnTo>
                <a:pt x="391" y="7644"/>
              </a:lnTo>
              <a:cubicBezTo>
                <a:pt x="-440" y="4839"/>
                <a:pt x="142" y="0"/>
                <a:pt x="1325" y="0"/>
              </a:cubicBezTo>
              <a:lnTo>
                <a:pt x="17837" y="0"/>
              </a:lnTo>
              <a:cubicBezTo>
                <a:pt x="18190" y="0"/>
                <a:pt x="18522" y="491"/>
                <a:pt x="18772" y="1332"/>
              </a:cubicBezTo>
              <a:lnTo>
                <a:pt x="20641" y="7644"/>
              </a:lnTo>
              <a:cubicBezTo>
                <a:pt x="21160" y="9397"/>
                <a:pt x="21160" y="12203"/>
                <a:pt x="20641" y="13956"/>
              </a:cubicBezTo>
              <a:lnTo>
                <a:pt x="18772" y="20268"/>
              </a:lnTo>
              <a:cubicBezTo>
                <a:pt x="18522" y="21179"/>
                <a:pt x="18190" y="21600"/>
                <a:pt x="17837" y="21600"/>
              </a:cubicBezTo>
              <a:close/>
            </a:path>
          </a:pathLst>
        </a:custGeom>
        <a:solidFill xmlns:a="http://schemas.openxmlformats.org/drawingml/2006/main">
          <a:srgbClr val="7030A0"/>
        </a:solidFill>
        <a:ln xmlns:a="http://schemas.openxmlformats.org/drawingml/2006/main" w="12700">
          <a:miter lim="400000"/>
        </a:ln>
      </cdr:spPr>
      <cdr:txBody>
        <a:bodyPr xmlns:a="http://schemas.openxmlformats.org/drawingml/2006/main" rot="0" spcFirstLastPara="0" vert="horz" wrap="square" lIns="38100" tIns="38100" rIns="38100" bIns="38100" numCol="1" spcCol="0" rtlCol="0" fromWordArt="0" anchor="ctr" anchorCtr="0" forceAA="0" compatLnSpc="1">
          <a:prstTxWarp prst="textNoShape">
            <a:avLst/>
          </a:prstTxWarp>
          <a:noAutofit/>
        </a:bodyPr>
        <a:lstStyle xmlns:a="http://schemas.openxmlformats.org/drawingml/2006/main"/>
        <a:p xmlns:a="http://schemas.openxmlformats.org/drawingml/2006/main">
          <a:pPr algn="ctr">
            <a:spcAft>
              <a:spcPts val="0"/>
            </a:spcAft>
          </a:pPr>
          <a:r>
            <a:rPr lang="en-US" sz="1400" b="1" kern="1200" dirty="0">
              <a:solidFill>
                <a:srgbClr val="FFFFFF"/>
              </a:solidFill>
              <a:effectLst/>
              <a:latin typeface="Calibri" panose="020F0502020204030204" pitchFamily="34" charset="0"/>
              <a:ea typeface="MS Mincho" panose="02020609040205080304" pitchFamily="49" charset="-128"/>
              <a:cs typeface="Calibri" panose="020F0502020204030204" pitchFamily="34" charset="0"/>
            </a:rPr>
            <a:t>Aumento</a:t>
          </a:r>
          <a:endParaRPr lang="es-CO" sz="1400" b="1" dirty="0">
            <a:effectLst/>
            <a:latin typeface="Calibri" panose="020F0502020204030204" pitchFamily="34" charset="0"/>
            <a:ea typeface="MS Mincho" panose="02020609040205080304" pitchFamily="49" charset="-128"/>
            <a:cs typeface="Calibri" panose="020F0502020204030204" pitchFamily="34" charset="0"/>
          </a:endParaRPr>
        </a:p>
        <a:p xmlns:a="http://schemas.openxmlformats.org/drawingml/2006/main">
          <a:pPr algn="ctr">
            <a:spcAft>
              <a:spcPts val="0"/>
            </a:spcAft>
          </a:pPr>
          <a:r>
            <a:rPr lang="en-US" sz="1400" b="1" kern="1200" dirty="0">
              <a:solidFill>
                <a:srgbClr val="FFFFFF"/>
              </a:solidFill>
              <a:effectLst/>
              <a:latin typeface="Calibri" panose="020F0502020204030204" pitchFamily="34" charset="0"/>
              <a:ea typeface="MS Mincho" panose="02020609040205080304" pitchFamily="49" charset="-128"/>
              <a:cs typeface="Calibri" panose="020F0502020204030204" pitchFamily="34" charset="0"/>
            </a:rPr>
            <a:t>(promedio)</a:t>
          </a:r>
          <a:endParaRPr lang="es-CO" sz="1400" b="1" dirty="0">
            <a:effectLst/>
            <a:latin typeface="Calibri" panose="020F0502020204030204" pitchFamily="34" charset="0"/>
            <a:ea typeface="MS Mincho" panose="02020609040205080304" pitchFamily="49" charset="-128"/>
            <a:cs typeface="Calibri" panose="020F0502020204030204" pitchFamily="34" charset="0"/>
          </a:endParaRPr>
        </a:p>
      </cdr:txBody>
    </cdr:sp>
  </cdr:relSizeAnchor>
  <cdr:relSizeAnchor xmlns:cdr="http://schemas.openxmlformats.org/drawingml/2006/chartDrawing">
    <cdr:from>
      <cdr:x>0.79136</cdr:x>
      <cdr:y>0.4956</cdr:y>
    </cdr:from>
    <cdr:to>
      <cdr:x>0.91757</cdr:x>
      <cdr:y>0.69331</cdr:y>
    </cdr:to>
    <cdr:sp macro="" textlink="">
      <cdr:nvSpPr>
        <cdr:cNvPr id="5" name="Shape"/>
        <cdr:cNvSpPr/>
      </cdr:nvSpPr>
      <cdr:spPr>
        <a:xfrm xmlns:a="http://schemas.openxmlformats.org/drawingml/2006/main">
          <a:off x="2181927" y="682918"/>
          <a:ext cx="347980" cy="272425"/>
        </a:xfrm>
        <a:custGeom xmlns:a="http://schemas.openxmlformats.org/drawingml/2006/main">
          <a:avLst/>
          <a:gdLst/>
          <a:ahLst/>
          <a:cxnLst>
            <a:cxn ang="0">
              <a:pos x="wd2" y="hd2"/>
            </a:cxn>
            <a:cxn ang="5400000">
              <a:pos x="wd2" y="hd2"/>
            </a:cxn>
            <a:cxn ang="10800000">
              <a:pos x="wd2" y="hd2"/>
            </a:cxn>
            <a:cxn ang="16200000">
              <a:pos x="wd2" y="hd2"/>
            </a:cxn>
          </a:cxnLst>
          <a:rect l="0" t="0" r="r" b="b"/>
          <a:pathLst>
            <a:path w="21600" h="21600" extrusionOk="0">
              <a:moveTo>
                <a:pt x="16736" y="21600"/>
              </a:moveTo>
              <a:lnTo>
                <a:pt x="4864" y="21600"/>
              </a:lnTo>
              <a:cubicBezTo>
                <a:pt x="2146" y="21600"/>
                <a:pt x="0" y="19383"/>
                <a:pt x="0" y="16736"/>
              </a:cubicBezTo>
              <a:lnTo>
                <a:pt x="0" y="4864"/>
              </a:lnTo>
              <a:cubicBezTo>
                <a:pt x="0" y="2146"/>
                <a:pt x="2217" y="0"/>
                <a:pt x="4864" y="0"/>
              </a:cubicBezTo>
              <a:lnTo>
                <a:pt x="16736" y="0"/>
              </a:lnTo>
              <a:cubicBezTo>
                <a:pt x="19454" y="0"/>
                <a:pt x="21600" y="2217"/>
                <a:pt x="21600" y="4864"/>
              </a:cubicBezTo>
              <a:lnTo>
                <a:pt x="21600" y="16736"/>
              </a:lnTo>
              <a:cubicBezTo>
                <a:pt x="21600" y="19454"/>
                <a:pt x="19383" y="21600"/>
                <a:pt x="16736" y="21600"/>
              </a:cubicBezTo>
              <a:close/>
            </a:path>
          </a:pathLst>
        </a:custGeom>
        <a:solidFill xmlns:a="http://schemas.openxmlformats.org/drawingml/2006/main">
          <a:srgbClr val="7030A0"/>
        </a:solidFill>
        <a:ln xmlns:a="http://schemas.openxmlformats.org/drawingml/2006/main" w="12700">
          <a:miter lim="400000"/>
        </a:ln>
      </cdr:spPr>
      <cdr:txBody>
        <a:bodyPr xmlns:a="http://schemas.openxmlformats.org/drawingml/2006/main" rot="0" spcFirstLastPara="0" vert="horz" wrap="square" lIns="0" tIns="38100" rIns="0" bIns="38100" numCol="1" spcCol="0" rtlCol="0" fromWordArt="0" anchor="ctr" anchorCtr="0" forceAA="0" compatLnSpc="1">
          <a:prstTxWarp prst="textNoShape">
            <a:avLst/>
          </a:prstTxWarp>
          <a:noAutofit/>
        </a:bodyPr>
        <a:lstStyle xmlns:a="http://schemas.openxmlformats.org/drawingml/2006/main"/>
        <a:p xmlns:a="http://schemas.openxmlformats.org/drawingml/2006/main">
          <a:pPr algn="ctr">
            <a:spcAft>
              <a:spcPts val="0"/>
            </a:spcAft>
          </a:pPr>
          <a:r>
            <a:rPr lang="en-US" sz="1400" b="1" kern="1200">
              <a:solidFill>
                <a:srgbClr val="FFFFFF"/>
              </a:solidFill>
              <a:effectLst/>
              <a:latin typeface="Calibri" panose="020F0502020204030204" pitchFamily="34" charset="0"/>
              <a:ea typeface="MS Mincho" panose="02020609040205080304" pitchFamily="49" charset="-128"/>
              <a:cs typeface="Calibri" panose="020F0502020204030204" pitchFamily="34" charset="0"/>
            </a:rPr>
            <a:t>19%</a:t>
          </a:r>
          <a:endParaRPr lang="es-CO" sz="2400">
            <a:effectLst/>
            <a:latin typeface="Calibri" panose="020F0502020204030204" pitchFamily="34" charset="0"/>
            <a:ea typeface="MS Mincho" panose="02020609040205080304" pitchFamily="49" charset="-128"/>
            <a:cs typeface="Calibri" panose="020F0502020204030204" pitchFamily="34" charset="0"/>
          </a:endParaRP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O"/>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B7A5562-264A-44E6-8291-B652046345B7}" type="datetimeFigureOut">
              <a:rPr lang="es-CO" smtClean="0"/>
              <a:t>23/04/20</a:t>
            </a:fld>
            <a:endParaRPr lang="es-CO"/>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CO"/>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CO"/>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0F770E9-D4F5-49B4-B9EF-60F0BD9401E9}" type="slidenum">
              <a:rPr lang="es-CO" smtClean="0"/>
              <a:t>‹Nº›</a:t>
            </a:fld>
            <a:endParaRPr lang="es-CO"/>
          </a:p>
        </p:txBody>
      </p:sp>
    </p:spTree>
    <p:extLst>
      <p:ext uri="{BB962C8B-B14F-4D97-AF65-F5344CB8AC3E}">
        <p14:creationId xmlns:p14="http://schemas.microsoft.com/office/powerpoint/2010/main" val="30055100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685800" y="1143000"/>
            <a:ext cx="5486400" cy="3086100"/>
          </a:xfrm>
        </p:spPr>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998B5A5-4A52-4275-ABF3-C04C366503AB}" type="slidenum">
              <a:rPr kumimoji="0" lang="es-CO"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s-CO"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729910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685800" y="1143000"/>
            <a:ext cx="5486400" cy="3086100"/>
          </a:xfrm>
        </p:spPr>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998B5A5-4A52-4275-ABF3-C04C366503AB}" type="slidenum">
              <a:rPr kumimoji="0" lang="es-CO"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s-CO"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088251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a:p>
        </p:txBody>
      </p:sp>
      <p:sp>
        <p:nvSpPr>
          <p:cNvPr id="4" name="Marcador de número de diapositiva 3"/>
          <p:cNvSpPr>
            <a:spLocks noGrp="1"/>
          </p:cNvSpPr>
          <p:nvPr>
            <p:ph type="sldNum" sz="quarter" idx="5"/>
          </p:nvPr>
        </p:nvSpPr>
        <p:spPr/>
        <p:txBody>
          <a:bodyPr/>
          <a:lstStyle/>
          <a:p>
            <a:pPr>
              <a:defRPr/>
            </a:pPr>
            <a:fld id="{7CDA96AA-48B8-E940-8133-B82E37CD8B35}" type="slidenum">
              <a:rPr lang="es-CO" smtClean="0"/>
              <a:pPr>
                <a:defRPr/>
              </a:pPr>
              <a:t>38</a:t>
            </a:fld>
            <a:endParaRPr lang="es-CO"/>
          </a:p>
        </p:txBody>
      </p:sp>
    </p:spTree>
    <p:extLst>
      <p:ext uri="{BB962C8B-B14F-4D97-AF65-F5344CB8AC3E}">
        <p14:creationId xmlns:p14="http://schemas.microsoft.com/office/powerpoint/2010/main" val="39165179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5.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5.jpe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9.jpe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5.jpeg"/><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9.jpeg"/><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g"/><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2.jpg"/><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Tree>
    <p:extLst>
      <p:ext uri="{BB962C8B-B14F-4D97-AF65-F5344CB8AC3E}">
        <p14:creationId xmlns:p14="http://schemas.microsoft.com/office/powerpoint/2010/main" val="883477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6_Diseño personalizado">
    <p:spTree>
      <p:nvGrpSpPr>
        <p:cNvPr id="1" name=""/>
        <p:cNvGrpSpPr/>
        <p:nvPr/>
      </p:nvGrpSpPr>
      <p:grpSpPr>
        <a:xfrm>
          <a:off x="0" y="0"/>
          <a:ext cx="0" cy="0"/>
          <a:chOff x="0" y="0"/>
          <a:chExt cx="0" cy="0"/>
        </a:xfrm>
      </p:grpSpPr>
      <p:pic>
        <p:nvPicPr>
          <p:cNvPr id="9" name="Imagen 8"/>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82" y="0"/>
            <a:ext cx="12190645" cy="6858000"/>
          </a:xfrm>
          <a:prstGeom prst="rect">
            <a:avLst/>
          </a:prstGeom>
        </p:spPr>
      </p:pic>
      <p:pic>
        <p:nvPicPr>
          <p:cNvPr id="8" name="Imagen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91323" y="355448"/>
            <a:ext cx="3104391" cy="640843"/>
          </a:xfrm>
          <a:prstGeom prst="rect">
            <a:avLst/>
          </a:prstGeom>
        </p:spPr>
      </p:pic>
    </p:spTree>
    <p:extLst>
      <p:ext uri="{BB962C8B-B14F-4D97-AF65-F5344CB8AC3E}">
        <p14:creationId xmlns:p14="http://schemas.microsoft.com/office/powerpoint/2010/main" val="19859223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7_Diseño personalizado">
    <p:spTree>
      <p:nvGrpSpPr>
        <p:cNvPr id="1" name=""/>
        <p:cNvGrpSpPr/>
        <p:nvPr/>
      </p:nvGrpSpPr>
      <p:grpSpPr>
        <a:xfrm>
          <a:off x="0" y="0"/>
          <a:ext cx="0" cy="0"/>
          <a:chOff x="0" y="0"/>
          <a:chExt cx="0" cy="0"/>
        </a:xfrm>
      </p:grpSpPr>
      <p:pic>
        <p:nvPicPr>
          <p:cNvPr id="11" name="Imagen 10"/>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82" y="0"/>
            <a:ext cx="12190645" cy="6858000"/>
          </a:xfrm>
          <a:prstGeom prst="rect">
            <a:avLst/>
          </a:prstGeom>
        </p:spPr>
      </p:pic>
      <p:pic>
        <p:nvPicPr>
          <p:cNvPr id="10" name="Imagen 9"/>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407025" y="355448"/>
            <a:ext cx="3104391" cy="640843"/>
          </a:xfrm>
          <a:prstGeom prst="rect">
            <a:avLst/>
          </a:prstGeom>
        </p:spPr>
      </p:pic>
    </p:spTree>
    <p:extLst>
      <p:ext uri="{BB962C8B-B14F-4D97-AF65-F5344CB8AC3E}">
        <p14:creationId xmlns:p14="http://schemas.microsoft.com/office/powerpoint/2010/main" val="303901833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Vacia">
    <p:spTree>
      <p:nvGrpSpPr>
        <p:cNvPr id="1" name=""/>
        <p:cNvGrpSpPr/>
        <p:nvPr/>
      </p:nvGrpSpPr>
      <p:grpSpPr>
        <a:xfrm>
          <a:off x="0" y="0"/>
          <a:ext cx="0" cy="0"/>
          <a:chOff x="0" y="0"/>
          <a:chExt cx="0" cy="0"/>
        </a:xfrm>
      </p:grpSpPr>
    </p:spTree>
    <p:extLst>
      <p:ext uri="{BB962C8B-B14F-4D97-AF65-F5344CB8AC3E}">
        <p14:creationId xmlns:p14="http://schemas.microsoft.com/office/powerpoint/2010/main" val="265160127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Tree>
    <p:extLst>
      <p:ext uri="{BB962C8B-B14F-4D97-AF65-F5344CB8AC3E}">
        <p14:creationId xmlns:p14="http://schemas.microsoft.com/office/powerpoint/2010/main" val="30391368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4_Diseño personalizado">
    <p:spTree>
      <p:nvGrpSpPr>
        <p:cNvPr id="1" name=""/>
        <p:cNvGrpSpPr/>
        <p:nvPr/>
      </p:nvGrpSpPr>
      <p:grpSpPr>
        <a:xfrm>
          <a:off x="0" y="0"/>
          <a:ext cx="0" cy="0"/>
          <a:chOff x="0" y="0"/>
          <a:chExt cx="0" cy="0"/>
        </a:xfrm>
      </p:grpSpPr>
    </p:spTree>
    <p:extLst>
      <p:ext uri="{BB962C8B-B14F-4D97-AF65-F5344CB8AC3E}">
        <p14:creationId xmlns:p14="http://schemas.microsoft.com/office/powerpoint/2010/main" val="411987327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Diseño personalizado">
    <p:spTree>
      <p:nvGrpSpPr>
        <p:cNvPr id="1" name=""/>
        <p:cNvGrpSpPr/>
        <p:nvPr/>
      </p:nvGrpSpPr>
      <p:grpSpPr>
        <a:xfrm>
          <a:off x="0" y="0"/>
          <a:ext cx="0" cy="0"/>
          <a:chOff x="0" y="0"/>
          <a:chExt cx="0" cy="0"/>
        </a:xfrm>
      </p:grpSpPr>
      <p:pic>
        <p:nvPicPr>
          <p:cNvPr id="11" name="Imagen 10"/>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78" y="0"/>
            <a:ext cx="12190645" cy="6858000"/>
          </a:xfrm>
          <a:prstGeom prst="rect">
            <a:avLst/>
          </a:prstGeom>
        </p:spPr>
      </p:pic>
      <p:pic>
        <p:nvPicPr>
          <p:cNvPr id="8" name="Imagen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82305" y="376215"/>
            <a:ext cx="2911523" cy="601029"/>
          </a:xfrm>
          <a:prstGeom prst="rect">
            <a:avLst/>
          </a:prstGeom>
        </p:spPr>
      </p:pic>
    </p:spTree>
    <p:extLst>
      <p:ext uri="{BB962C8B-B14F-4D97-AF65-F5344CB8AC3E}">
        <p14:creationId xmlns:p14="http://schemas.microsoft.com/office/powerpoint/2010/main" val="111961631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1_Diseño personalizado">
    <p:spTree>
      <p:nvGrpSpPr>
        <p:cNvPr id="1" name=""/>
        <p:cNvGrpSpPr/>
        <p:nvPr/>
      </p:nvGrpSpPr>
      <p:grpSpPr>
        <a:xfrm>
          <a:off x="0" y="0"/>
          <a:ext cx="0" cy="0"/>
          <a:chOff x="0" y="0"/>
          <a:chExt cx="0" cy="0"/>
        </a:xfrm>
      </p:grpSpPr>
      <p:pic>
        <p:nvPicPr>
          <p:cNvPr id="9" name="Imagen 8"/>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78" y="0"/>
            <a:ext cx="12190645" cy="6858000"/>
          </a:xfrm>
          <a:prstGeom prst="rect">
            <a:avLst/>
          </a:prstGeom>
        </p:spPr>
      </p:pic>
      <p:pic>
        <p:nvPicPr>
          <p:cNvPr id="8" name="Imagen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91321" y="355444"/>
            <a:ext cx="3104391" cy="640843"/>
          </a:xfrm>
          <a:prstGeom prst="rect">
            <a:avLst/>
          </a:prstGeom>
        </p:spPr>
      </p:pic>
    </p:spTree>
    <p:extLst>
      <p:ext uri="{BB962C8B-B14F-4D97-AF65-F5344CB8AC3E}">
        <p14:creationId xmlns:p14="http://schemas.microsoft.com/office/powerpoint/2010/main" val="118652993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2_Diseño personalizado">
    <p:spTree>
      <p:nvGrpSpPr>
        <p:cNvPr id="1" name=""/>
        <p:cNvGrpSpPr/>
        <p:nvPr/>
      </p:nvGrpSpPr>
      <p:grpSpPr>
        <a:xfrm>
          <a:off x="0" y="0"/>
          <a:ext cx="0" cy="0"/>
          <a:chOff x="0" y="0"/>
          <a:chExt cx="0" cy="0"/>
        </a:xfrm>
      </p:grpSpPr>
      <p:pic>
        <p:nvPicPr>
          <p:cNvPr id="11" name="Imagen 10"/>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78" y="0"/>
            <a:ext cx="12190645" cy="6858000"/>
          </a:xfrm>
          <a:prstGeom prst="rect">
            <a:avLst/>
          </a:prstGeom>
        </p:spPr>
      </p:pic>
      <p:pic>
        <p:nvPicPr>
          <p:cNvPr id="10" name="Imagen 9"/>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407022" y="355444"/>
            <a:ext cx="3104391" cy="640843"/>
          </a:xfrm>
          <a:prstGeom prst="rect">
            <a:avLst/>
          </a:prstGeom>
        </p:spPr>
      </p:pic>
    </p:spTree>
    <p:extLst>
      <p:ext uri="{BB962C8B-B14F-4D97-AF65-F5344CB8AC3E}">
        <p14:creationId xmlns:p14="http://schemas.microsoft.com/office/powerpoint/2010/main" val="199651965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3_Diseño personalizado">
    <p:spTree>
      <p:nvGrpSpPr>
        <p:cNvPr id="1" name=""/>
        <p:cNvGrpSpPr/>
        <p:nvPr/>
      </p:nvGrpSpPr>
      <p:grpSpPr>
        <a:xfrm>
          <a:off x="0" y="0"/>
          <a:ext cx="0" cy="0"/>
          <a:chOff x="0" y="0"/>
          <a:chExt cx="0" cy="0"/>
        </a:xfrm>
      </p:grpSpPr>
      <p:pic>
        <p:nvPicPr>
          <p:cNvPr id="4" name="Imagen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78" y="0"/>
            <a:ext cx="12190645" cy="6858000"/>
          </a:xfrm>
          <a:prstGeom prst="rect">
            <a:avLst/>
          </a:prstGeom>
        </p:spPr>
      </p:pic>
      <p:pic>
        <p:nvPicPr>
          <p:cNvPr id="3" name="Imagen 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78" y="0"/>
            <a:ext cx="12190645" cy="6858000"/>
          </a:xfrm>
          <a:prstGeom prst="rect">
            <a:avLst/>
          </a:prstGeom>
        </p:spPr>
      </p:pic>
      <p:pic>
        <p:nvPicPr>
          <p:cNvPr id="5" name="Imagen 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78" y="0"/>
            <a:ext cx="12190645" cy="6858000"/>
          </a:xfrm>
          <a:prstGeom prst="rect">
            <a:avLst/>
          </a:prstGeom>
        </p:spPr>
      </p:pic>
    </p:spTree>
    <p:extLst>
      <p:ext uri="{BB962C8B-B14F-4D97-AF65-F5344CB8AC3E}">
        <p14:creationId xmlns:p14="http://schemas.microsoft.com/office/powerpoint/2010/main" val="422805859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Diapositiva de título">
    <p:spTree>
      <p:nvGrpSpPr>
        <p:cNvPr id="1" name=""/>
        <p:cNvGrpSpPr/>
        <p:nvPr/>
      </p:nvGrpSpPr>
      <p:grpSpPr>
        <a:xfrm>
          <a:off x="0" y="0"/>
          <a:ext cx="0" cy="0"/>
          <a:chOff x="0" y="0"/>
          <a:chExt cx="0" cy="0"/>
        </a:xfrm>
      </p:grpSpPr>
    </p:spTree>
    <p:extLst>
      <p:ext uri="{BB962C8B-B14F-4D97-AF65-F5344CB8AC3E}">
        <p14:creationId xmlns:p14="http://schemas.microsoft.com/office/powerpoint/2010/main" val="16544596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4_Diseño personalizado">
    <p:spTree>
      <p:nvGrpSpPr>
        <p:cNvPr id="1" name=""/>
        <p:cNvGrpSpPr/>
        <p:nvPr/>
      </p:nvGrpSpPr>
      <p:grpSpPr>
        <a:xfrm>
          <a:off x="0" y="0"/>
          <a:ext cx="0" cy="0"/>
          <a:chOff x="0" y="0"/>
          <a:chExt cx="0" cy="0"/>
        </a:xfrm>
      </p:grpSpPr>
    </p:spTree>
    <p:extLst>
      <p:ext uri="{BB962C8B-B14F-4D97-AF65-F5344CB8AC3E}">
        <p14:creationId xmlns:p14="http://schemas.microsoft.com/office/powerpoint/2010/main" val="216784510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CFA8A49-45E7-4677-AA68-DA018316C1AC}"/>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99EEE7D1-7AE4-4F67-A6E7-F58A09C5B7F2}"/>
              </a:ext>
            </a:extLst>
          </p:cNvPr>
          <p:cNvSpPr>
            <a:spLocks noGrp="1"/>
          </p:cNvSpPr>
          <p:nvPr>
            <p:ph idx="1"/>
          </p:nvPr>
        </p:nvSpPr>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390E8C4F-6F2C-4EB8-A267-6FF13F673F63}"/>
              </a:ext>
            </a:extLst>
          </p:cNvPr>
          <p:cNvSpPr>
            <a:spLocks noGrp="1"/>
          </p:cNvSpPr>
          <p:nvPr>
            <p:ph type="dt" sz="half" idx="10"/>
          </p:nvPr>
        </p:nvSpPr>
        <p:spPr/>
        <p:txBody>
          <a:bodyPr/>
          <a:lstStyle/>
          <a:p>
            <a:fld id="{331B7F5E-0478-4BDA-A37D-22E2D226BAB6}" type="datetimeFigureOut">
              <a:rPr lang="es-CO" smtClean="0"/>
              <a:t>23/04/20</a:t>
            </a:fld>
            <a:endParaRPr lang="es-CO"/>
          </a:p>
        </p:txBody>
      </p:sp>
      <p:sp>
        <p:nvSpPr>
          <p:cNvPr id="5" name="Marcador de pie de página 4">
            <a:extLst>
              <a:ext uri="{FF2B5EF4-FFF2-40B4-BE49-F238E27FC236}">
                <a16:creationId xmlns:a16="http://schemas.microsoft.com/office/drawing/2014/main" id="{DC4591F3-CF70-43AF-8B68-D8FF951B1916}"/>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8611B5D6-8D95-4BFE-A165-FF5AF45E43C3}"/>
              </a:ext>
            </a:extLst>
          </p:cNvPr>
          <p:cNvSpPr>
            <a:spLocks noGrp="1"/>
          </p:cNvSpPr>
          <p:nvPr>
            <p:ph type="sldNum" sz="quarter" idx="12"/>
          </p:nvPr>
        </p:nvSpPr>
        <p:spPr/>
        <p:txBody>
          <a:bodyPr/>
          <a:lstStyle/>
          <a:p>
            <a:fld id="{2452BF3C-92C4-4F05-B1C2-F5B336E87AE0}" type="slidenum">
              <a:rPr lang="es-CO" smtClean="0"/>
              <a:t>‹Nº›</a:t>
            </a:fld>
            <a:endParaRPr lang="es-CO"/>
          </a:p>
        </p:txBody>
      </p:sp>
    </p:spTree>
    <p:extLst>
      <p:ext uri="{BB962C8B-B14F-4D97-AF65-F5344CB8AC3E}">
        <p14:creationId xmlns:p14="http://schemas.microsoft.com/office/powerpoint/2010/main" val="216938983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reserve="1">
  <p:cSld name="1_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4A51A1F-9C14-4FEE-8786-EAB2BD44B47A}"/>
              </a:ext>
            </a:extLst>
          </p:cNvPr>
          <p:cNvSpPr>
            <a:spLocks noGrp="1"/>
          </p:cNvSpPr>
          <p:nvPr>
            <p:ph type="ctrTitle"/>
          </p:nvPr>
        </p:nvSpPr>
        <p:spPr>
          <a:xfrm>
            <a:off x="1524000" y="1122363"/>
            <a:ext cx="9144000" cy="2387600"/>
          </a:xfrm>
        </p:spPr>
        <p:txBody>
          <a:bodyPr anchor="b"/>
          <a:lstStyle>
            <a:lvl1pPr algn="ctr">
              <a:defRPr sz="8000"/>
            </a:lvl1pPr>
          </a:lstStyle>
          <a:p>
            <a:r>
              <a:rPr lang="es-ES"/>
              <a:t>Haga clic para modificar el estilo de título del patrón</a:t>
            </a:r>
            <a:endParaRPr lang="es-CO"/>
          </a:p>
        </p:txBody>
      </p:sp>
      <p:sp>
        <p:nvSpPr>
          <p:cNvPr id="3" name="Subtítulo 2">
            <a:extLst>
              <a:ext uri="{FF2B5EF4-FFF2-40B4-BE49-F238E27FC236}">
                <a16:creationId xmlns:a16="http://schemas.microsoft.com/office/drawing/2014/main" id="{E098CBEE-450F-4F4A-A237-8D6EDF56AC35}"/>
              </a:ext>
            </a:extLst>
          </p:cNvPr>
          <p:cNvSpPr>
            <a:spLocks noGrp="1"/>
          </p:cNvSpPr>
          <p:nvPr>
            <p:ph type="subTitle" idx="1"/>
          </p:nvPr>
        </p:nvSpPr>
        <p:spPr>
          <a:xfrm>
            <a:off x="1524000" y="3602037"/>
            <a:ext cx="9144000" cy="1655763"/>
          </a:xfrm>
        </p:spPr>
        <p:txBody>
          <a:bodyPr/>
          <a:lstStyle>
            <a:lvl1pPr marL="0" indent="0" algn="ctr">
              <a:buNone/>
              <a:defRPr sz="3200"/>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s-ES"/>
              <a:t>Haga clic para editar el estilo de subtítulo del patrón</a:t>
            </a:r>
            <a:endParaRPr lang="es-CO"/>
          </a:p>
        </p:txBody>
      </p:sp>
      <p:sp>
        <p:nvSpPr>
          <p:cNvPr id="4" name="Marcador de fecha 3">
            <a:extLst>
              <a:ext uri="{FF2B5EF4-FFF2-40B4-BE49-F238E27FC236}">
                <a16:creationId xmlns:a16="http://schemas.microsoft.com/office/drawing/2014/main" id="{2C34B2D1-1B4A-43D5-A91D-128412C5B034}"/>
              </a:ext>
            </a:extLst>
          </p:cNvPr>
          <p:cNvSpPr>
            <a:spLocks noGrp="1"/>
          </p:cNvSpPr>
          <p:nvPr>
            <p:ph type="dt" sz="half" idx="10"/>
          </p:nvPr>
        </p:nvSpPr>
        <p:spPr/>
        <p:txBody>
          <a:bodyPr/>
          <a:lstStyle/>
          <a:p>
            <a:fld id="{331B7F5E-0478-4BDA-A37D-22E2D226BAB6}" type="datetimeFigureOut">
              <a:rPr lang="es-CO" smtClean="0"/>
              <a:t>23/04/20</a:t>
            </a:fld>
            <a:endParaRPr lang="es-CO"/>
          </a:p>
        </p:txBody>
      </p:sp>
      <p:sp>
        <p:nvSpPr>
          <p:cNvPr id="5" name="Marcador de pie de página 4">
            <a:extLst>
              <a:ext uri="{FF2B5EF4-FFF2-40B4-BE49-F238E27FC236}">
                <a16:creationId xmlns:a16="http://schemas.microsoft.com/office/drawing/2014/main" id="{2DD072BE-EC30-4C3C-B90A-47D0A0CFACC2}"/>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B318F095-3356-4DC6-91DA-B929D6DCD409}"/>
              </a:ext>
            </a:extLst>
          </p:cNvPr>
          <p:cNvSpPr>
            <a:spLocks noGrp="1"/>
          </p:cNvSpPr>
          <p:nvPr>
            <p:ph type="sldNum" sz="quarter" idx="12"/>
          </p:nvPr>
        </p:nvSpPr>
        <p:spPr/>
        <p:txBody>
          <a:bodyPr/>
          <a:lstStyle/>
          <a:p>
            <a:fld id="{2452BF3C-92C4-4F05-B1C2-F5B336E87AE0}" type="slidenum">
              <a:rPr lang="es-CO" smtClean="0"/>
              <a:t>‹Nº›</a:t>
            </a:fld>
            <a:endParaRPr lang="es-CO"/>
          </a:p>
        </p:txBody>
      </p:sp>
    </p:spTree>
    <p:extLst>
      <p:ext uri="{BB962C8B-B14F-4D97-AF65-F5344CB8AC3E}">
        <p14:creationId xmlns:p14="http://schemas.microsoft.com/office/powerpoint/2010/main" val="255398008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Título y objetos">
    <p:spTree>
      <p:nvGrpSpPr>
        <p:cNvPr id="1" name=""/>
        <p:cNvGrpSpPr/>
        <p:nvPr/>
      </p:nvGrpSpPr>
      <p:grpSpPr>
        <a:xfrm>
          <a:off x="0" y="0"/>
          <a:ext cx="0" cy="0"/>
          <a:chOff x="0" y="0"/>
          <a:chExt cx="0" cy="0"/>
        </a:xfrm>
      </p:grpSpPr>
    </p:spTree>
    <p:extLst>
      <p:ext uri="{BB962C8B-B14F-4D97-AF65-F5344CB8AC3E}">
        <p14:creationId xmlns:p14="http://schemas.microsoft.com/office/powerpoint/2010/main" val="111328145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6_Diseño personalizado">
    <p:spTree>
      <p:nvGrpSpPr>
        <p:cNvPr id="1" name=""/>
        <p:cNvGrpSpPr/>
        <p:nvPr/>
      </p:nvGrpSpPr>
      <p:grpSpPr>
        <a:xfrm>
          <a:off x="0" y="0"/>
          <a:ext cx="0" cy="0"/>
          <a:chOff x="0" y="0"/>
          <a:chExt cx="0" cy="0"/>
        </a:xfrm>
      </p:grpSpPr>
      <p:pic>
        <p:nvPicPr>
          <p:cNvPr id="9" name="Imagen 8"/>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80" y="0"/>
            <a:ext cx="12190645" cy="6858000"/>
          </a:xfrm>
          <a:prstGeom prst="rect">
            <a:avLst/>
          </a:prstGeom>
        </p:spPr>
      </p:pic>
      <p:pic>
        <p:nvPicPr>
          <p:cNvPr id="8" name="Imagen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91323" y="355448"/>
            <a:ext cx="3104391" cy="640843"/>
          </a:xfrm>
          <a:prstGeom prst="rect">
            <a:avLst/>
          </a:prstGeom>
        </p:spPr>
      </p:pic>
    </p:spTree>
    <p:extLst>
      <p:ext uri="{BB962C8B-B14F-4D97-AF65-F5344CB8AC3E}">
        <p14:creationId xmlns:p14="http://schemas.microsoft.com/office/powerpoint/2010/main" val="185737768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7_Diseño personalizado">
    <p:spTree>
      <p:nvGrpSpPr>
        <p:cNvPr id="1" name=""/>
        <p:cNvGrpSpPr/>
        <p:nvPr/>
      </p:nvGrpSpPr>
      <p:grpSpPr>
        <a:xfrm>
          <a:off x="0" y="0"/>
          <a:ext cx="0" cy="0"/>
          <a:chOff x="0" y="0"/>
          <a:chExt cx="0" cy="0"/>
        </a:xfrm>
      </p:grpSpPr>
      <p:pic>
        <p:nvPicPr>
          <p:cNvPr id="11" name="Imagen 10"/>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80" y="0"/>
            <a:ext cx="12190645" cy="6858000"/>
          </a:xfrm>
          <a:prstGeom prst="rect">
            <a:avLst/>
          </a:prstGeom>
        </p:spPr>
      </p:pic>
      <p:pic>
        <p:nvPicPr>
          <p:cNvPr id="10" name="Imagen 9"/>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407025" y="355448"/>
            <a:ext cx="3104391" cy="640843"/>
          </a:xfrm>
          <a:prstGeom prst="rect">
            <a:avLst/>
          </a:prstGeom>
        </p:spPr>
      </p:pic>
    </p:spTree>
    <p:extLst>
      <p:ext uri="{BB962C8B-B14F-4D97-AF65-F5344CB8AC3E}">
        <p14:creationId xmlns:p14="http://schemas.microsoft.com/office/powerpoint/2010/main" val="228441866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Vacia">
    <p:spTree>
      <p:nvGrpSpPr>
        <p:cNvPr id="1" name=""/>
        <p:cNvGrpSpPr/>
        <p:nvPr/>
      </p:nvGrpSpPr>
      <p:grpSpPr>
        <a:xfrm>
          <a:off x="0" y="0"/>
          <a:ext cx="0" cy="0"/>
          <a:chOff x="0" y="0"/>
          <a:chExt cx="0" cy="0"/>
        </a:xfrm>
      </p:grpSpPr>
    </p:spTree>
    <p:extLst>
      <p:ext uri="{BB962C8B-B14F-4D97-AF65-F5344CB8AC3E}">
        <p14:creationId xmlns:p14="http://schemas.microsoft.com/office/powerpoint/2010/main" val="232757674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userDrawn="1">
  <p:cSld name="Título y objetos 0">
    <p:spTree>
      <p:nvGrpSpPr>
        <p:cNvPr id="1" name=""/>
        <p:cNvGrpSpPr/>
        <p:nvPr/>
      </p:nvGrpSpPr>
      <p:grpSpPr>
        <a:xfrm>
          <a:off x="0" y="0"/>
          <a:ext cx="0" cy="0"/>
          <a:chOff x="0" y="0"/>
          <a:chExt cx="0" cy="0"/>
        </a:xfrm>
      </p:grpSpPr>
    </p:spTree>
    <p:extLst>
      <p:ext uri="{BB962C8B-B14F-4D97-AF65-F5344CB8AC3E}">
        <p14:creationId xmlns:p14="http://schemas.microsoft.com/office/powerpoint/2010/main" val="277186024"/>
      </p:ext>
    </p:extLst>
  </p:cSld>
  <p:clrMapOvr>
    <a:masterClrMapping/>
  </p:clrMapOvr>
  <p:transition spd="med"/>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Tree>
    <p:extLst>
      <p:ext uri="{BB962C8B-B14F-4D97-AF65-F5344CB8AC3E}">
        <p14:creationId xmlns:p14="http://schemas.microsoft.com/office/powerpoint/2010/main" val="44865086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4_Diseño personalizado">
    <p:spTree>
      <p:nvGrpSpPr>
        <p:cNvPr id="1" name=""/>
        <p:cNvGrpSpPr/>
        <p:nvPr/>
      </p:nvGrpSpPr>
      <p:grpSpPr>
        <a:xfrm>
          <a:off x="0" y="0"/>
          <a:ext cx="0" cy="0"/>
          <a:chOff x="0" y="0"/>
          <a:chExt cx="0" cy="0"/>
        </a:xfrm>
      </p:grpSpPr>
    </p:spTree>
    <p:extLst>
      <p:ext uri="{BB962C8B-B14F-4D97-AF65-F5344CB8AC3E}">
        <p14:creationId xmlns:p14="http://schemas.microsoft.com/office/powerpoint/2010/main" val="311878718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Diseño personalizado">
    <p:spTree>
      <p:nvGrpSpPr>
        <p:cNvPr id="1" name=""/>
        <p:cNvGrpSpPr/>
        <p:nvPr/>
      </p:nvGrpSpPr>
      <p:grpSpPr>
        <a:xfrm>
          <a:off x="0" y="0"/>
          <a:ext cx="0" cy="0"/>
          <a:chOff x="0" y="0"/>
          <a:chExt cx="0" cy="0"/>
        </a:xfrm>
      </p:grpSpPr>
      <p:pic>
        <p:nvPicPr>
          <p:cNvPr id="11" name="Imagen 10"/>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78" y="0"/>
            <a:ext cx="12190645" cy="6858000"/>
          </a:xfrm>
          <a:prstGeom prst="rect">
            <a:avLst/>
          </a:prstGeom>
        </p:spPr>
      </p:pic>
      <p:pic>
        <p:nvPicPr>
          <p:cNvPr id="8" name="Imagen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82305" y="376215"/>
            <a:ext cx="2911523" cy="601029"/>
          </a:xfrm>
          <a:prstGeom prst="rect">
            <a:avLst/>
          </a:prstGeom>
        </p:spPr>
      </p:pic>
    </p:spTree>
    <p:extLst>
      <p:ext uri="{BB962C8B-B14F-4D97-AF65-F5344CB8AC3E}">
        <p14:creationId xmlns:p14="http://schemas.microsoft.com/office/powerpoint/2010/main" val="22890474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Diseño personalizado">
    <p:spTree>
      <p:nvGrpSpPr>
        <p:cNvPr id="1" name=""/>
        <p:cNvGrpSpPr/>
        <p:nvPr/>
      </p:nvGrpSpPr>
      <p:grpSpPr>
        <a:xfrm>
          <a:off x="0" y="0"/>
          <a:ext cx="0" cy="0"/>
          <a:chOff x="0" y="0"/>
          <a:chExt cx="0" cy="0"/>
        </a:xfrm>
      </p:grpSpPr>
      <p:pic>
        <p:nvPicPr>
          <p:cNvPr id="11" name="Imagen 10"/>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78" y="0"/>
            <a:ext cx="12190645" cy="6858000"/>
          </a:xfrm>
          <a:prstGeom prst="rect">
            <a:avLst/>
          </a:prstGeom>
        </p:spPr>
      </p:pic>
      <p:pic>
        <p:nvPicPr>
          <p:cNvPr id="8" name="Imagen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82306" y="376215"/>
            <a:ext cx="2911524" cy="601029"/>
          </a:xfrm>
          <a:prstGeom prst="rect">
            <a:avLst/>
          </a:prstGeom>
        </p:spPr>
      </p:pic>
    </p:spTree>
    <p:extLst>
      <p:ext uri="{BB962C8B-B14F-4D97-AF65-F5344CB8AC3E}">
        <p14:creationId xmlns:p14="http://schemas.microsoft.com/office/powerpoint/2010/main" val="33536583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1_Diseño personalizado">
    <p:spTree>
      <p:nvGrpSpPr>
        <p:cNvPr id="1" name=""/>
        <p:cNvGrpSpPr/>
        <p:nvPr/>
      </p:nvGrpSpPr>
      <p:grpSpPr>
        <a:xfrm>
          <a:off x="0" y="0"/>
          <a:ext cx="0" cy="0"/>
          <a:chOff x="0" y="0"/>
          <a:chExt cx="0" cy="0"/>
        </a:xfrm>
      </p:grpSpPr>
      <p:pic>
        <p:nvPicPr>
          <p:cNvPr id="9" name="Imagen 8"/>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78" y="0"/>
            <a:ext cx="12190645" cy="6858000"/>
          </a:xfrm>
          <a:prstGeom prst="rect">
            <a:avLst/>
          </a:prstGeom>
        </p:spPr>
      </p:pic>
      <p:pic>
        <p:nvPicPr>
          <p:cNvPr id="8" name="Imagen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91321" y="355444"/>
            <a:ext cx="3104391" cy="640843"/>
          </a:xfrm>
          <a:prstGeom prst="rect">
            <a:avLst/>
          </a:prstGeom>
        </p:spPr>
      </p:pic>
    </p:spTree>
    <p:extLst>
      <p:ext uri="{BB962C8B-B14F-4D97-AF65-F5344CB8AC3E}">
        <p14:creationId xmlns:p14="http://schemas.microsoft.com/office/powerpoint/2010/main" val="360583737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2_Diseño personalizado">
    <p:spTree>
      <p:nvGrpSpPr>
        <p:cNvPr id="1" name=""/>
        <p:cNvGrpSpPr/>
        <p:nvPr/>
      </p:nvGrpSpPr>
      <p:grpSpPr>
        <a:xfrm>
          <a:off x="0" y="0"/>
          <a:ext cx="0" cy="0"/>
          <a:chOff x="0" y="0"/>
          <a:chExt cx="0" cy="0"/>
        </a:xfrm>
      </p:grpSpPr>
      <p:pic>
        <p:nvPicPr>
          <p:cNvPr id="11" name="Imagen 10"/>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78" y="0"/>
            <a:ext cx="12190645" cy="6858000"/>
          </a:xfrm>
          <a:prstGeom prst="rect">
            <a:avLst/>
          </a:prstGeom>
        </p:spPr>
      </p:pic>
      <p:pic>
        <p:nvPicPr>
          <p:cNvPr id="10" name="Imagen 9"/>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407022" y="355444"/>
            <a:ext cx="3104391" cy="640843"/>
          </a:xfrm>
          <a:prstGeom prst="rect">
            <a:avLst/>
          </a:prstGeom>
        </p:spPr>
      </p:pic>
    </p:spTree>
    <p:extLst>
      <p:ext uri="{BB962C8B-B14F-4D97-AF65-F5344CB8AC3E}">
        <p14:creationId xmlns:p14="http://schemas.microsoft.com/office/powerpoint/2010/main" val="256707003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3_Diseño personalizado">
    <p:spTree>
      <p:nvGrpSpPr>
        <p:cNvPr id="1" name=""/>
        <p:cNvGrpSpPr/>
        <p:nvPr/>
      </p:nvGrpSpPr>
      <p:grpSpPr>
        <a:xfrm>
          <a:off x="0" y="0"/>
          <a:ext cx="0" cy="0"/>
          <a:chOff x="0" y="0"/>
          <a:chExt cx="0" cy="0"/>
        </a:xfrm>
      </p:grpSpPr>
      <p:pic>
        <p:nvPicPr>
          <p:cNvPr id="4" name="Imagen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78" y="0"/>
            <a:ext cx="12190645" cy="6858000"/>
          </a:xfrm>
          <a:prstGeom prst="rect">
            <a:avLst/>
          </a:prstGeom>
        </p:spPr>
      </p:pic>
      <p:pic>
        <p:nvPicPr>
          <p:cNvPr id="3" name="Imagen 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78" y="0"/>
            <a:ext cx="12190645" cy="6858000"/>
          </a:xfrm>
          <a:prstGeom prst="rect">
            <a:avLst/>
          </a:prstGeom>
        </p:spPr>
      </p:pic>
      <p:pic>
        <p:nvPicPr>
          <p:cNvPr id="5" name="Imagen 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78" y="0"/>
            <a:ext cx="12190645" cy="6858000"/>
          </a:xfrm>
          <a:prstGeom prst="rect">
            <a:avLst/>
          </a:prstGeom>
        </p:spPr>
      </p:pic>
    </p:spTree>
    <p:extLst>
      <p:ext uri="{BB962C8B-B14F-4D97-AF65-F5344CB8AC3E}">
        <p14:creationId xmlns:p14="http://schemas.microsoft.com/office/powerpoint/2010/main" val="35623747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Diapositiva de título">
    <p:spTree>
      <p:nvGrpSpPr>
        <p:cNvPr id="1" name=""/>
        <p:cNvGrpSpPr/>
        <p:nvPr/>
      </p:nvGrpSpPr>
      <p:grpSpPr>
        <a:xfrm>
          <a:off x="0" y="0"/>
          <a:ext cx="0" cy="0"/>
          <a:chOff x="0" y="0"/>
          <a:chExt cx="0" cy="0"/>
        </a:xfrm>
      </p:grpSpPr>
    </p:spTree>
    <p:extLst>
      <p:ext uri="{BB962C8B-B14F-4D97-AF65-F5344CB8AC3E}">
        <p14:creationId xmlns:p14="http://schemas.microsoft.com/office/powerpoint/2010/main" val="100155670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CFA8A49-45E7-4677-AA68-DA018316C1AC}"/>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99EEE7D1-7AE4-4F67-A6E7-F58A09C5B7F2}"/>
              </a:ext>
            </a:extLst>
          </p:cNvPr>
          <p:cNvSpPr>
            <a:spLocks noGrp="1"/>
          </p:cNvSpPr>
          <p:nvPr>
            <p:ph idx="1"/>
          </p:nvPr>
        </p:nvSpPr>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390E8C4F-6F2C-4EB8-A267-6FF13F673F63}"/>
              </a:ext>
            </a:extLst>
          </p:cNvPr>
          <p:cNvSpPr>
            <a:spLocks noGrp="1"/>
          </p:cNvSpPr>
          <p:nvPr>
            <p:ph type="dt" sz="half" idx="10"/>
          </p:nvPr>
        </p:nvSpPr>
        <p:spPr/>
        <p:txBody>
          <a:bodyPr/>
          <a:lstStyle/>
          <a:p>
            <a:fld id="{331B7F5E-0478-4BDA-A37D-22E2D226BAB6}" type="datetimeFigureOut">
              <a:rPr lang="es-CO" smtClean="0"/>
              <a:t>23/04/20</a:t>
            </a:fld>
            <a:endParaRPr lang="es-CO"/>
          </a:p>
        </p:txBody>
      </p:sp>
      <p:sp>
        <p:nvSpPr>
          <p:cNvPr id="5" name="Marcador de pie de página 4">
            <a:extLst>
              <a:ext uri="{FF2B5EF4-FFF2-40B4-BE49-F238E27FC236}">
                <a16:creationId xmlns:a16="http://schemas.microsoft.com/office/drawing/2014/main" id="{DC4591F3-CF70-43AF-8B68-D8FF951B1916}"/>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8611B5D6-8D95-4BFE-A165-FF5AF45E43C3}"/>
              </a:ext>
            </a:extLst>
          </p:cNvPr>
          <p:cNvSpPr>
            <a:spLocks noGrp="1"/>
          </p:cNvSpPr>
          <p:nvPr>
            <p:ph type="sldNum" sz="quarter" idx="12"/>
          </p:nvPr>
        </p:nvSpPr>
        <p:spPr/>
        <p:txBody>
          <a:bodyPr/>
          <a:lstStyle/>
          <a:p>
            <a:fld id="{2452BF3C-92C4-4F05-B1C2-F5B336E87AE0}" type="slidenum">
              <a:rPr lang="es-CO" smtClean="0"/>
              <a:t>‹Nº›</a:t>
            </a:fld>
            <a:endParaRPr lang="es-CO"/>
          </a:p>
        </p:txBody>
      </p:sp>
    </p:spTree>
    <p:extLst>
      <p:ext uri="{BB962C8B-B14F-4D97-AF65-F5344CB8AC3E}">
        <p14:creationId xmlns:p14="http://schemas.microsoft.com/office/powerpoint/2010/main" val="345161134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1_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4A51A1F-9C14-4FEE-8786-EAB2BD44B47A}"/>
              </a:ext>
            </a:extLst>
          </p:cNvPr>
          <p:cNvSpPr>
            <a:spLocks noGrp="1"/>
          </p:cNvSpPr>
          <p:nvPr>
            <p:ph type="ctrTitle"/>
          </p:nvPr>
        </p:nvSpPr>
        <p:spPr>
          <a:xfrm>
            <a:off x="1524000" y="1122363"/>
            <a:ext cx="9144000" cy="2387600"/>
          </a:xfrm>
        </p:spPr>
        <p:txBody>
          <a:bodyPr anchor="b"/>
          <a:lstStyle>
            <a:lvl1pPr algn="ctr">
              <a:defRPr sz="8000"/>
            </a:lvl1pPr>
          </a:lstStyle>
          <a:p>
            <a:r>
              <a:rPr lang="es-ES"/>
              <a:t>Haga clic para modificar el estilo de título del patrón</a:t>
            </a:r>
            <a:endParaRPr lang="es-CO"/>
          </a:p>
        </p:txBody>
      </p:sp>
      <p:sp>
        <p:nvSpPr>
          <p:cNvPr id="3" name="Subtítulo 2">
            <a:extLst>
              <a:ext uri="{FF2B5EF4-FFF2-40B4-BE49-F238E27FC236}">
                <a16:creationId xmlns:a16="http://schemas.microsoft.com/office/drawing/2014/main" id="{E098CBEE-450F-4F4A-A237-8D6EDF56AC35}"/>
              </a:ext>
            </a:extLst>
          </p:cNvPr>
          <p:cNvSpPr>
            <a:spLocks noGrp="1"/>
          </p:cNvSpPr>
          <p:nvPr>
            <p:ph type="subTitle" idx="1"/>
          </p:nvPr>
        </p:nvSpPr>
        <p:spPr>
          <a:xfrm>
            <a:off x="1524000" y="3602037"/>
            <a:ext cx="9144000" cy="1655763"/>
          </a:xfrm>
        </p:spPr>
        <p:txBody>
          <a:bodyPr/>
          <a:lstStyle>
            <a:lvl1pPr marL="0" indent="0" algn="ctr">
              <a:buNone/>
              <a:defRPr sz="3200"/>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s-ES"/>
              <a:t>Haga clic para editar el estilo de subtítulo del patrón</a:t>
            </a:r>
            <a:endParaRPr lang="es-CO"/>
          </a:p>
        </p:txBody>
      </p:sp>
      <p:sp>
        <p:nvSpPr>
          <p:cNvPr id="4" name="Marcador de fecha 3">
            <a:extLst>
              <a:ext uri="{FF2B5EF4-FFF2-40B4-BE49-F238E27FC236}">
                <a16:creationId xmlns:a16="http://schemas.microsoft.com/office/drawing/2014/main" id="{2C34B2D1-1B4A-43D5-A91D-128412C5B034}"/>
              </a:ext>
            </a:extLst>
          </p:cNvPr>
          <p:cNvSpPr>
            <a:spLocks noGrp="1"/>
          </p:cNvSpPr>
          <p:nvPr>
            <p:ph type="dt" sz="half" idx="10"/>
          </p:nvPr>
        </p:nvSpPr>
        <p:spPr/>
        <p:txBody>
          <a:bodyPr/>
          <a:lstStyle/>
          <a:p>
            <a:fld id="{331B7F5E-0478-4BDA-A37D-22E2D226BAB6}" type="datetimeFigureOut">
              <a:rPr lang="es-CO" smtClean="0"/>
              <a:t>23/04/20</a:t>
            </a:fld>
            <a:endParaRPr lang="es-CO"/>
          </a:p>
        </p:txBody>
      </p:sp>
      <p:sp>
        <p:nvSpPr>
          <p:cNvPr id="5" name="Marcador de pie de página 4">
            <a:extLst>
              <a:ext uri="{FF2B5EF4-FFF2-40B4-BE49-F238E27FC236}">
                <a16:creationId xmlns:a16="http://schemas.microsoft.com/office/drawing/2014/main" id="{2DD072BE-EC30-4C3C-B90A-47D0A0CFACC2}"/>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B318F095-3356-4DC6-91DA-B929D6DCD409}"/>
              </a:ext>
            </a:extLst>
          </p:cNvPr>
          <p:cNvSpPr>
            <a:spLocks noGrp="1"/>
          </p:cNvSpPr>
          <p:nvPr>
            <p:ph type="sldNum" sz="quarter" idx="12"/>
          </p:nvPr>
        </p:nvSpPr>
        <p:spPr/>
        <p:txBody>
          <a:bodyPr/>
          <a:lstStyle/>
          <a:p>
            <a:fld id="{2452BF3C-92C4-4F05-B1C2-F5B336E87AE0}" type="slidenum">
              <a:rPr lang="es-CO" smtClean="0"/>
              <a:t>‹Nº›</a:t>
            </a:fld>
            <a:endParaRPr lang="es-CO"/>
          </a:p>
        </p:txBody>
      </p:sp>
    </p:spTree>
    <p:extLst>
      <p:ext uri="{BB962C8B-B14F-4D97-AF65-F5344CB8AC3E}">
        <p14:creationId xmlns:p14="http://schemas.microsoft.com/office/powerpoint/2010/main" val="108007896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1_Título y objetos">
    <p:spTree>
      <p:nvGrpSpPr>
        <p:cNvPr id="1" name=""/>
        <p:cNvGrpSpPr/>
        <p:nvPr/>
      </p:nvGrpSpPr>
      <p:grpSpPr>
        <a:xfrm>
          <a:off x="0" y="0"/>
          <a:ext cx="0" cy="0"/>
          <a:chOff x="0" y="0"/>
          <a:chExt cx="0" cy="0"/>
        </a:xfrm>
      </p:grpSpPr>
    </p:spTree>
    <p:extLst>
      <p:ext uri="{BB962C8B-B14F-4D97-AF65-F5344CB8AC3E}">
        <p14:creationId xmlns:p14="http://schemas.microsoft.com/office/powerpoint/2010/main" val="397668304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6_Diseño personalizado">
    <p:spTree>
      <p:nvGrpSpPr>
        <p:cNvPr id="1" name=""/>
        <p:cNvGrpSpPr/>
        <p:nvPr/>
      </p:nvGrpSpPr>
      <p:grpSpPr>
        <a:xfrm>
          <a:off x="0" y="0"/>
          <a:ext cx="0" cy="0"/>
          <a:chOff x="0" y="0"/>
          <a:chExt cx="0" cy="0"/>
        </a:xfrm>
      </p:grpSpPr>
      <p:pic>
        <p:nvPicPr>
          <p:cNvPr id="9" name="Imagen 8"/>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80" y="0"/>
            <a:ext cx="12190645" cy="6858000"/>
          </a:xfrm>
          <a:prstGeom prst="rect">
            <a:avLst/>
          </a:prstGeom>
        </p:spPr>
      </p:pic>
      <p:pic>
        <p:nvPicPr>
          <p:cNvPr id="8" name="Imagen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91323" y="355448"/>
            <a:ext cx="3104391" cy="640843"/>
          </a:xfrm>
          <a:prstGeom prst="rect">
            <a:avLst/>
          </a:prstGeom>
        </p:spPr>
      </p:pic>
    </p:spTree>
    <p:extLst>
      <p:ext uri="{BB962C8B-B14F-4D97-AF65-F5344CB8AC3E}">
        <p14:creationId xmlns:p14="http://schemas.microsoft.com/office/powerpoint/2010/main" val="196521666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7_Diseño personalizado">
    <p:spTree>
      <p:nvGrpSpPr>
        <p:cNvPr id="1" name=""/>
        <p:cNvGrpSpPr/>
        <p:nvPr/>
      </p:nvGrpSpPr>
      <p:grpSpPr>
        <a:xfrm>
          <a:off x="0" y="0"/>
          <a:ext cx="0" cy="0"/>
          <a:chOff x="0" y="0"/>
          <a:chExt cx="0" cy="0"/>
        </a:xfrm>
      </p:grpSpPr>
      <p:pic>
        <p:nvPicPr>
          <p:cNvPr id="11" name="Imagen 10"/>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80" y="0"/>
            <a:ext cx="12190645" cy="6858000"/>
          </a:xfrm>
          <a:prstGeom prst="rect">
            <a:avLst/>
          </a:prstGeom>
        </p:spPr>
      </p:pic>
      <p:pic>
        <p:nvPicPr>
          <p:cNvPr id="10" name="Imagen 9"/>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407025" y="355448"/>
            <a:ext cx="3104391" cy="640843"/>
          </a:xfrm>
          <a:prstGeom prst="rect">
            <a:avLst/>
          </a:prstGeom>
        </p:spPr>
      </p:pic>
    </p:spTree>
    <p:extLst>
      <p:ext uri="{BB962C8B-B14F-4D97-AF65-F5344CB8AC3E}">
        <p14:creationId xmlns:p14="http://schemas.microsoft.com/office/powerpoint/2010/main" val="8648655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Tree>
    <p:extLst>
      <p:ext uri="{BB962C8B-B14F-4D97-AF65-F5344CB8AC3E}">
        <p14:creationId xmlns:p14="http://schemas.microsoft.com/office/powerpoint/2010/main" val="859727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1_Diseño personalizado">
    <p:spTree>
      <p:nvGrpSpPr>
        <p:cNvPr id="1" name=""/>
        <p:cNvGrpSpPr/>
        <p:nvPr/>
      </p:nvGrpSpPr>
      <p:grpSpPr>
        <a:xfrm>
          <a:off x="0" y="0"/>
          <a:ext cx="0" cy="0"/>
          <a:chOff x="0" y="0"/>
          <a:chExt cx="0" cy="0"/>
        </a:xfrm>
      </p:grpSpPr>
      <p:pic>
        <p:nvPicPr>
          <p:cNvPr id="9" name="Imagen 8"/>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78" y="0"/>
            <a:ext cx="12190645" cy="6858000"/>
          </a:xfrm>
          <a:prstGeom prst="rect">
            <a:avLst/>
          </a:prstGeom>
        </p:spPr>
      </p:pic>
      <p:pic>
        <p:nvPicPr>
          <p:cNvPr id="8" name="Imagen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91323" y="355444"/>
            <a:ext cx="3104391" cy="640843"/>
          </a:xfrm>
          <a:prstGeom prst="rect">
            <a:avLst/>
          </a:prstGeom>
        </p:spPr>
      </p:pic>
    </p:spTree>
    <p:extLst>
      <p:ext uri="{BB962C8B-B14F-4D97-AF65-F5344CB8AC3E}">
        <p14:creationId xmlns:p14="http://schemas.microsoft.com/office/powerpoint/2010/main" val="298594937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4_Diseño personalizado">
    <p:spTree>
      <p:nvGrpSpPr>
        <p:cNvPr id="1" name=""/>
        <p:cNvGrpSpPr/>
        <p:nvPr/>
      </p:nvGrpSpPr>
      <p:grpSpPr>
        <a:xfrm>
          <a:off x="0" y="0"/>
          <a:ext cx="0" cy="0"/>
          <a:chOff x="0" y="0"/>
          <a:chExt cx="0" cy="0"/>
        </a:xfrm>
      </p:grpSpPr>
    </p:spTree>
    <p:extLst>
      <p:ext uri="{BB962C8B-B14F-4D97-AF65-F5344CB8AC3E}">
        <p14:creationId xmlns:p14="http://schemas.microsoft.com/office/powerpoint/2010/main" val="382205364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Diseño personalizado">
    <p:spTree>
      <p:nvGrpSpPr>
        <p:cNvPr id="1" name=""/>
        <p:cNvGrpSpPr/>
        <p:nvPr/>
      </p:nvGrpSpPr>
      <p:grpSpPr>
        <a:xfrm>
          <a:off x="0" y="0"/>
          <a:ext cx="0" cy="0"/>
          <a:chOff x="0" y="0"/>
          <a:chExt cx="0" cy="0"/>
        </a:xfrm>
      </p:grpSpPr>
      <p:pic>
        <p:nvPicPr>
          <p:cNvPr id="11" name="Imagen 10"/>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78" y="0"/>
            <a:ext cx="12190645" cy="6858000"/>
          </a:xfrm>
          <a:prstGeom prst="rect">
            <a:avLst/>
          </a:prstGeom>
        </p:spPr>
      </p:pic>
      <p:pic>
        <p:nvPicPr>
          <p:cNvPr id="8" name="Imagen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82305" y="376215"/>
            <a:ext cx="2911523" cy="601029"/>
          </a:xfrm>
          <a:prstGeom prst="rect">
            <a:avLst/>
          </a:prstGeom>
        </p:spPr>
      </p:pic>
    </p:spTree>
    <p:extLst>
      <p:ext uri="{BB962C8B-B14F-4D97-AF65-F5344CB8AC3E}">
        <p14:creationId xmlns:p14="http://schemas.microsoft.com/office/powerpoint/2010/main" val="183004627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1_Diseño personalizado">
    <p:spTree>
      <p:nvGrpSpPr>
        <p:cNvPr id="1" name=""/>
        <p:cNvGrpSpPr/>
        <p:nvPr/>
      </p:nvGrpSpPr>
      <p:grpSpPr>
        <a:xfrm>
          <a:off x="0" y="0"/>
          <a:ext cx="0" cy="0"/>
          <a:chOff x="0" y="0"/>
          <a:chExt cx="0" cy="0"/>
        </a:xfrm>
      </p:grpSpPr>
      <p:pic>
        <p:nvPicPr>
          <p:cNvPr id="9" name="Imagen 8"/>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78" y="0"/>
            <a:ext cx="12190645" cy="6858000"/>
          </a:xfrm>
          <a:prstGeom prst="rect">
            <a:avLst/>
          </a:prstGeom>
        </p:spPr>
      </p:pic>
      <p:pic>
        <p:nvPicPr>
          <p:cNvPr id="8" name="Imagen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91321" y="355444"/>
            <a:ext cx="3104391" cy="640843"/>
          </a:xfrm>
          <a:prstGeom prst="rect">
            <a:avLst/>
          </a:prstGeom>
        </p:spPr>
      </p:pic>
    </p:spTree>
    <p:extLst>
      <p:ext uri="{BB962C8B-B14F-4D97-AF65-F5344CB8AC3E}">
        <p14:creationId xmlns:p14="http://schemas.microsoft.com/office/powerpoint/2010/main" val="426896212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2_Diseño personalizado">
    <p:spTree>
      <p:nvGrpSpPr>
        <p:cNvPr id="1" name=""/>
        <p:cNvGrpSpPr/>
        <p:nvPr/>
      </p:nvGrpSpPr>
      <p:grpSpPr>
        <a:xfrm>
          <a:off x="0" y="0"/>
          <a:ext cx="0" cy="0"/>
          <a:chOff x="0" y="0"/>
          <a:chExt cx="0" cy="0"/>
        </a:xfrm>
      </p:grpSpPr>
      <p:pic>
        <p:nvPicPr>
          <p:cNvPr id="11" name="Imagen 10"/>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78" y="0"/>
            <a:ext cx="12190645" cy="6858000"/>
          </a:xfrm>
          <a:prstGeom prst="rect">
            <a:avLst/>
          </a:prstGeom>
        </p:spPr>
      </p:pic>
      <p:pic>
        <p:nvPicPr>
          <p:cNvPr id="10" name="Imagen 9"/>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407022" y="355444"/>
            <a:ext cx="3104391" cy="640843"/>
          </a:xfrm>
          <a:prstGeom prst="rect">
            <a:avLst/>
          </a:prstGeom>
        </p:spPr>
      </p:pic>
    </p:spTree>
    <p:extLst>
      <p:ext uri="{BB962C8B-B14F-4D97-AF65-F5344CB8AC3E}">
        <p14:creationId xmlns:p14="http://schemas.microsoft.com/office/powerpoint/2010/main" val="230615245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3_Diseño personalizado">
    <p:spTree>
      <p:nvGrpSpPr>
        <p:cNvPr id="1" name=""/>
        <p:cNvGrpSpPr/>
        <p:nvPr/>
      </p:nvGrpSpPr>
      <p:grpSpPr>
        <a:xfrm>
          <a:off x="0" y="0"/>
          <a:ext cx="0" cy="0"/>
          <a:chOff x="0" y="0"/>
          <a:chExt cx="0" cy="0"/>
        </a:xfrm>
      </p:grpSpPr>
      <p:pic>
        <p:nvPicPr>
          <p:cNvPr id="4" name="Imagen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78" y="0"/>
            <a:ext cx="12190645" cy="6858000"/>
          </a:xfrm>
          <a:prstGeom prst="rect">
            <a:avLst/>
          </a:prstGeom>
        </p:spPr>
      </p:pic>
      <p:pic>
        <p:nvPicPr>
          <p:cNvPr id="3" name="Imagen 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78" y="0"/>
            <a:ext cx="12190645" cy="6858000"/>
          </a:xfrm>
          <a:prstGeom prst="rect">
            <a:avLst/>
          </a:prstGeom>
        </p:spPr>
      </p:pic>
      <p:pic>
        <p:nvPicPr>
          <p:cNvPr id="5" name="Imagen 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78" y="0"/>
            <a:ext cx="12190645" cy="6858000"/>
          </a:xfrm>
          <a:prstGeom prst="rect">
            <a:avLst/>
          </a:prstGeom>
        </p:spPr>
      </p:pic>
    </p:spTree>
    <p:extLst>
      <p:ext uri="{BB962C8B-B14F-4D97-AF65-F5344CB8AC3E}">
        <p14:creationId xmlns:p14="http://schemas.microsoft.com/office/powerpoint/2010/main" val="167526202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Diapositiva de título">
    <p:spTree>
      <p:nvGrpSpPr>
        <p:cNvPr id="1" name=""/>
        <p:cNvGrpSpPr/>
        <p:nvPr/>
      </p:nvGrpSpPr>
      <p:grpSpPr>
        <a:xfrm>
          <a:off x="0" y="0"/>
          <a:ext cx="0" cy="0"/>
          <a:chOff x="0" y="0"/>
          <a:chExt cx="0" cy="0"/>
        </a:xfrm>
      </p:grpSpPr>
    </p:spTree>
    <p:extLst>
      <p:ext uri="{BB962C8B-B14F-4D97-AF65-F5344CB8AC3E}">
        <p14:creationId xmlns:p14="http://schemas.microsoft.com/office/powerpoint/2010/main" val="414768317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CFA8A49-45E7-4677-AA68-DA018316C1AC}"/>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99EEE7D1-7AE4-4F67-A6E7-F58A09C5B7F2}"/>
              </a:ext>
            </a:extLst>
          </p:cNvPr>
          <p:cNvSpPr>
            <a:spLocks noGrp="1"/>
          </p:cNvSpPr>
          <p:nvPr>
            <p:ph idx="1"/>
          </p:nvPr>
        </p:nvSpPr>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390E8C4F-6F2C-4EB8-A267-6FF13F673F63}"/>
              </a:ext>
            </a:extLst>
          </p:cNvPr>
          <p:cNvSpPr>
            <a:spLocks noGrp="1"/>
          </p:cNvSpPr>
          <p:nvPr>
            <p:ph type="dt" sz="half" idx="10"/>
          </p:nvPr>
        </p:nvSpPr>
        <p:spPr/>
        <p:txBody>
          <a:bodyPr/>
          <a:lstStyle/>
          <a:p>
            <a:fld id="{331B7F5E-0478-4BDA-A37D-22E2D226BAB6}" type="datetimeFigureOut">
              <a:rPr lang="es-CO" smtClean="0"/>
              <a:t>23/04/20</a:t>
            </a:fld>
            <a:endParaRPr lang="es-CO"/>
          </a:p>
        </p:txBody>
      </p:sp>
      <p:sp>
        <p:nvSpPr>
          <p:cNvPr id="5" name="Marcador de pie de página 4">
            <a:extLst>
              <a:ext uri="{FF2B5EF4-FFF2-40B4-BE49-F238E27FC236}">
                <a16:creationId xmlns:a16="http://schemas.microsoft.com/office/drawing/2014/main" id="{DC4591F3-CF70-43AF-8B68-D8FF951B1916}"/>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8611B5D6-8D95-4BFE-A165-FF5AF45E43C3}"/>
              </a:ext>
            </a:extLst>
          </p:cNvPr>
          <p:cNvSpPr>
            <a:spLocks noGrp="1"/>
          </p:cNvSpPr>
          <p:nvPr>
            <p:ph type="sldNum" sz="quarter" idx="12"/>
          </p:nvPr>
        </p:nvSpPr>
        <p:spPr/>
        <p:txBody>
          <a:bodyPr/>
          <a:lstStyle/>
          <a:p>
            <a:fld id="{2452BF3C-92C4-4F05-B1C2-F5B336E87AE0}" type="slidenum">
              <a:rPr lang="es-CO" smtClean="0"/>
              <a:t>‹Nº›</a:t>
            </a:fld>
            <a:endParaRPr lang="es-CO"/>
          </a:p>
        </p:txBody>
      </p:sp>
    </p:spTree>
    <p:extLst>
      <p:ext uri="{BB962C8B-B14F-4D97-AF65-F5344CB8AC3E}">
        <p14:creationId xmlns:p14="http://schemas.microsoft.com/office/powerpoint/2010/main" val="355133835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 preserve="1">
  <p:cSld name="1_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4A51A1F-9C14-4FEE-8786-EAB2BD44B47A}"/>
              </a:ext>
            </a:extLst>
          </p:cNvPr>
          <p:cNvSpPr>
            <a:spLocks noGrp="1"/>
          </p:cNvSpPr>
          <p:nvPr>
            <p:ph type="ctrTitle"/>
          </p:nvPr>
        </p:nvSpPr>
        <p:spPr>
          <a:xfrm>
            <a:off x="1524000" y="1122363"/>
            <a:ext cx="9144000" cy="2387600"/>
          </a:xfrm>
        </p:spPr>
        <p:txBody>
          <a:bodyPr anchor="b"/>
          <a:lstStyle>
            <a:lvl1pPr algn="ctr">
              <a:defRPr sz="8000"/>
            </a:lvl1pPr>
          </a:lstStyle>
          <a:p>
            <a:r>
              <a:rPr lang="es-ES"/>
              <a:t>Haga clic para modificar el estilo de título del patrón</a:t>
            </a:r>
            <a:endParaRPr lang="es-CO"/>
          </a:p>
        </p:txBody>
      </p:sp>
      <p:sp>
        <p:nvSpPr>
          <p:cNvPr id="3" name="Subtítulo 2">
            <a:extLst>
              <a:ext uri="{FF2B5EF4-FFF2-40B4-BE49-F238E27FC236}">
                <a16:creationId xmlns:a16="http://schemas.microsoft.com/office/drawing/2014/main" id="{E098CBEE-450F-4F4A-A237-8D6EDF56AC35}"/>
              </a:ext>
            </a:extLst>
          </p:cNvPr>
          <p:cNvSpPr>
            <a:spLocks noGrp="1"/>
          </p:cNvSpPr>
          <p:nvPr>
            <p:ph type="subTitle" idx="1"/>
          </p:nvPr>
        </p:nvSpPr>
        <p:spPr>
          <a:xfrm>
            <a:off x="1524000" y="3602037"/>
            <a:ext cx="9144000" cy="1655763"/>
          </a:xfrm>
        </p:spPr>
        <p:txBody>
          <a:bodyPr/>
          <a:lstStyle>
            <a:lvl1pPr marL="0" indent="0" algn="ctr">
              <a:buNone/>
              <a:defRPr sz="3200"/>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s-ES"/>
              <a:t>Haga clic para editar el estilo de subtítulo del patrón</a:t>
            </a:r>
            <a:endParaRPr lang="es-CO"/>
          </a:p>
        </p:txBody>
      </p:sp>
      <p:sp>
        <p:nvSpPr>
          <p:cNvPr id="4" name="Marcador de fecha 3">
            <a:extLst>
              <a:ext uri="{FF2B5EF4-FFF2-40B4-BE49-F238E27FC236}">
                <a16:creationId xmlns:a16="http://schemas.microsoft.com/office/drawing/2014/main" id="{2C34B2D1-1B4A-43D5-A91D-128412C5B034}"/>
              </a:ext>
            </a:extLst>
          </p:cNvPr>
          <p:cNvSpPr>
            <a:spLocks noGrp="1"/>
          </p:cNvSpPr>
          <p:nvPr>
            <p:ph type="dt" sz="half" idx="10"/>
          </p:nvPr>
        </p:nvSpPr>
        <p:spPr/>
        <p:txBody>
          <a:bodyPr/>
          <a:lstStyle/>
          <a:p>
            <a:fld id="{331B7F5E-0478-4BDA-A37D-22E2D226BAB6}" type="datetimeFigureOut">
              <a:rPr lang="es-CO" smtClean="0"/>
              <a:t>23/04/20</a:t>
            </a:fld>
            <a:endParaRPr lang="es-CO"/>
          </a:p>
        </p:txBody>
      </p:sp>
      <p:sp>
        <p:nvSpPr>
          <p:cNvPr id="5" name="Marcador de pie de página 4">
            <a:extLst>
              <a:ext uri="{FF2B5EF4-FFF2-40B4-BE49-F238E27FC236}">
                <a16:creationId xmlns:a16="http://schemas.microsoft.com/office/drawing/2014/main" id="{2DD072BE-EC30-4C3C-B90A-47D0A0CFACC2}"/>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B318F095-3356-4DC6-91DA-B929D6DCD409}"/>
              </a:ext>
            </a:extLst>
          </p:cNvPr>
          <p:cNvSpPr>
            <a:spLocks noGrp="1"/>
          </p:cNvSpPr>
          <p:nvPr>
            <p:ph type="sldNum" sz="quarter" idx="12"/>
          </p:nvPr>
        </p:nvSpPr>
        <p:spPr/>
        <p:txBody>
          <a:bodyPr/>
          <a:lstStyle/>
          <a:p>
            <a:fld id="{2452BF3C-92C4-4F05-B1C2-F5B336E87AE0}" type="slidenum">
              <a:rPr lang="es-CO" smtClean="0"/>
              <a:t>‹Nº›</a:t>
            </a:fld>
            <a:endParaRPr lang="es-CO"/>
          </a:p>
        </p:txBody>
      </p:sp>
    </p:spTree>
    <p:extLst>
      <p:ext uri="{BB962C8B-B14F-4D97-AF65-F5344CB8AC3E}">
        <p14:creationId xmlns:p14="http://schemas.microsoft.com/office/powerpoint/2010/main" val="360730171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cSld name="1_Título y objetos">
    <p:spTree>
      <p:nvGrpSpPr>
        <p:cNvPr id="1" name=""/>
        <p:cNvGrpSpPr/>
        <p:nvPr/>
      </p:nvGrpSpPr>
      <p:grpSpPr>
        <a:xfrm>
          <a:off x="0" y="0"/>
          <a:ext cx="0" cy="0"/>
          <a:chOff x="0" y="0"/>
          <a:chExt cx="0" cy="0"/>
        </a:xfrm>
      </p:grpSpPr>
    </p:spTree>
    <p:extLst>
      <p:ext uri="{BB962C8B-B14F-4D97-AF65-F5344CB8AC3E}">
        <p14:creationId xmlns:p14="http://schemas.microsoft.com/office/powerpoint/2010/main" val="211787095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6_Diseño personalizado">
    <p:spTree>
      <p:nvGrpSpPr>
        <p:cNvPr id="1" name=""/>
        <p:cNvGrpSpPr/>
        <p:nvPr/>
      </p:nvGrpSpPr>
      <p:grpSpPr>
        <a:xfrm>
          <a:off x="0" y="0"/>
          <a:ext cx="0" cy="0"/>
          <a:chOff x="0" y="0"/>
          <a:chExt cx="0" cy="0"/>
        </a:xfrm>
      </p:grpSpPr>
      <p:pic>
        <p:nvPicPr>
          <p:cNvPr id="9" name="Imagen 8"/>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80" y="0"/>
            <a:ext cx="12190645" cy="6858000"/>
          </a:xfrm>
          <a:prstGeom prst="rect">
            <a:avLst/>
          </a:prstGeom>
        </p:spPr>
      </p:pic>
      <p:pic>
        <p:nvPicPr>
          <p:cNvPr id="8" name="Imagen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91323" y="355448"/>
            <a:ext cx="3104391" cy="640843"/>
          </a:xfrm>
          <a:prstGeom prst="rect">
            <a:avLst/>
          </a:prstGeom>
        </p:spPr>
      </p:pic>
    </p:spTree>
    <p:extLst>
      <p:ext uri="{BB962C8B-B14F-4D97-AF65-F5344CB8AC3E}">
        <p14:creationId xmlns:p14="http://schemas.microsoft.com/office/powerpoint/2010/main" val="30750749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2_Diseño personalizado">
    <p:spTree>
      <p:nvGrpSpPr>
        <p:cNvPr id="1" name=""/>
        <p:cNvGrpSpPr/>
        <p:nvPr/>
      </p:nvGrpSpPr>
      <p:grpSpPr>
        <a:xfrm>
          <a:off x="0" y="0"/>
          <a:ext cx="0" cy="0"/>
          <a:chOff x="0" y="0"/>
          <a:chExt cx="0" cy="0"/>
        </a:xfrm>
      </p:grpSpPr>
      <p:pic>
        <p:nvPicPr>
          <p:cNvPr id="11" name="Imagen 10"/>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78" y="0"/>
            <a:ext cx="12190645" cy="6858000"/>
          </a:xfrm>
          <a:prstGeom prst="rect">
            <a:avLst/>
          </a:prstGeom>
        </p:spPr>
      </p:pic>
      <p:pic>
        <p:nvPicPr>
          <p:cNvPr id="10" name="Imagen 9"/>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407025" y="355444"/>
            <a:ext cx="3104391" cy="640843"/>
          </a:xfrm>
          <a:prstGeom prst="rect">
            <a:avLst/>
          </a:prstGeom>
        </p:spPr>
      </p:pic>
    </p:spTree>
    <p:extLst>
      <p:ext uri="{BB962C8B-B14F-4D97-AF65-F5344CB8AC3E}">
        <p14:creationId xmlns:p14="http://schemas.microsoft.com/office/powerpoint/2010/main" val="124157795"/>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7_Diseño personalizado">
    <p:spTree>
      <p:nvGrpSpPr>
        <p:cNvPr id="1" name=""/>
        <p:cNvGrpSpPr/>
        <p:nvPr/>
      </p:nvGrpSpPr>
      <p:grpSpPr>
        <a:xfrm>
          <a:off x="0" y="0"/>
          <a:ext cx="0" cy="0"/>
          <a:chOff x="0" y="0"/>
          <a:chExt cx="0" cy="0"/>
        </a:xfrm>
      </p:grpSpPr>
      <p:pic>
        <p:nvPicPr>
          <p:cNvPr id="11" name="Imagen 10"/>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80" y="0"/>
            <a:ext cx="12190645" cy="6858000"/>
          </a:xfrm>
          <a:prstGeom prst="rect">
            <a:avLst/>
          </a:prstGeom>
        </p:spPr>
      </p:pic>
      <p:pic>
        <p:nvPicPr>
          <p:cNvPr id="10" name="Imagen 9"/>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407025" y="355448"/>
            <a:ext cx="3104391" cy="640843"/>
          </a:xfrm>
          <a:prstGeom prst="rect">
            <a:avLst/>
          </a:prstGeom>
        </p:spPr>
      </p:pic>
    </p:spTree>
    <p:extLst>
      <p:ext uri="{BB962C8B-B14F-4D97-AF65-F5344CB8AC3E}">
        <p14:creationId xmlns:p14="http://schemas.microsoft.com/office/powerpoint/2010/main" val="220539890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cSld name="Título y objetos 0">
    <p:spTree>
      <p:nvGrpSpPr>
        <p:cNvPr id="1" name=""/>
        <p:cNvGrpSpPr/>
        <p:nvPr/>
      </p:nvGrpSpPr>
      <p:grpSpPr>
        <a:xfrm>
          <a:off x="0" y="0"/>
          <a:ext cx="0" cy="0"/>
          <a:chOff x="0" y="0"/>
          <a:chExt cx="0" cy="0"/>
        </a:xfrm>
      </p:grpSpPr>
    </p:spTree>
    <p:extLst>
      <p:ext uri="{BB962C8B-B14F-4D97-AF65-F5344CB8AC3E}">
        <p14:creationId xmlns:p14="http://schemas.microsoft.com/office/powerpoint/2010/main" val="3654331255"/>
      </p:ext>
    </p:extLst>
  </p:cSld>
  <p:clrMapOvr>
    <a:masterClrMapping/>
  </p:clrMapOvr>
  <p:transition spd="med"/>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8_Diseño personalizado">
    <p:spTree>
      <p:nvGrpSpPr>
        <p:cNvPr id="1" name=""/>
        <p:cNvGrpSpPr/>
        <p:nvPr/>
      </p:nvGrpSpPr>
      <p:grpSpPr>
        <a:xfrm>
          <a:off x="0" y="0"/>
          <a:ext cx="0" cy="0"/>
          <a:chOff x="0" y="0"/>
          <a:chExt cx="0" cy="0"/>
        </a:xfrm>
      </p:grpSpPr>
      <p:pic>
        <p:nvPicPr>
          <p:cNvPr id="9" name="Imagen 8"/>
          <p:cNvPicPr>
            <a:picLocks noChangeAspect="1"/>
          </p:cNvPicPr>
          <p:nvPr/>
        </p:nvPicPr>
        <p:blipFill>
          <a:blip r:embed="rId2"/>
          <a:stretch>
            <a:fillRect/>
          </a:stretch>
        </p:blipFill>
        <p:spPr>
          <a:xfrm>
            <a:off x="680" y="0"/>
            <a:ext cx="12190645" cy="6858000"/>
          </a:xfrm>
          <a:prstGeom prst="rect">
            <a:avLst/>
          </a:prstGeom>
        </p:spPr>
      </p:pic>
      <p:pic>
        <p:nvPicPr>
          <p:cNvPr id="8" name="Imagen 7"/>
          <p:cNvPicPr>
            <a:picLocks noChangeAspect="1"/>
          </p:cNvPicPr>
          <p:nvPr/>
        </p:nvPicPr>
        <p:blipFill>
          <a:blip r:embed="rId3"/>
          <a:stretch>
            <a:fillRect/>
          </a:stretch>
        </p:blipFill>
        <p:spPr>
          <a:xfrm>
            <a:off x="491322" y="355448"/>
            <a:ext cx="3104391" cy="640843"/>
          </a:xfrm>
          <a:prstGeom prst="rect">
            <a:avLst/>
          </a:prstGeom>
        </p:spPr>
      </p:pic>
    </p:spTree>
    <p:extLst>
      <p:ext uri="{BB962C8B-B14F-4D97-AF65-F5344CB8AC3E}">
        <p14:creationId xmlns:p14="http://schemas.microsoft.com/office/powerpoint/2010/main" val="220950790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9_Diseño personalizado">
    <p:spTree>
      <p:nvGrpSpPr>
        <p:cNvPr id="1" name=""/>
        <p:cNvGrpSpPr/>
        <p:nvPr/>
      </p:nvGrpSpPr>
      <p:grpSpPr>
        <a:xfrm>
          <a:off x="0" y="0"/>
          <a:ext cx="0" cy="0"/>
          <a:chOff x="0" y="0"/>
          <a:chExt cx="0" cy="0"/>
        </a:xfrm>
      </p:grpSpPr>
      <p:pic>
        <p:nvPicPr>
          <p:cNvPr id="11" name="Imagen 10"/>
          <p:cNvPicPr>
            <a:picLocks noChangeAspect="1"/>
          </p:cNvPicPr>
          <p:nvPr/>
        </p:nvPicPr>
        <p:blipFill>
          <a:blip r:embed="rId2"/>
          <a:stretch>
            <a:fillRect/>
          </a:stretch>
        </p:blipFill>
        <p:spPr>
          <a:xfrm>
            <a:off x="680" y="0"/>
            <a:ext cx="12190645" cy="6858000"/>
          </a:xfrm>
          <a:prstGeom prst="rect">
            <a:avLst/>
          </a:prstGeom>
        </p:spPr>
      </p:pic>
      <p:pic>
        <p:nvPicPr>
          <p:cNvPr id="10" name="Imagen 9"/>
          <p:cNvPicPr>
            <a:picLocks noChangeAspect="1"/>
          </p:cNvPicPr>
          <p:nvPr/>
        </p:nvPicPr>
        <p:blipFill>
          <a:blip r:embed="rId3"/>
          <a:stretch>
            <a:fillRect/>
          </a:stretch>
        </p:blipFill>
        <p:spPr>
          <a:xfrm>
            <a:off x="8407023" y="355448"/>
            <a:ext cx="3104391" cy="640843"/>
          </a:xfrm>
          <a:prstGeom prst="rect">
            <a:avLst/>
          </a:prstGeom>
        </p:spPr>
      </p:pic>
    </p:spTree>
    <p:extLst>
      <p:ext uri="{BB962C8B-B14F-4D97-AF65-F5344CB8AC3E}">
        <p14:creationId xmlns:p14="http://schemas.microsoft.com/office/powerpoint/2010/main" val="3088440523"/>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D5BB381-6391-4972-B293-6AFDC0FEF05C}"/>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2FE835A4-248F-4499-B629-569F7CB82FD2}"/>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ABAF5818-1079-44AC-AC2B-8A688F1F9EA1}"/>
              </a:ext>
            </a:extLst>
          </p:cNvPr>
          <p:cNvSpPr>
            <a:spLocks noGrp="1"/>
          </p:cNvSpPr>
          <p:nvPr>
            <p:ph type="dt" sz="half" idx="10"/>
          </p:nvPr>
        </p:nvSpPr>
        <p:spPr/>
        <p:txBody>
          <a:bodyPr/>
          <a:lstStyle/>
          <a:p>
            <a:fld id="{CF6155DE-E8E5-4572-91C5-5F931C59D4EB}" type="datetimeFigureOut">
              <a:rPr lang="es-CO" smtClean="0"/>
              <a:t>23/04/20</a:t>
            </a:fld>
            <a:endParaRPr lang="es-CO"/>
          </a:p>
        </p:txBody>
      </p:sp>
      <p:sp>
        <p:nvSpPr>
          <p:cNvPr id="5" name="Marcador de pie de página 4">
            <a:extLst>
              <a:ext uri="{FF2B5EF4-FFF2-40B4-BE49-F238E27FC236}">
                <a16:creationId xmlns:a16="http://schemas.microsoft.com/office/drawing/2014/main" id="{DD8491C5-DEAA-40DF-9BAA-76332B2CED6E}"/>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996DD6DE-8D8C-4A61-8FAC-E42112D1E03A}"/>
              </a:ext>
            </a:extLst>
          </p:cNvPr>
          <p:cNvSpPr>
            <a:spLocks noGrp="1"/>
          </p:cNvSpPr>
          <p:nvPr>
            <p:ph type="sldNum" sz="quarter" idx="12"/>
          </p:nvPr>
        </p:nvSpPr>
        <p:spPr/>
        <p:txBody>
          <a:bodyPr/>
          <a:lstStyle/>
          <a:p>
            <a:fld id="{8E1387CB-057D-40FB-A32A-462B64063F3A}" type="slidenum">
              <a:rPr lang="es-CO" smtClean="0"/>
              <a:t>‹Nº›</a:t>
            </a:fld>
            <a:endParaRPr lang="es-CO"/>
          </a:p>
        </p:txBody>
      </p:sp>
    </p:spTree>
    <p:extLst>
      <p:ext uri="{BB962C8B-B14F-4D97-AF65-F5344CB8AC3E}">
        <p14:creationId xmlns:p14="http://schemas.microsoft.com/office/powerpoint/2010/main" val="3326883190"/>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4_Diseño personalizado">
    <p:spTree>
      <p:nvGrpSpPr>
        <p:cNvPr id="1" name=""/>
        <p:cNvGrpSpPr/>
        <p:nvPr/>
      </p:nvGrpSpPr>
      <p:grpSpPr>
        <a:xfrm>
          <a:off x="0" y="0"/>
          <a:ext cx="0" cy="0"/>
          <a:chOff x="0" y="0"/>
          <a:chExt cx="0" cy="0"/>
        </a:xfrm>
      </p:grpSpPr>
    </p:spTree>
    <p:extLst>
      <p:ext uri="{BB962C8B-B14F-4D97-AF65-F5344CB8AC3E}">
        <p14:creationId xmlns:p14="http://schemas.microsoft.com/office/powerpoint/2010/main" val="421409695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1_Diapositiva de título">
    <p:spTree>
      <p:nvGrpSpPr>
        <p:cNvPr id="1" name=""/>
        <p:cNvGrpSpPr/>
        <p:nvPr/>
      </p:nvGrpSpPr>
      <p:grpSpPr>
        <a:xfrm>
          <a:off x="0" y="0"/>
          <a:ext cx="0" cy="0"/>
          <a:chOff x="0" y="0"/>
          <a:chExt cx="0" cy="0"/>
        </a:xfrm>
      </p:grpSpPr>
    </p:spTree>
    <p:extLst>
      <p:ext uri="{BB962C8B-B14F-4D97-AF65-F5344CB8AC3E}">
        <p14:creationId xmlns:p14="http://schemas.microsoft.com/office/powerpoint/2010/main" val="39248656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3_Diseño personalizado">
    <p:spTree>
      <p:nvGrpSpPr>
        <p:cNvPr id="1" name=""/>
        <p:cNvGrpSpPr/>
        <p:nvPr/>
      </p:nvGrpSpPr>
      <p:grpSpPr>
        <a:xfrm>
          <a:off x="0" y="0"/>
          <a:ext cx="0" cy="0"/>
          <a:chOff x="0" y="0"/>
          <a:chExt cx="0" cy="0"/>
        </a:xfrm>
      </p:grpSpPr>
      <p:pic>
        <p:nvPicPr>
          <p:cNvPr id="4" name="Imagen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78" y="0"/>
            <a:ext cx="12190645" cy="6858000"/>
          </a:xfrm>
          <a:prstGeom prst="rect">
            <a:avLst/>
          </a:prstGeom>
        </p:spPr>
      </p:pic>
      <p:pic>
        <p:nvPicPr>
          <p:cNvPr id="3" name="Imagen 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78" y="0"/>
            <a:ext cx="12190645" cy="6858000"/>
          </a:xfrm>
          <a:prstGeom prst="rect">
            <a:avLst/>
          </a:prstGeom>
        </p:spPr>
      </p:pic>
      <p:pic>
        <p:nvPicPr>
          <p:cNvPr id="5" name="Imagen 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78" y="0"/>
            <a:ext cx="12190645" cy="6858000"/>
          </a:xfrm>
          <a:prstGeom prst="rect">
            <a:avLst/>
          </a:prstGeom>
        </p:spPr>
      </p:pic>
    </p:spTree>
    <p:extLst>
      <p:ext uri="{BB962C8B-B14F-4D97-AF65-F5344CB8AC3E}">
        <p14:creationId xmlns:p14="http://schemas.microsoft.com/office/powerpoint/2010/main" val="36639971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Diapositiva de título">
    <p:spTree>
      <p:nvGrpSpPr>
        <p:cNvPr id="1" name=""/>
        <p:cNvGrpSpPr/>
        <p:nvPr/>
      </p:nvGrpSpPr>
      <p:grpSpPr>
        <a:xfrm>
          <a:off x="0" y="0"/>
          <a:ext cx="0" cy="0"/>
          <a:chOff x="0" y="0"/>
          <a:chExt cx="0" cy="0"/>
        </a:xfrm>
      </p:grpSpPr>
    </p:spTree>
    <p:extLst>
      <p:ext uri="{BB962C8B-B14F-4D97-AF65-F5344CB8AC3E}">
        <p14:creationId xmlns:p14="http://schemas.microsoft.com/office/powerpoint/2010/main" val="29077752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CFA8A49-45E7-4677-AA68-DA018316C1AC}"/>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99EEE7D1-7AE4-4F67-A6E7-F58A09C5B7F2}"/>
              </a:ext>
            </a:extLst>
          </p:cNvPr>
          <p:cNvSpPr>
            <a:spLocks noGrp="1"/>
          </p:cNvSpPr>
          <p:nvPr>
            <p:ph idx="1"/>
          </p:nvPr>
        </p:nvSpPr>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390E8C4F-6F2C-4EB8-A267-6FF13F673F63}"/>
              </a:ext>
            </a:extLst>
          </p:cNvPr>
          <p:cNvSpPr>
            <a:spLocks noGrp="1"/>
          </p:cNvSpPr>
          <p:nvPr>
            <p:ph type="dt" sz="half" idx="10"/>
          </p:nvPr>
        </p:nvSpPr>
        <p:spPr/>
        <p:txBody>
          <a:bodyPr/>
          <a:lstStyle/>
          <a:p>
            <a:fld id="{331B7F5E-0478-4BDA-A37D-22E2D226BAB6}" type="datetimeFigureOut">
              <a:rPr lang="es-CO" smtClean="0"/>
              <a:t>23/04/20</a:t>
            </a:fld>
            <a:endParaRPr lang="es-CO"/>
          </a:p>
        </p:txBody>
      </p:sp>
      <p:sp>
        <p:nvSpPr>
          <p:cNvPr id="5" name="Marcador de pie de página 4">
            <a:extLst>
              <a:ext uri="{FF2B5EF4-FFF2-40B4-BE49-F238E27FC236}">
                <a16:creationId xmlns:a16="http://schemas.microsoft.com/office/drawing/2014/main" id="{DC4591F3-CF70-43AF-8B68-D8FF951B1916}"/>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8611B5D6-8D95-4BFE-A165-FF5AF45E43C3}"/>
              </a:ext>
            </a:extLst>
          </p:cNvPr>
          <p:cNvSpPr>
            <a:spLocks noGrp="1"/>
          </p:cNvSpPr>
          <p:nvPr>
            <p:ph type="sldNum" sz="quarter" idx="12"/>
          </p:nvPr>
        </p:nvSpPr>
        <p:spPr/>
        <p:txBody>
          <a:bodyPr/>
          <a:lstStyle/>
          <a:p>
            <a:fld id="{2452BF3C-92C4-4F05-B1C2-F5B336E87AE0}" type="slidenum">
              <a:rPr lang="es-CO" smtClean="0"/>
              <a:t>‹Nº›</a:t>
            </a:fld>
            <a:endParaRPr lang="es-CO"/>
          </a:p>
        </p:txBody>
      </p:sp>
    </p:spTree>
    <p:extLst>
      <p:ext uri="{BB962C8B-B14F-4D97-AF65-F5344CB8AC3E}">
        <p14:creationId xmlns:p14="http://schemas.microsoft.com/office/powerpoint/2010/main" val="24961599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1_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4A51A1F-9C14-4FEE-8786-EAB2BD44B47A}"/>
              </a:ext>
            </a:extLst>
          </p:cNvPr>
          <p:cNvSpPr>
            <a:spLocks noGrp="1"/>
          </p:cNvSpPr>
          <p:nvPr>
            <p:ph type="ctrTitle"/>
          </p:nvPr>
        </p:nvSpPr>
        <p:spPr>
          <a:xfrm>
            <a:off x="1524000" y="1122363"/>
            <a:ext cx="9144000" cy="2387600"/>
          </a:xfrm>
        </p:spPr>
        <p:txBody>
          <a:bodyPr anchor="b"/>
          <a:lstStyle>
            <a:lvl1pPr algn="ctr">
              <a:defRPr sz="8000"/>
            </a:lvl1pPr>
          </a:lstStyle>
          <a:p>
            <a:r>
              <a:rPr lang="es-ES"/>
              <a:t>Haga clic para modificar el estilo de título del patrón</a:t>
            </a:r>
            <a:endParaRPr lang="es-CO"/>
          </a:p>
        </p:txBody>
      </p:sp>
      <p:sp>
        <p:nvSpPr>
          <p:cNvPr id="3" name="Subtítulo 2">
            <a:extLst>
              <a:ext uri="{FF2B5EF4-FFF2-40B4-BE49-F238E27FC236}">
                <a16:creationId xmlns:a16="http://schemas.microsoft.com/office/drawing/2014/main" id="{E098CBEE-450F-4F4A-A237-8D6EDF56AC35}"/>
              </a:ext>
            </a:extLst>
          </p:cNvPr>
          <p:cNvSpPr>
            <a:spLocks noGrp="1"/>
          </p:cNvSpPr>
          <p:nvPr>
            <p:ph type="subTitle" idx="1"/>
          </p:nvPr>
        </p:nvSpPr>
        <p:spPr>
          <a:xfrm>
            <a:off x="1524000" y="3602037"/>
            <a:ext cx="9144000" cy="1655763"/>
          </a:xfrm>
        </p:spPr>
        <p:txBody>
          <a:bodyPr/>
          <a:lstStyle>
            <a:lvl1pPr marL="0" indent="0" algn="ctr">
              <a:buNone/>
              <a:defRPr sz="3200"/>
            </a:lvl1pPr>
            <a:lvl2pPr marL="609570" indent="0" algn="ctr">
              <a:buNone/>
              <a:defRPr sz="2667"/>
            </a:lvl2pPr>
            <a:lvl3pPr marL="1219139" indent="0" algn="ctr">
              <a:buNone/>
              <a:defRPr sz="2400"/>
            </a:lvl3pPr>
            <a:lvl4pPr marL="1828709" indent="0" algn="ctr">
              <a:buNone/>
              <a:defRPr sz="2133"/>
            </a:lvl4pPr>
            <a:lvl5pPr marL="2438278" indent="0" algn="ctr">
              <a:buNone/>
              <a:defRPr sz="2133"/>
            </a:lvl5pPr>
            <a:lvl6pPr marL="3047848" indent="0" algn="ctr">
              <a:buNone/>
              <a:defRPr sz="2133"/>
            </a:lvl6pPr>
            <a:lvl7pPr marL="3657417" indent="0" algn="ctr">
              <a:buNone/>
              <a:defRPr sz="2133"/>
            </a:lvl7pPr>
            <a:lvl8pPr marL="4266987" indent="0" algn="ctr">
              <a:buNone/>
              <a:defRPr sz="2133"/>
            </a:lvl8pPr>
            <a:lvl9pPr marL="4876557" indent="0" algn="ctr">
              <a:buNone/>
              <a:defRPr sz="2133"/>
            </a:lvl9pPr>
          </a:lstStyle>
          <a:p>
            <a:r>
              <a:rPr lang="es-ES"/>
              <a:t>Haga clic para editar el estilo de subtítulo del patrón</a:t>
            </a:r>
            <a:endParaRPr lang="es-CO"/>
          </a:p>
        </p:txBody>
      </p:sp>
      <p:sp>
        <p:nvSpPr>
          <p:cNvPr id="4" name="Marcador de fecha 3">
            <a:extLst>
              <a:ext uri="{FF2B5EF4-FFF2-40B4-BE49-F238E27FC236}">
                <a16:creationId xmlns:a16="http://schemas.microsoft.com/office/drawing/2014/main" id="{2C34B2D1-1B4A-43D5-A91D-128412C5B034}"/>
              </a:ext>
            </a:extLst>
          </p:cNvPr>
          <p:cNvSpPr>
            <a:spLocks noGrp="1"/>
          </p:cNvSpPr>
          <p:nvPr>
            <p:ph type="dt" sz="half" idx="10"/>
          </p:nvPr>
        </p:nvSpPr>
        <p:spPr/>
        <p:txBody>
          <a:bodyPr/>
          <a:lstStyle/>
          <a:p>
            <a:fld id="{331B7F5E-0478-4BDA-A37D-22E2D226BAB6}" type="datetimeFigureOut">
              <a:rPr lang="es-CO" smtClean="0"/>
              <a:t>23/04/20</a:t>
            </a:fld>
            <a:endParaRPr lang="es-CO"/>
          </a:p>
        </p:txBody>
      </p:sp>
      <p:sp>
        <p:nvSpPr>
          <p:cNvPr id="5" name="Marcador de pie de página 4">
            <a:extLst>
              <a:ext uri="{FF2B5EF4-FFF2-40B4-BE49-F238E27FC236}">
                <a16:creationId xmlns:a16="http://schemas.microsoft.com/office/drawing/2014/main" id="{2DD072BE-EC30-4C3C-B90A-47D0A0CFACC2}"/>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B318F095-3356-4DC6-91DA-B929D6DCD409}"/>
              </a:ext>
            </a:extLst>
          </p:cNvPr>
          <p:cNvSpPr>
            <a:spLocks noGrp="1"/>
          </p:cNvSpPr>
          <p:nvPr>
            <p:ph type="sldNum" sz="quarter" idx="12"/>
          </p:nvPr>
        </p:nvSpPr>
        <p:spPr/>
        <p:txBody>
          <a:bodyPr/>
          <a:lstStyle/>
          <a:p>
            <a:fld id="{2452BF3C-92C4-4F05-B1C2-F5B336E87AE0}" type="slidenum">
              <a:rPr lang="es-CO" smtClean="0"/>
              <a:t>‹Nº›</a:t>
            </a:fld>
            <a:endParaRPr lang="es-CO"/>
          </a:p>
        </p:txBody>
      </p:sp>
    </p:spTree>
    <p:extLst>
      <p:ext uri="{BB962C8B-B14F-4D97-AF65-F5344CB8AC3E}">
        <p14:creationId xmlns:p14="http://schemas.microsoft.com/office/powerpoint/2010/main" val="24018713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6" Type="http://schemas.openxmlformats.org/officeDocument/2006/relationships/image" Target="../media/image1.png"/><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theme" Target="../theme/theme2.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4.xml"/><Relationship Id="rId13" Type="http://schemas.openxmlformats.org/officeDocument/2006/relationships/theme" Target="../theme/theme3.xml"/><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slideLayout" Target="../slideLayouts/slideLayout38.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5" Type="http://schemas.openxmlformats.org/officeDocument/2006/relationships/slideLayout" Target="../slideLayouts/slideLayout31.xml"/><Relationship Id="rId10" Type="http://schemas.openxmlformats.org/officeDocument/2006/relationships/slideLayout" Target="../slideLayouts/slideLayout36.xml"/><Relationship Id="rId4" Type="http://schemas.openxmlformats.org/officeDocument/2006/relationships/slideLayout" Target="../slideLayouts/slideLayout30.xml"/><Relationship Id="rId9" Type="http://schemas.openxmlformats.org/officeDocument/2006/relationships/slideLayout" Target="../slideLayouts/slideLayout35.xml"/><Relationship Id="rId14" Type="http://schemas.openxmlformats.org/officeDocument/2006/relationships/image" Target="../media/image1.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6.xml"/><Relationship Id="rId13" Type="http://schemas.openxmlformats.org/officeDocument/2006/relationships/slideLayout" Target="../slideLayouts/slideLayout51.xml"/><Relationship Id="rId3" Type="http://schemas.openxmlformats.org/officeDocument/2006/relationships/slideLayout" Target="../slideLayouts/slideLayout41.xml"/><Relationship Id="rId7" Type="http://schemas.openxmlformats.org/officeDocument/2006/relationships/slideLayout" Target="../slideLayouts/slideLayout45.xml"/><Relationship Id="rId12" Type="http://schemas.openxmlformats.org/officeDocument/2006/relationships/slideLayout" Target="../slideLayouts/slideLayout50.xml"/><Relationship Id="rId17" Type="http://schemas.openxmlformats.org/officeDocument/2006/relationships/image" Target="../media/image1.png"/><Relationship Id="rId2" Type="http://schemas.openxmlformats.org/officeDocument/2006/relationships/slideLayout" Target="../slideLayouts/slideLayout40.xml"/><Relationship Id="rId16" Type="http://schemas.openxmlformats.org/officeDocument/2006/relationships/theme" Target="../theme/theme4.xml"/><Relationship Id="rId1" Type="http://schemas.openxmlformats.org/officeDocument/2006/relationships/slideLayout" Target="../slideLayouts/slideLayout39.xml"/><Relationship Id="rId6" Type="http://schemas.openxmlformats.org/officeDocument/2006/relationships/slideLayout" Target="../slideLayouts/slideLayout44.xml"/><Relationship Id="rId11" Type="http://schemas.openxmlformats.org/officeDocument/2006/relationships/slideLayout" Target="../slideLayouts/slideLayout49.xml"/><Relationship Id="rId5" Type="http://schemas.openxmlformats.org/officeDocument/2006/relationships/slideLayout" Target="../slideLayouts/slideLayout43.xml"/><Relationship Id="rId15" Type="http://schemas.openxmlformats.org/officeDocument/2006/relationships/slideLayout" Target="../slideLayouts/slideLayout53.xml"/><Relationship Id="rId10" Type="http://schemas.openxmlformats.org/officeDocument/2006/relationships/slideLayout" Target="../slideLayouts/slideLayout48.xml"/><Relationship Id="rId4" Type="http://schemas.openxmlformats.org/officeDocument/2006/relationships/slideLayout" Target="../slideLayouts/slideLayout42.xml"/><Relationship Id="rId9" Type="http://schemas.openxmlformats.org/officeDocument/2006/relationships/slideLayout" Target="../slideLayouts/slideLayout47.xml"/><Relationship Id="rId14" Type="http://schemas.openxmlformats.org/officeDocument/2006/relationships/slideLayout" Target="../slideLayouts/slideLayout52.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56.xml"/><Relationship Id="rId2" Type="http://schemas.openxmlformats.org/officeDocument/2006/relationships/slideLayout" Target="../slideLayouts/slideLayout55.xml"/><Relationship Id="rId1" Type="http://schemas.openxmlformats.org/officeDocument/2006/relationships/slideLayout" Target="../slideLayouts/slideLayout54.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theme" Target="../theme/theme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pic>
        <p:nvPicPr>
          <p:cNvPr id="4" name="Picture 3" descr="_CCC_PPT_portada_03.png"/>
          <p:cNvPicPr>
            <a:picLocks noChangeAspect="1"/>
          </p:cNvPicPr>
          <p:nvPr userDrawn="1"/>
        </p:nvPicPr>
        <p:blipFill>
          <a:blip r:embed="rId14" cstate="screen">
            <a:extLst>
              <a:ext uri="{28A0092B-C50C-407E-A947-70E740481C1C}">
                <a14:useLocalDpi xmlns:a14="http://schemas.microsoft.com/office/drawing/2010/main"/>
              </a:ext>
            </a:extLst>
          </a:blip>
          <a:stretch>
            <a:fillRect/>
          </a:stretch>
        </p:blipFill>
        <p:spPr>
          <a:xfrm>
            <a:off x="0" y="5467349"/>
            <a:ext cx="12192000" cy="1390651"/>
          </a:xfrm>
          <a:prstGeom prst="rect">
            <a:avLst/>
          </a:prstGeom>
        </p:spPr>
      </p:pic>
      <p:sp>
        <p:nvSpPr>
          <p:cNvPr id="9" name="Text Box 8"/>
          <p:cNvSpPr txBox="1">
            <a:spLocks noChangeArrowheads="1"/>
          </p:cNvSpPr>
          <p:nvPr/>
        </p:nvSpPr>
        <p:spPr bwMode="auto">
          <a:xfrm>
            <a:off x="67737" y="6412586"/>
            <a:ext cx="719668" cy="37965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lvl1pPr>
              <a:defRPr sz="2400">
                <a:solidFill>
                  <a:schemeClr val="tx1"/>
                </a:solidFill>
                <a:latin typeface="Times New Roman" charset="0"/>
                <a:ea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algn="ctr">
              <a:defRPr/>
            </a:pPr>
            <a:fld id="{CCFF0EA1-B68D-7D42-9D6A-3F5A97AD5618}" type="slidenum">
              <a:rPr lang="es-ES_tradnl" sz="1867" b="0" smtClean="0">
                <a:solidFill>
                  <a:schemeClr val="tx2"/>
                </a:solidFill>
                <a:latin typeface="AmpleSoft-Regular" panose="02000000000000000000" pitchFamily="50" charset="0"/>
                <a:cs typeface="+mn-cs"/>
              </a:rPr>
              <a:pPr algn="ctr">
                <a:defRPr/>
              </a:pPr>
              <a:t>‹Nº›</a:t>
            </a:fld>
            <a:endParaRPr lang="es-ES_tradnl" sz="1867" b="0" dirty="0">
              <a:solidFill>
                <a:schemeClr val="tx2"/>
              </a:solidFill>
              <a:latin typeface="AmpleSoft-Regular" panose="02000000000000000000" pitchFamily="50" charset="0"/>
              <a:cs typeface="+mn-cs"/>
            </a:endParaRPr>
          </a:p>
        </p:txBody>
      </p:sp>
    </p:spTree>
    <p:extLst>
      <p:ext uri="{BB962C8B-B14F-4D97-AF65-F5344CB8AC3E}">
        <p14:creationId xmlns:p14="http://schemas.microsoft.com/office/powerpoint/2010/main" val="156218204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ctr" defTabSz="609570" rtl="0" eaLnBrk="1" latinLnBrk="0" hangingPunct="1">
        <a:spcBef>
          <a:spcPct val="0"/>
        </a:spcBef>
        <a:buNone/>
        <a:defRPr sz="5867" kern="1200">
          <a:solidFill>
            <a:schemeClr val="tx1"/>
          </a:solidFill>
          <a:latin typeface="+mj-lt"/>
          <a:ea typeface="+mj-ea"/>
          <a:cs typeface="+mj-cs"/>
        </a:defRPr>
      </a:lvl1pPr>
    </p:titleStyle>
    <p:bodyStyle>
      <a:lvl1pPr marL="457177" indent="-457177" algn="l" defTabSz="609570" rtl="0" eaLnBrk="1" latinLnBrk="0" hangingPunct="1">
        <a:spcBef>
          <a:spcPct val="20000"/>
        </a:spcBef>
        <a:buFont typeface="Arial"/>
        <a:buChar char="•"/>
        <a:defRPr sz="4267" kern="1200">
          <a:solidFill>
            <a:schemeClr val="tx1"/>
          </a:solidFill>
          <a:latin typeface="+mn-lt"/>
          <a:ea typeface="+mn-ea"/>
          <a:cs typeface="+mn-cs"/>
        </a:defRPr>
      </a:lvl1pPr>
      <a:lvl2pPr marL="990551" indent="-380982" algn="l" defTabSz="609570" rtl="0" eaLnBrk="1" latinLnBrk="0" hangingPunct="1">
        <a:spcBef>
          <a:spcPct val="20000"/>
        </a:spcBef>
        <a:buFont typeface="Arial"/>
        <a:buChar char="–"/>
        <a:defRPr sz="3733" kern="1200">
          <a:solidFill>
            <a:schemeClr val="tx1"/>
          </a:solidFill>
          <a:latin typeface="+mn-lt"/>
          <a:ea typeface="+mn-ea"/>
          <a:cs typeface="+mn-cs"/>
        </a:defRPr>
      </a:lvl2pPr>
      <a:lvl3pPr marL="1523923" indent="-304784" algn="l" defTabSz="609570" rtl="0" eaLnBrk="1" latinLnBrk="0" hangingPunct="1">
        <a:spcBef>
          <a:spcPct val="20000"/>
        </a:spcBef>
        <a:buFont typeface="Arial"/>
        <a:buChar char="•"/>
        <a:defRPr sz="3200" kern="1200">
          <a:solidFill>
            <a:schemeClr val="tx1"/>
          </a:solidFill>
          <a:latin typeface="+mn-lt"/>
          <a:ea typeface="+mn-ea"/>
          <a:cs typeface="+mn-cs"/>
        </a:defRPr>
      </a:lvl3pPr>
      <a:lvl4pPr marL="2133493" indent="-304784" algn="l" defTabSz="609570" rtl="0" eaLnBrk="1" latinLnBrk="0" hangingPunct="1">
        <a:spcBef>
          <a:spcPct val="20000"/>
        </a:spcBef>
        <a:buFont typeface="Arial"/>
        <a:buChar char="–"/>
        <a:defRPr sz="2667" kern="1200">
          <a:solidFill>
            <a:schemeClr val="tx1"/>
          </a:solidFill>
          <a:latin typeface="+mn-lt"/>
          <a:ea typeface="+mn-ea"/>
          <a:cs typeface="+mn-cs"/>
        </a:defRPr>
      </a:lvl4pPr>
      <a:lvl5pPr marL="2743063" indent="-304784" algn="l" defTabSz="609570" rtl="0" eaLnBrk="1" latinLnBrk="0" hangingPunct="1">
        <a:spcBef>
          <a:spcPct val="20000"/>
        </a:spcBef>
        <a:buFont typeface="Arial"/>
        <a:buChar char="»"/>
        <a:defRPr sz="2667" kern="1200">
          <a:solidFill>
            <a:schemeClr val="tx1"/>
          </a:solidFill>
          <a:latin typeface="+mn-lt"/>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1"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s-ES"/>
      </a:defPPr>
      <a:lvl1pPr marL="0" algn="l" defTabSz="609570" rtl="0" eaLnBrk="1" latinLnBrk="0" hangingPunct="1">
        <a:defRPr sz="2400" kern="1200">
          <a:solidFill>
            <a:schemeClr val="tx1"/>
          </a:solidFill>
          <a:latin typeface="+mn-lt"/>
          <a:ea typeface="+mn-ea"/>
          <a:cs typeface="+mn-cs"/>
        </a:defRPr>
      </a:lvl1pPr>
      <a:lvl2pPr marL="609570" algn="l" defTabSz="609570" rtl="0" eaLnBrk="1" latinLnBrk="0" hangingPunct="1">
        <a:defRPr sz="2400" kern="1200">
          <a:solidFill>
            <a:schemeClr val="tx1"/>
          </a:solidFill>
          <a:latin typeface="+mn-lt"/>
          <a:ea typeface="+mn-ea"/>
          <a:cs typeface="+mn-cs"/>
        </a:defRPr>
      </a:lvl2pPr>
      <a:lvl3pPr marL="1219139" algn="l" defTabSz="609570" rtl="0" eaLnBrk="1" latinLnBrk="0" hangingPunct="1">
        <a:defRPr sz="2400" kern="1200">
          <a:solidFill>
            <a:schemeClr val="tx1"/>
          </a:solidFill>
          <a:latin typeface="+mn-lt"/>
          <a:ea typeface="+mn-ea"/>
          <a:cs typeface="+mn-cs"/>
        </a:defRPr>
      </a:lvl3pPr>
      <a:lvl4pPr marL="1828709" algn="l" defTabSz="609570" rtl="0" eaLnBrk="1" latinLnBrk="0" hangingPunct="1">
        <a:defRPr sz="2400" kern="1200">
          <a:solidFill>
            <a:schemeClr val="tx1"/>
          </a:solidFill>
          <a:latin typeface="+mn-lt"/>
          <a:ea typeface="+mn-ea"/>
          <a:cs typeface="+mn-cs"/>
        </a:defRPr>
      </a:lvl4pPr>
      <a:lvl5pPr marL="2438278" algn="l" defTabSz="609570" rtl="0" eaLnBrk="1" latinLnBrk="0" hangingPunct="1">
        <a:defRPr sz="2400" kern="1200">
          <a:solidFill>
            <a:schemeClr val="tx1"/>
          </a:solidFill>
          <a:latin typeface="+mn-lt"/>
          <a:ea typeface="+mn-ea"/>
          <a:cs typeface="+mn-cs"/>
        </a:defRPr>
      </a:lvl5pPr>
      <a:lvl6pPr marL="3047848" algn="l" defTabSz="609570" rtl="0" eaLnBrk="1" latinLnBrk="0" hangingPunct="1">
        <a:defRPr sz="2400" kern="1200">
          <a:solidFill>
            <a:schemeClr val="tx1"/>
          </a:solidFill>
          <a:latin typeface="+mn-lt"/>
          <a:ea typeface="+mn-ea"/>
          <a:cs typeface="+mn-cs"/>
        </a:defRPr>
      </a:lvl6pPr>
      <a:lvl7pPr marL="3657417" algn="l" defTabSz="609570" rtl="0" eaLnBrk="1" latinLnBrk="0" hangingPunct="1">
        <a:defRPr sz="2400" kern="1200">
          <a:solidFill>
            <a:schemeClr val="tx1"/>
          </a:solidFill>
          <a:latin typeface="+mn-lt"/>
          <a:ea typeface="+mn-ea"/>
          <a:cs typeface="+mn-cs"/>
        </a:defRPr>
      </a:lvl7pPr>
      <a:lvl8pPr marL="4266987" algn="l" defTabSz="609570" rtl="0" eaLnBrk="1" latinLnBrk="0" hangingPunct="1">
        <a:defRPr sz="2400" kern="1200">
          <a:solidFill>
            <a:schemeClr val="tx1"/>
          </a:solidFill>
          <a:latin typeface="+mn-lt"/>
          <a:ea typeface="+mn-ea"/>
          <a:cs typeface="+mn-cs"/>
        </a:defRPr>
      </a:lvl8pPr>
      <a:lvl9pPr marL="4876557" algn="l" defTabSz="6095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pic>
        <p:nvPicPr>
          <p:cNvPr id="4" name="Picture 3" descr="_CCC_PPT_portada_03.png"/>
          <p:cNvPicPr>
            <a:picLocks noChangeAspect="1"/>
          </p:cNvPicPr>
          <p:nvPr userDrawn="1"/>
        </p:nvPicPr>
        <p:blipFill>
          <a:blip r:embed="rId16">
            <a:extLst>
              <a:ext uri="{28A0092B-C50C-407E-A947-70E740481C1C}">
                <a14:useLocalDpi xmlns:a14="http://schemas.microsoft.com/office/drawing/2010/main" val="0"/>
              </a:ext>
            </a:extLst>
          </a:blip>
          <a:stretch>
            <a:fillRect/>
          </a:stretch>
        </p:blipFill>
        <p:spPr>
          <a:xfrm>
            <a:off x="0" y="5467349"/>
            <a:ext cx="12192000" cy="1390651"/>
          </a:xfrm>
          <a:prstGeom prst="rect">
            <a:avLst/>
          </a:prstGeom>
        </p:spPr>
      </p:pic>
      <p:sp>
        <p:nvSpPr>
          <p:cNvPr id="9" name="Text Box 8"/>
          <p:cNvSpPr txBox="1">
            <a:spLocks noChangeArrowheads="1"/>
          </p:cNvSpPr>
          <p:nvPr/>
        </p:nvSpPr>
        <p:spPr bwMode="auto">
          <a:xfrm>
            <a:off x="67733" y="6412585"/>
            <a:ext cx="719667" cy="37965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square">
            <a:spAutoFit/>
          </a:bodyPr>
          <a:lstStyle>
            <a:lvl1pPr>
              <a:defRPr sz="2400">
                <a:solidFill>
                  <a:schemeClr val="tx1"/>
                </a:solidFill>
                <a:latin typeface="Times New Roman" charset="0"/>
                <a:ea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algn="ctr">
              <a:defRPr/>
            </a:pPr>
            <a:fld id="{CCFF0EA1-B68D-7D42-9D6A-3F5A97AD5618}" type="slidenum">
              <a:rPr lang="es-ES_tradnl" sz="1867" b="0" smtClean="0">
                <a:solidFill>
                  <a:schemeClr val="tx2"/>
                </a:solidFill>
                <a:latin typeface="AmpleSoft-Regular" panose="02000000000000000000" pitchFamily="50" charset="0"/>
                <a:cs typeface="+mn-cs"/>
              </a:rPr>
              <a:pPr algn="ctr">
                <a:defRPr/>
              </a:pPr>
              <a:t>‹Nº›</a:t>
            </a:fld>
            <a:endParaRPr lang="es-ES_tradnl" sz="1867" b="0" dirty="0">
              <a:solidFill>
                <a:schemeClr val="tx2"/>
              </a:solidFill>
              <a:latin typeface="AmpleSoft-Regular" panose="02000000000000000000" pitchFamily="50" charset="0"/>
              <a:cs typeface="+mn-cs"/>
            </a:endParaRPr>
          </a:p>
        </p:txBody>
      </p:sp>
    </p:spTree>
    <p:extLst>
      <p:ext uri="{BB962C8B-B14F-4D97-AF65-F5344CB8AC3E}">
        <p14:creationId xmlns:p14="http://schemas.microsoft.com/office/powerpoint/2010/main" val="2196974655"/>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702" r:id="rId13"/>
    <p:sldLayoutId id="2147483779" r:id="rId14"/>
  </p:sldLayoutIdLst>
  <p:txStyles>
    <p:titleStyle>
      <a:lvl1pPr algn="ctr" defTabSz="609585" rtl="0" eaLnBrk="1" latinLnBrk="0" hangingPunct="1">
        <a:spcBef>
          <a:spcPct val="0"/>
        </a:spcBef>
        <a:buNone/>
        <a:defRPr sz="5867" kern="1200">
          <a:solidFill>
            <a:schemeClr val="tx1"/>
          </a:solidFill>
          <a:latin typeface="+mj-lt"/>
          <a:ea typeface="+mj-ea"/>
          <a:cs typeface="+mj-cs"/>
        </a:defRPr>
      </a:lvl1pPr>
    </p:titleStyle>
    <p:bodyStyle>
      <a:lvl1pPr marL="457189" indent="-457189" algn="l" defTabSz="609585" rtl="0" eaLnBrk="1" latinLnBrk="0" hangingPunct="1">
        <a:spcBef>
          <a:spcPct val="20000"/>
        </a:spcBef>
        <a:buFont typeface="Arial"/>
        <a:buChar char="•"/>
        <a:defRPr sz="4267" kern="1200">
          <a:solidFill>
            <a:schemeClr val="tx1"/>
          </a:solidFill>
          <a:latin typeface="+mn-lt"/>
          <a:ea typeface="+mn-ea"/>
          <a:cs typeface="+mn-cs"/>
        </a:defRPr>
      </a:lvl1pPr>
      <a:lvl2pPr marL="990575" indent="-380990" algn="l" defTabSz="609585" rtl="0" eaLnBrk="1" latinLnBrk="0" hangingPunct="1">
        <a:spcBef>
          <a:spcPct val="20000"/>
        </a:spcBef>
        <a:buFont typeface="Arial"/>
        <a:buChar char="–"/>
        <a:defRPr sz="3733" kern="1200">
          <a:solidFill>
            <a:schemeClr val="tx1"/>
          </a:solidFill>
          <a:latin typeface="+mn-lt"/>
          <a:ea typeface="+mn-ea"/>
          <a:cs typeface="+mn-cs"/>
        </a:defRPr>
      </a:lvl2pPr>
      <a:lvl3pPr marL="1523962" indent="-304792" algn="l" defTabSz="609585" rtl="0" eaLnBrk="1" latinLnBrk="0" hangingPunct="1">
        <a:spcBef>
          <a:spcPct val="20000"/>
        </a:spcBef>
        <a:buFont typeface="Arial"/>
        <a:buChar char="•"/>
        <a:defRPr sz="3200" kern="1200">
          <a:solidFill>
            <a:schemeClr val="tx1"/>
          </a:solidFill>
          <a:latin typeface="+mn-lt"/>
          <a:ea typeface="+mn-ea"/>
          <a:cs typeface="+mn-cs"/>
        </a:defRPr>
      </a:lvl3pPr>
      <a:lvl4pPr marL="2133547" indent="-304792" algn="l" defTabSz="609585" rtl="0" eaLnBrk="1" latinLnBrk="0" hangingPunct="1">
        <a:spcBef>
          <a:spcPct val="20000"/>
        </a:spcBef>
        <a:buFont typeface="Arial"/>
        <a:buChar char="–"/>
        <a:defRPr sz="2667" kern="1200">
          <a:solidFill>
            <a:schemeClr val="tx1"/>
          </a:solidFill>
          <a:latin typeface="+mn-lt"/>
          <a:ea typeface="+mn-ea"/>
          <a:cs typeface="+mn-cs"/>
        </a:defRPr>
      </a:lvl4pPr>
      <a:lvl5pPr marL="2743131" indent="-304792" algn="l" defTabSz="609585" rtl="0" eaLnBrk="1" latinLnBrk="0" hangingPunct="1">
        <a:spcBef>
          <a:spcPct val="20000"/>
        </a:spcBef>
        <a:buFont typeface="Arial"/>
        <a:buChar char="»"/>
        <a:defRPr sz="2667" kern="1200">
          <a:solidFill>
            <a:schemeClr val="tx1"/>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s-E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pic>
        <p:nvPicPr>
          <p:cNvPr id="4" name="Picture 3" descr="_CCC_PPT_portada_03.png"/>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0" y="5467349"/>
            <a:ext cx="12192000" cy="1390651"/>
          </a:xfrm>
          <a:prstGeom prst="rect">
            <a:avLst/>
          </a:prstGeom>
        </p:spPr>
      </p:pic>
    </p:spTree>
    <p:extLst>
      <p:ext uri="{BB962C8B-B14F-4D97-AF65-F5344CB8AC3E}">
        <p14:creationId xmlns:p14="http://schemas.microsoft.com/office/powerpoint/2010/main" val="2382345247"/>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Lst>
  <p:txStyles>
    <p:titleStyle>
      <a:lvl1pPr algn="ctr" defTabSz="609585" rtl="0" eaLnBrk="1" latinLnBrk="0" hangingPunct="1">
        <a:spcBef>
          <a:spcPct val="0"/>
        </a:spcBef>
        <a:buNone/>
        <a:defRPr sz="5867" kern="1200">
          <a:solidFill>
            <a:schemeClr val="tx1"/>
          </a:solidFill>
          <a:latin typeface="+mj-lt"/>
          <a:ea typeface="+mj-ea"/>
          <a:cs typeface="+mj-cs"/>
        </a:defRPr>
      </a:lvl1pPr>
    </p:titleStyle>
    <p:bodyStyle>
      <a:lvl1pPr marL="457189" indent="-457189" algn="l" defTabSz="609585" rtl="0" eaLnBrk="1" latinLnBrk="0" hangingPunct="1">
        <a:spcBef>
          <a:spcPct val="20000"/>
        </a:spcBef>
        <a:buFont typeface="Arial"/>
        <a:buChar char="•"/>
        <a:defRPr sz="4267" kern="1200">
          <a:solidFill>
            <a:schemeClr val="tx1"/>
          </a:solidFill>
          <a:latin typeface="+mn-lt"/>
          <a:ea typeface="+mn-ea"/>
          <a:cs typeface="+mn-cs"/>
        </a:defRPr>
      </a:lvl1pPr>
      <a:lvl2pPr marL="990575" indent="-380990" algn="l" defTabSz="609585" rtl="0" eaLnBrk="1" latinLnBrk="0" hangingPunct="1">
        <a:spcBef>
          <a:spcPct val="20000"/>
        </a:spcBef>
        <a:buFont typeface="Arial"/>
        <a:buChar char="–"/>
        <a:defRPr sz="3733" kern="1200">
          <a:solidFill>
            <a:schemeClr val="tx1"/>
          </a:solidFill>
          <a:latin typeface="+mn-lt"/>
          <a:ea typeface="+mn-ea"/>
          <a:cs typeface="+mn-cs"/>
        </a:defRPr>
      </a:lvl2pPr>
      <a:lvl3pPr marL="1523962" indent="-304792" algn="l" defTabSz="609585" rtl="0" eaLnBrk="1" latinLnBrk="0" hangingPunct="1">
        <a:spcBef>
          <a:spcPct val="20000"/>
        </a:spcBef>
        <a:buFont typeface="Arial"/>
        <a:buChar char="•"/>
        <a:defRPr sz="3200" kern="1200">
          <a:solidFill>
            <a:schemeClr val="tx1"/>
          </a:solidFill>
          <a:latin typeface="+mn-lt"/>
          <a:ea typeface="+mn-ea"/>
          <a:cs typeface="+mn-cs"/>
        </a:defRPr>
      </a:lvl3pPr>
      <a:lvl4pPr marL="2133547" indent="-304792" algn="l" defTabSz="609585" rtl="0" eaLnBrk="1" latinLnBrk="0" hangingPunct="1">
        <a:spcBef>
          <a:spcPct val="20000"/>
        </a:spcBef>
        <a:buFont typeface="Arial"/>
        <a:buChar char="–"/>
        <a:defRPr sz="2667" kern="1200">
          <a:solidFill>
            <a:schemeClr val="tx1"/>
          </a:solidFill>
          <a:latin typeface="+mn-lt"/>
          <a:ea typeface="+mn-ea"/>
          <a:cs typeface="+mn-cs"/>
        </a:defRPr>
      </a:lvl4pPr>
      <a:lvl5pPr marL="2743131" indent="-304792" algn="l" defTabSz="609585" rtl="0" eaLnBrk="1" latinLnBrk="0" hangingPunct="1">
        <a:spcBef>
          <a:spcPct val="20000"/>
        </a:spcBef>
        <a:buFont typeface="Arial"/>
        <a:buChar char="»"/>
        <a:defRPr sz="2667" kern="1200">
          <a:solidFill>
            <a:schemeClr val="tx1"/>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s-E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pic>
        <p:nvPicPr>
          <p:cNvPr id="4" name="Picture 3" descr="_CCC_PPT_portada_03.png"/>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0" y="5467349"/>
            <a:ext cx="12192000" cy="1390651"/>
          </a:xfrm>
          <a:prstGeom prst="rect">
            <a:avLst/>
          </a:prstGeom>
        </p:spPr>
      </p:pic>
      <p:sp>
        <p:nvSpPr>
          <p:cNvPr id="9" name="Text Box 8"/>
          <p:cNvSpPr txBox="1">
            <a:spLocks noChangeArrowheads="1"/>
          </p:cNvSpPr>
          <p:nvPr/>
        </p:nvSpPr>
        <p:spPr bwMode="auto">
          <a:xfrm>
            <a:off x="67733" y="6412585"/>
            <a:ext cx="719667" cy="37965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square">
            <a:spAutoFit/>
          </a:bodyPr>
          <a:lstStyle>
            <a:lvl1pPr>
              <a:defRPr sz="2400">
                <a:solidFill>
                  <a:schemeClr val="tx1"/>
                </a:solidFill>
                <a:latin typeface="Times New Roman" charset="0"/>
                <a:ea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algn="ctr">
              <a:defRPr/>
            </a:pPr>
            <a:fld id="{CCFF0EA1-B68D-7D42-9D6A-3F5A97AD5618}" type="slidenum">
              <a:rPr lang="es-ES_tradnl" sz="1867" b="0" smtClean="0">
                <a:solidFill>
                  <a:schemeClr val="tx2"/>
                </a:solidFill>
                <a:latin typeface="AmpleSoft-Regular" panose="02000000000000000000" pitchFamily="50" charset="0"/>
                <a:cs typeface="+mn-cs"/>
              </a:rPr>
              <a:pPr algn="ctr">
                <a:defRPr/>
              </a:pPr>
              <a:t>‹Nº›</a:t>
            </a:fld>
            <a:endParaRPr lang="es-ES_tradnl" sz="1867" b="0" dirty="0">
              <a:solidFill>
                <a:schemeClr val="tx2"/>
              </a:solidFill>
              <a:latin typeface="AmpleSoft-Regular" panose="02000000000000000000" pitchFamily="50" charset="0"/>
              <a:cs typeface="+mn-cs"/>
            </a:endParaRPr>
          </a:p>
        </p:txBody>
      </p:sp>
    </p:spTree>
    <p:extLst>
      <p:ext uri="{BB962C8B-B14F-4D97-AF65-F5344CB8AC3E}">
        <p14:creationId xmlns:p14="http://schemas.microsoft.com/office/powerpoint/2010/main" val="3191911331"/>
      </p:ext>
    </p:extLst>
  </p:cSld>
  <p:clrMap bg1="lt1" tx1="dk1" bg2="lt2" tx2="dk2" accent1="accent1" accent2="accent2" accent3="accent3" accent4="accent4" accent5="accent5" accent6="accent6" hlink="hlink" folHlink="folHlink"/>
  <p:sldLayoutIdLst>
    <p:sldLayoutId id="2147483712" r:id="rId1"/>
    <p:sldLayoutId id="2147483713" r:id="rId2"/>
    <p:sldLayoutId id="2147483714" r:id="rId3"/>
    <p:sldLayoutId id="2147483715" r:id="rId4"/>
    <p:sldLayoutId id="2147483716" r:id="rId5"/>
    <p:sldLayoutId id="2147483717" r:id="rId6"/>
    <p:sldLayoutId id="2147483718" r:id="rId7"/>
    <p:sldLayoutId id="2147483719" r:id="rId8"/>
    <p:sldLayoutId id="2147483720" r:id="rId9"/>
    <p:sldLayoutId id="2147483721" r:id="rId10"/>
    <p:sldLayoutId id="2147483722" r:id="rId11"/>
    <p:sldLayoutId id="2147483723" r:id="rId12"/>
    <p:sldLayoutId id="2147483724" r:id="rId13"/>
    <p:sldLayoutId id="2147483725" r:id="rId14"/>
    <p:sldLayoutId id="2147483726" r:id="rId15"/>
  </p:sldLayoutIdLst>
  <p:txStyles>
    <p:titleStyle>
      <a:lvl1pPr algn="ctr" defTabSz="609585" rtl="0" eaLnBrk="1" latinLnBrk="0" hangingPunct="1">
        <a:spcBef>
          <a:spcPct val="0"/>
        </a:spcBef>
        <a:buNone/>
        <a:defRPr sz="5867" kern="1200">
          <a:solidFill>
            <a:schemeClr val="tx1"/>
          </a:solidFill>
          <a:latin typeface="+mj-lt"/>
          <a:ea typeface="+mj-ea"/>
          <a:cs typeface="+mj-cs"/>
        </a:defRPr>
      </a:lvl1pPr>
    </p:titleStyle>
    <p:bodyStyle>
      <a:lvl1pPr marL="457189" indent="-457189" algn="l" defTabSz="609585" rtl="0" eaLnBrk="1" latinLnBrk="0" hangingPunct="1">
        <a:spcBef>
          <a:spcPct val="20000"/>
        </a:spcBef>
        <a:buFont typeface="Arial"/>
        <a:buChar char="•"/>
        <a:defRPr sz="4267" kern="1200">
          <a:solidFill>
            <a:schemeClr val="tx1"/>
          </a:solidFill>
          <a:latin typeface="+mn-lt"/>
          <a:ea typeface="+mn-ea"/>
          <a:cs typeface="+mn-cs"/>
        </a:defRPr>
      </a:lvl1pPr>
      <a:lvl2pPr marL="990575" indent="-380990" algn="l" defTabSz="609585" rtl="0" eaLnBrk="1" latinLnBrk="0" hangingPunct="1">
        <a:spcBef>
          <a:spcPct val="20000"/>
        </a:spcBef>
        <a:buFont typeface="Arial"/>
        <a:buChar char="–"/>
        <a:defRPr sz="3733" kern="1200">
          <a:solidFill>
            <a:schemeClr val="tx1"/>
          </a:solidFill>
          <a:latin typeface="+mn-lt"/>
          <a:ea typeface="+mn-ea"/>
          <a:cs typeface="+mn-cs"/>
        </a:defRPr>
      </a:lvl2pPr>
      <a:lvl3pPr marL="1523962" indent="-304792" algn="l" defTabSz="609585" rtl="0" eaLnBrk="1" latinLnBrk="0" hangingPunct="1">
        <a:spcBef>
          <a:spcPct val="20000"/>
        </a:spcBef>
        <a:buFont typeface="Arial"/>
        <a:buChar char="•"/>
        <a:defRPr sz="3200" kern="1200">
          <a:solidFill>
            <a:schemeClr val="tx1"/>
          </a:solidFill>
          <a:latin typeface="+mn-lt"/>
          <a:ea typeface="+mn-ea"/>
          <a:cs typeface="+mn-cs"/>
        </a:defRPr>
      </a:lvl3pPr>
      <a:lvl4pPr marL="2133547" indent="-304792" algn="l" defTabSz="609585" rtl="0" eaLnBrk="1" latinLnBrk="0" hangingPunct="1">
        <a:spcBef>
          <a:spcPct val="20000"/>
        </a:spcBef>
        <a:buFont typeface="Arial"/>
        <a:buChar char="–"/>
        <a:defRPr sz="2667" kern="1200">
          <a:solidFill>
            <a:schemeClr val="tx1"/>
          </a:solidFill>
          <a:latin typeface="+mn-lt"/>
          <a:ea typeface="+mn-ea"/>
          <a:cs typeface="+mn-cs"/>
        </a:defRPr>
      </a:lvl4pPr>
      <a:lvl5pPr marL="2743131" indent="-304792" algn="l" defTabSz="609585" rtl="0" eaLnBrk="1" latinLnBrk="0" hangingPunct="1">
        <a:spcBef>
          <a:spcPct val="20000"/>
        </a:spcBef>
        <a:buFont typeface="Arial"/>
        <a:buChar char="»"/>
        <a:defRPr sz="2667" kern="1200">
          <a:solidFill>
            <a:schemeClr val="tx1"/>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s-E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Picture 2" descr="_CCC_PPT_5anios_portada_03.png">
            <a:extLst>
              <a:ext uri="{FF2B5EF4-FFF2-40B4-BE49-F238E27FC236}">
                <a16:creationId xmlns:a16="http://schemas.microsoft.com/office/drawing/2014/main" id="{BE81E034-731B-489C-95DA-6C43610D1F85}"/>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0" y="5611991"/>
            <a:ext cx="12192000" cy="1257300"/>
          </a:xfrm>
          <a:prstGeom prst="rect">
            <a:avLst/>
          </a:prstGeom>
        </p:spPr>
      </p:pic>
      <p:sp>
        <p:nvSpPr>
          <p:cNvPr id="2" name="Marcador de título 1">
            <a:extLst>
              <a:ext uri="{FF2B5EF4-FFF2-40B4-BE49-F238E27FC236}">
                <a16:creationId xmlns:a16="http://schemas.microsoft.com/office/drawing/2014/main" id="{003D99E9-0396-4CE7-9499-CD67E4D6363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8B391D53-0AD2-41DA-AB91-9E9019D0910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B7FFC5AF-D3A7-4559-8D9B-0D6AE0A8AC1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F6155DE-E8E5-4572-91C5-5F931C59D4EB}" type="datetimeFigureOut">
              <a:rPr lang="es-CO" smtClean="0"/>
              <a:t>23/04/20</a:t>
            </a:fld>
            <a:endParaRPr lang="es-CO"/>
          </a:p>
        </p:txBody>
      </p:sp>
      <p:sp>
        <p:nvSpPr>
          <p:cNvPr id="5" name="Marcador de pie de página 4">
            <a:extLst>
              <a:ext uri="{FF2B5EF4-FFF2-40B4-BE49-F238E27FC236}">
                <a16:creationId xmlns:a16="http://schemas.microsoft.com/office/drawing/2014/main" id="{C9D0B0A5-10ED-4E28-94B0-F180A449A5B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a:p>
        </p:txBody>
      </p:sp>
      <p:sp>
        <p:nvSpPr>
          <p:cNvPr id="6" name="Marcador de número de diapositiva 5">
            <a:extLst>
              <a:ext uri="{FF2B5EF4-FFF2-40B4-BE49-F238E27FC236}">
                <a16:creationId xmlns:a16="http://schemas.microsoft.com/office/drawing/2014/main" id="{055E0036-EA2D-44B3-B33C-81B6FAAD6B7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E1387CB-057D-40FB-A32A-462B64063F3A}" type="slidenum">
              <a:rPr lang="es-CO" smtClean="0"/>
              <a:t>‹Nº›</a:t>
            </a:fld>
            <a:endParaRPr lang="es-CO"/>
          </a:p>
        </p:txBody>
      </p:sp>
      <p:pic>
        <p:nvPicPr>
          <p:cNvPr id="7" name="Imagen 6">
            <a:extLst>
              <a:ext uri="{FF2B5EF4-FFF2-40B4-BE49-F238E27FC236}">
                <a16:creationId xmlns:a16="http://schemas.microsoft.com/office/drawing/2014/main" id="{436EF958-9BEA-4865-9D3F-375734D92CBA}"/>
              </a:ext>
            </a:extLst>
          </p:cNvPr>
          <p:cNvPicPr>
            <a:picLocks noChangeAspect="1"/>
          </p:cNvPicPr>
          <p:nvPr userDrawn="1"/>
        </p:nvPicPr>
        <p:blipFill>
          <a:blip r:embed="rId6"/>
          <a:stretch>
            <a:fillRect/>
          </a:stretch>
        </p:blipFill>
        <p:spPr>
          <a:xfrm>
            <a:off x="-326575" y="0"/>
            <a:ext cx="2746838" cy="6858000"/>
          </a:xfrm>
          <a:prstGeom prst="rect">
            <a:avLst/>
          </a:prstGeom>
        </p:spPr>
      </p:pic>
    </p:spTree>
    <p:extLst>
      <p:ext uri="{BB962C8B-B14F-4D97-AF65-F5344CB8AC3E}">
        <p14:creationId xmlns:p14="http://schemas.microsoft.com/office/powerpoint/2010/main" val="2210299090"/>
      </p:ext>
    </p:extLst>
  </p:cSld>
  <p:clrMap bg1="lt1" tx1="dk1" bg2="lt2" tx2="dk2" accent1="accent1" accent2="accent2" accent3="accent3" accent4="accent4" accent5="accent5" accent6="accent6" hlink="hlink" folHlink="folHlink"/>
  <p:sldLayoutIdLst>
    <p:sldLayoutId id="2147483728" r:id="rId1"/>
    <p:sldLayoutId id="2147483729" r:id="rId2"/>
    <p:sldLayoutId id="2147483778"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29.tif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0.tif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chart" Target="../charts/chart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chart" Target="../charts/chart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chart" Target="../charts/chart13.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chart" Target="../charts/chart14.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chart" Target="../charts/chart15.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jpe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chart" Target="../charts/chart16.xml"/><Relationship Id="rId1" Type="http://schemas.openxmlformats.org/officeDocument/2006/relationships/slideLayout" Target="../slideLayouts/slideLayout40.xml"/></Relationships>
</file>

<file path=ppt/slides/_rels/slide21.xml.rels><?xml version="1.0" encoding="UTF-8" standalone="yes"?>
<Relationships xmlns="http://schemas.openxmlformats.org/package/2006/relationships"><Relationship Id="rId2" Type="http://schemas.openxmlformats.org/officeDocument/2006/relationships/chart" Target="../charts/chart1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2.png"/><Relationship Id="rId2" Type="http://schemas.microsoft.com/office/2014/relationships/chartEx" Target="../charts/chartEx1.xml"/><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2" Type="http://schemas.openxmlformats.org/officeDocument/2006/relationships/chart" Target="../charts/chart18.xml"/><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2" Type="http://schemas.openxmlformats.org/officeDocument/2006/relationships/chart" Target="../charts/chart19.xml"/><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2" Type="http://schemas.openxmlformats.org/officeDocument/2006/relationships/chart" Target="../charts/chart20.xml"/><Relationship Id="rId1" Type="http://schemas.openxmlformats.org/officeDocument/2006/relationships/slideLayout" Target="../slideLayouts/slideLayout2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8.xml.rels><?xml version="1.0" encoding="UTF-8" standalone="yes"?>
<Relationships xmlns="http://schemas.openxmlformats.org/package/2006/relationships"><Relationship Id="rId2" Type="http://schemas.openxmlformats.org/officeDocument/2006/relationships/chart" Target="../charts/chart21.xml"/><Relationship Id="rId1" Type="http://schemas.openxmlformats.org/officeDocument/2006/relationships/slideLayout" Target="../slideLayouts/slideLayout25.xml"/></Relationships>
</file>

<file path=ppt/slides/_rels/slide2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32.jpeg"/><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chart" Target="../charts/chart22.xml"/><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2" Type="http://schemas.openxmlformats.org/officeDocument/2006/relationships/chart" Target="../charts/chart23.xml"/><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2" Type="http://schemas.openxmlformats.org/officeDocument/2006/relationships/chart" Target="../charts/chart24.xml"/><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2" Type="http://schemas.openxmlformats.org/officeDocument/2006/relationships/chart" Target="../charts/chart25.xml"/><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2" Type="http://schemas.openxmlformats.org/officeDocument/2006/relationships/chart" Target="../charts/chart26.xml"/><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2" Type="http://schemas.openxmlformats.org/officeDocument/2006/relationships/chart" Target="../charts/chart27.xml"/><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2" Type="http://schemas.openxmlformats.org/officeDocument/2006/relationships/chart" Target="../charts/chart28.xml"/><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33.jpeg"/><Relationship Id="rId1" Type="http://schemas.openxmlformats.org/officeDocument/2006/relationships/slideLayout" Target="../slideLayouts/slideLayout26.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5.xml"/></Relationships>
</file>

<file path=ppt/slides/_rels/slide3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55.xml"/></Relationships>
</file>

<file path=ppt/slides/_rels/slide4.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5.xml"/></Relationships>
</file>

<file path=ppt/slides/_rels/slide41.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54.xml"/></Relationships>
</file>

<file path=ppt/slides/_rels/slide4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7.png"/><Relationship Id="rId1" Type="http://schemas.openxmlformats.org/officeDocument/2006/relationships/slideLayout" Target="../slideLayouts/slideLayout54.xml"/><Relationship Id="rId4" Type="http://schemas.openxmlformats.org/officeDocument/2006/relationships/image" Target="../media/image36.png"/></Relationships>
</file>

<file path=ppt/slides/_rels/slide43.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54.xml"/></Relationships>
</file>

<file path=ppt/slides/_rels/slide44.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56.xml"/></Relationships>
</file>

<file path=ppt/slides/_rels/slide5.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E47F055A-9F08-4978-A1C6-4259E7B3789A}"/>
              </a:ext>
            </a:extLst>
          </p:cNvPr>
          <p:cNvPicPr>
            <a:picLocks noChangeAspect="1"/>
          </p:cNvPicPr>
          <p:nvPr/>
        </p:nvPicPr>
        <p:blipFill>
          <a:blip r:embed="rId2"/>
          <a:stretch>
            <a:fillRect/>
          </a:stretch>
        </p:blipFill>
        <p:spPr>
          <a:xfrm>
            <a:off x="0" y="0"/>
            <a:ext cx="12192000" cy="6858000"/>
          </a:xfrm>
          <a:prstGeom prst="rect">
            <a:avLst/>
          </a:prstGeom>
        </p:spPr>
      </p:pic>
      <p:sp>
        <p:nvSpPr>
          <p:cNvPr id="3" name="CuadroTexto 2">
            <a:extLst>
              <a:ext uri="{FF2B5EF4-FFF2-40B4-BE49-F238E27FC236}">
                <a16:creationId xmlns:a16="http://schemas.microsoft.com/office/drawing/2014/main" id="{5E959CAE-2C50-47BA-8710-4E27B9E9B331}"/>
              </a:ext>
            </a:extLst>
          </p:cNvPr>
          <p:cNvSpPr txBox="1"/>
          <p:nvPr/>
        </p:nvSpPr>
        <p:spPr>
          <a:xfrm>
            <a:off x="91736" y="4953319"/>
            <a:ext cx="8227113" cy="1056764"/>
          </a:xfrm>
          <a:prstGeom prst="rect">
            <a:avLst/>
          </a:prstGeom>
          <a:noFill/>
        </p:spPr>
        <p:txBody>
          <a:bodyPr wrap="square" rtlCol="0">
            <a:spAutoFit/>
          </a:bodyPr>
          <a:lstStyle/>
          <a:p>
            <a:pPr marL="0" lvl="1" defTabSz="1219139">
              <a:defRPr/>
            </a:pPr>
            <a:r>
              <a:rPr lang="es-CO" sz="3067" b="1" dirty="0">
                <a:solidFill>
                  <a:srgbClr val="FFFFFF"/>
                </a:solidFill>
                <a:latin typeface="AmpleSoft Regular"/>
                <a:cs typeface="AmpleSoft Regular"/>
              </a:rPr>
              <a:t>El Desafío de la Reactivación Económica</a:t>
            </a:r>
          </a:p>
          <a:p>
            <a:pPr marL="0" lvl="1" defTabSz="1219139">
              <a:defRPr/>
            </a:pPr>
            <a:r>
              <a:rPr lang="es-ES" sz="3200" b="1" dirty="0">
                <a:solidFill>
                  <a:srgbClr val="FFC724"/>
                </a:solidFill>
                <a:latin typeface="AmpleSoft Regular"/>
                <a:cs typeface="AmpleSoft Regular"/>
              </a:rPr>
              <a:t>—</a:t>
            </a:r>
            <a:endParaRPr lang="da-DK" sz="3200" b="1" dirty="0">
              <a:solidFill>
                <a:srgbClr val="FFC724"/>
              </a:solidFill>
              <a:latin typeface="AmpleSoft Regular"/>
              <a:cs typeface="AmpleSoft Regular"/>
            </a:endParaRPr>
          </a:p>
        </p:txBody>
      </p:sp>
      <p:sp>
        <p:nvSpPr>
          <p:cNvPr id="5" name="Rectángulo 4">
            <a:extLst>
              <a:ext uri="{FF2B5EF4-FFF2-40B4-BE49-F238E27FC236}">
                <a16:creationId xmlns:a16="http://schemas.microsoft.com/office/drawing/2014/main" id="{5A6DD9C8-D006-4A25-946B-60DB10CBB40C}"/>
              </a:ext>
            </a:extLst>
          </p:cNvPr>
          <p:cNvSpPr/>
          <p:nvPr/>
        </p:nvSpPr>
        <p:spPr>
          <a:xfrm>
            <a:off x="543339" y="6010083"/>
            <a:ext cx="4263696" cy="757130"/>
          </a:xfrm>
          <a:prstGeom prst="rect">
            <a:avLst/>
          </a:prstGeom>
        </p:spPr>
        <p:txBody>
          <a:bodyPr wrap="square">
            <a:spAutoFit/>
          </a:bodyPr>
          <a:lstStyle/>
          <a:p>
            <a:pPr defTabSz="457189">
              <a:lnSpc>
                <a:spcPct val="90000"/>
              </a:lnSpc>
              <a:defRPr/>
            </a:pPr>
            <a:r>
              <a:rPr lang="da-DK" sz="2400" b="1" dirty="0">
                <a:solidFill>
                  <a:srgbClr val="FFFFFF"/>
                </a:solidFill>
                <a:latin typeface="Calibri"/>
                <a:cs typeface="Calibri"/>
              </a:rPr>
              <a:t>Esteban Piedrahíta</a:t>
            </a:r>
          </a:p>
          <a:p>
            <a:pPr defTabSz="457189">
              <a:lnSpc>
                <a:spcPct val="90000"/>
              </a:lnSpc>
              <a:defRPr/>
            </a:pPr>
            <a:r>
              <a:rPr lang="es-ES" sz="2400" b="1" i="1" dirty="0">
                <a:solidFill>
                  <a:srgbClr val="FFFFFF"/>
                </a:solidFill>
                <a:latin typeface="Calibri"/>
                <a:cs typeface="Calibri"/>
              </a:rPr>
              <a:t>       @</a:t>
            </a:r>
            <a:r>
              <a:rPr lang="es-ES" sz="2400" b="1" i="1" dirty="0" err="1">
                <a:solidFill>
                  <a:srgbClr val="FFFFFF"/>
                </a:solidFill>
                <a:latin typeface="Calibri"/>
                <a:cs typeface="Calibri"/>
              </a:rPr>
              <a:t>estebanpie</a:t>
            </a:r>
            <a:endParaRPr lang="es-ES" sz="2400" b="1" i="1" dirty="0">
              <a:solidFill>
                <a:srgbClr val="FFFFFF"/>
              </a:solidFill>
              <a:latin typeface="Calibri"/>
              <a:cs typeface="Calibri"/>
            </a:endParaRPr>
          </a:p>
        </p:txBody>
      </p:sp>
      <p:pic>
        <p:nvPicPr>
          <p:cNvPr id="6" name="Picture 8" descr="twitter icon">
            <a:extLst>
              <a:ext uri="{FF2B5EF4-FFF2-40B4-BE49-F238E27FC236}">
                <a16:creationId xmlns:a16="http://schemas.microsoft.com/office/drawing/2014/main" id="{74A63222-22E6-4561-A7D0-968F2B13F24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5145" y="6388648"/>
            <a:ext cx="324000" cy="324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788604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63344DD5-F1F0-1F4B-9FAA-DA873EDCA9A2}"/>
              </a:ext>
            </a:extLst>
          </p:cNvPr>
          <p:cNvPicPr>
            <a:picLocks noChangeAspect="1"/>
          </p:cNvPicPr>
          <p:nvPr/>
        </p:nvPicPr>
        <p:blipFill>
          <a:blip r:embed="rId2"/>
          <a:stretch>
            <a:fillRect/>
          </a:stretch>
        </p:blipFill>
        <p:spPr>
          <a:xfrm>
            <a:off x="0" y="0"/>
            <a:ext cx="12192000" cy="5900575"/>
          </a:xfrm>
          <a:prstGeom prst="rect">
            <a:avLst/>
          </a:prstGeom>
        </p:spPr>
      </p:pic>
      <p:sp>
        <p:nvSpPr>
          <p:cNvPr id="3" name="7 CuadroTexto">
            <a:extLst>
              <a:ext uri="{FF2B5EF4-FFF2-40B4-BE49-F238E27FC236}">
                <a16:creationId xmlns:a16="http://schemas.microsoft.com/office/drawing/2014/main" id="{860A7BEB-DAF0-8649-A2F3-6ECF0097F4F0}"/>
              </a:ext>
            </a:extLst>
          </p:cNvPr>
          <p:cNvSpPr txBox="1"/>
          <p:nvPr/>
        </p:nvSpPr>
        <p:spPr>
          <a:xfrm>
            <a:off x="1775519" y="6143564"/>
            <a:ext cx="6719124" cy="400110"/>
          </a:xfrm>
          <a:prstGeom prst="rect">
            <a:avLst/>
          </a:prstGeom>
          <a:noFill/>
        </p:spPr>
        <p:txBody>
          <a:bodyPr wrap="square" rtlCol="0">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s-CO" sz="1000" b="0" i="0" u="none" strike="noStrike" kern="1200" cap="none" spc="0" normalizeH="0" baseline="0" noProof="0" dirty="0">
                <a:ln>
                  <a:noFill/>
                </a:ln>
                <a:solidFill>
                  <a:srgbClr val="000000">
                    <a:lumMod val="75000"/>
                    <a:lumOff val="25000"/>
                  </a:srgbClr>
                </a:solidFill>
                <a:effectLst/>
                <a:uLnTx/>
                <a:uFillTx/>
                <a:latin typeface="Calibri"/>
                <a:ea typeface="+mn-ea"/>
                <a:cs typeface="Kohinoor Devanagari" pitchFamily="50" charset="0"/>
              </a:rPr>
              <a:t>Fuente: </a:t>
            </a:r>
            <a:r>
              <a:rPr lang="es-CO" sz="1000" dirty="0">
                <a:solidFill>
                  <a:srgbClr val="000000">
                    <a:lumMod val="75000"/>
                    <a:lumOff val="25000"/>
                  </a:srgbClr>
                </a:solidFill>
                <a:latin typeface="Calibri"/>
                <a:cs typeface="Kohinoor Devanagari" pitchFamily="50" charset="0"/>
              </a:rPr>
              <a:t>INS/DANE</a:t>
            </a:r>
            <a:r>
              <a:rPr kumimoji="0" lang="es-CO" sz="1000" b="0" i="0" u="none" strike="noStrike" kern="1200" cap="none" spc="0" normalizeH="0" baseline="0" noProof="0" dirty="0">
                <a:ln>
                  <a:noFill/>
                </a:ln>
                <a:solidFill>
                  <a:srgbClr val="000000">
                    <a:lumMod val="75000"/>
                    <a:lumOff val="25000"/>
                  </a:srgbClr>
                </a:solidFill>
                <a:effectLst/>
                <a:uLnTx/>
                <a:uFillTx/>
                <a:latin typeface="Calibri"/>
                <a:ea typeface="+mn-ea"/>
                <a:cs typeface="Kohinoor Devanagari" pitchFamily="50" charset="0"/>
              </a:rPr>
              <a:t> – El Colombiano</a:t>
            </a:r>
          </a:p>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s-CO" sz="1000" b="0" i="0" u="none" strike="noStrike" kern="1200" cap="none" spc="0" normalizeH="0" baseline="0" noProof="0" dirty="0">
              <a:ln>
                <a:noFill/>
              </a:ln>
              <a:solidFill>
                <a:srgbClr val="000000">
                  <a:lumMod val="75000"/>
                  <a:lumOff val="25000"/>
                </a:srgbClr>
              </a:solidFill>
              <a:effectLst/>
              <a:uLnTx/>
              <a:uFillTx/>
              <a:latin typeface="Calibri"/>
              <a:ea typeface="+mn-ea"/>
              <a:cs typeface="Kohinoor Devanagari" pitchFamily="50" charset="0"/>
            </a:endParaRPr>
          </a:p>
        </p:txBody>
      </p:sp>
    </p:spTree>
    <p:extLst>
      <p:ext uri="{BB962C8B-B14F-4D97-AF65-F5344CB8AC3E}">
        <p14:creationId xmlns:p14="http://schemas.microsoft.com/office/powerpoint/2010/main" val="16104487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6FD6DD43-7460-8746-8B88-7CA625C3BC7F}"/>
              </a:ext>
            </a:extLst>
          </p:cNvPr>
          <p:cNvPicPr>
            <a:picLocks noChangeAspect="1"/>
          </p:cNvPicPr>
          <p:nvPr/>
        </p:nvPicPr>
        <p:blipFill>
          <a:blip r:embed="rId2"/>
          <a:stretch>
            <a:fillRect/>
          </a:stretch>
        </p:blipFill>
        <p:spPr>
          <a:xfrm>
            <a:off x="0" y="0"/>
            <a:ext cx="12192000" cy="6115030"/>
          </a:xfrm>
          <a:prstGeom prst="rect">
            <a:avLst/>
          </a:prstGeom>
        </p:spPr>
      </p:pic>
      <p:sp>
        <p:nvSpPr>
          <p:cNvPr id="3" name="7 CuadroTexto">
            <a:extLst>
              <a:ext uri="{FF2B5EF4-FFF2-40B4-BE49-F238E27FC236}">
                <a16:creationId xmlns:a16="http://schemas.microsoft.com/office/drawing/2014/main" id="{B4AFD514-FF9E-5941-A9B7-8CF631AA38F6}"/>
              </a:ext>
            </a:extLst>
          </p:cNvPr>
          <p:cNvSpPr txBox="1"/>
          <p:nvPr/>
        </p:nvSpPr>
        <p:spPr>
          <a:xfrm>
            <a:off x="1775519" y="6143564"/>
            <a:ext cx="6719124" cy="400110"/>
          </a:xfrm>
          <a:prstGeom prst="rect">
            <a:avLst/>
          </a:prstGeom>
          <a:noFill/>
        </p:spPr>
        <p:txBody>
          <a:bodyPr wrap="square" rtlCol="0">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s-CO" sz="1000" b="0" i="0" u="none" strike="noStrike" kern="1200" cap="none" spc="0" normalizeH="0" baseline="0" noProof="0" dirty="0">
                <a:ln>
                  <a:noFill/>
                </a:ln>
                <a:solidFill>
                  <a:srgbClr val="000000">
                    <a:lumMod val="75000"/>
                    <a:lumOff val="25000"/>
                  </a:srgbClr>
                </a:solidFill>
                <a:effectLst/>
                <a:uLnTx/>
                <a:uFillTx/>
                <a:latin typeface="Calibri"/>
                <a:ea typeface="+mn-ea"/>
                <a:cs typeface="Kohinoor Devanagari" pitchFamily="50" charset="0"/>
              </a:rPr>
              <a:t>Fuente: </a:t>
            </a:r>
            <a:r>
              <a:rPr lang="es-CO" sz="1000" dirty="0">
                <a:solidFill>
                  <a:srgbClr val="000000">
                    <a:lumMod val="75000"/>
                    <a:lumOff val="25000"/>
                  </a:srgbClr>
                </a:solidFill>
                <a:latin typeface="Calibri"/>
                <a:cs typeface="Kohinoor Devanagari" pitchFamily="50" charset="0"/>
              </a:rPr>
              <a:t>INS/DANE</a:t>
            </a:r>
            <a:r>
              <a:rPr kumimoji="0" lang="es-CO" sz="1000" b="0" i="0" u="none" strike="noStrike" kern="1200" cap="none" spc="0" normalizeH="0" baseline="0" noProof="0" dirty="0">
                <a:ln>
                  <a:noFill/>
                </a:ln>
                <a:solidFill>
                  <a:srgbClr val="000000">
                    <a:lumMod val="75000"/>
                    <a:lumOff val="25000"/>
                  </a:srgbClr>
                </a:solidFill>
                <a:effectLst/>
                <a:uLnTx/>
                <a:uFillTx/>
                <a:latin typeface="Calibri"/>
                <a:ea typeface="+mn-ea"/>
                <a:cs typeface="Kohinoor Devanagari" pitchFamily="50" charset="0"/>
              </a:rPr>
              <a:t> – El Colombiano</a:t>
            </a:r>
          </a:p>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s-CO" sz="1000" b="0" i="0" u="none" strike="noStrike" kern="1200" cap="none" spc="0" normalizeH="0" baseline="0" noProof="0" dirty="0">
              <a:ln>
                <a:noFill/>
              </a:ln>
              <a:solidFill>
                <a:srgbClr val="000000">
                  <a:lumMod val="75000"/>
                  <a:lumOff val="25000"/>
                </a:srgbClr>
              </a:solidFill>
              <a:effectLst/>
              <a:uLnTx/>
              <a:uFillTx/>
              <a:latin typeface="Calibri"/>
              <a:ea typeface="+mn-ea"/>
              <a:cs typeface="Kohinoor Devanagari" pitchFamily="50" charset="0"/>
            </a:endParaRPr>
          </a:p>
        </p:txBody>
      </p:sp>
    </p:spTree>
    <p:extLst>
      <p:ext uri="{BB962C8B-B14F-4D97-AF65-F5344CB8AC3E}">
        <p14:creationId xmlns:p14="http://schemas.microsoft.com/office/powerpoint/2010/main" val="3169279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BE46D36-CA02-49C7-B22C-9F43B93E0CE7}"/>
              </a:ext>
            </a:extLst>
          </p:cNvPr>
          <p:cNvSpPr>
            <a:spLocks noChangeArrowheads="1"/>
          </p:cNvSpPr>
          <p:nvPr/>
        </p:nvSpPr>
        <p:spPr bwMode="auto">
          <a:xfrm>
            <a:off x="6742807" y="1410954"/>
            <a:ext cx="4616580"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tx1">
                      <a:alpha val="74998"/>
                    </a:schemeClr>
                  </a:outerShdw>
                </a:effectLst>
              </a14:hiddenEffects>
            </a:ext>
          </a:extLst>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2000" b="1" i="0" u="none" strike="noStrike" kern="1200" cap="none" spc="0" normalizeH="0" baseline="0" noProof="0" dirty="0">
                <a:ln>
                  <a:noFill/>
                </a:ln>
                <a:solidFill>
                  <a:srgbClr val="000000"/>
                </a:solidFill>
                <a:effectLst/>
                <a:uLnTx/>
                <a:uFillTx/>
                <a:latin typeface="Calibri"/>
                <a:ea typeface="+mn-ea"/>
                <a:cs typeface="+mn-cs"/>
              </a:rPr>
              <a:t>Crecimiento (%) trimestral del PIB* de China 2017–2020 </a:t>
            </a:r>
          </a:p>
        </p:txBody>
      </p:sp>
      <p:graphicFrame>
        <p:nvGraphicFramePr>
          <p:cNvPr id="8" name="Gráfico 7">
            <a:extLst>
              <a:ext uri="{FF2B5EF4-FFF2-40B4-BE49-F238E27FC236}">
                <a16:creationId xmlns:a16="http://schemas.microsoft.com/office/drawing/2014/main" id="{095B75E1-C018-4A7B-A58A-FB64935BD9EE}"/>
              </a:ext>
            </a:extLst>
          </p:cNvPr>
          <p:cNvGraphicFramePr/>
          <p:nvPr>
            <p:extLst>
              <p:ext uri="{D42A27DB-BD31-4B8C-83A1-F6EECF244321}">
                <p14:modId xmlns:p14="http://schemas.microsoft.com/office/powerpoint/2010/main" val="1036006390"/>
              </p:ext>
            </p:extLst>
          </p:nvPr>
        </p:nvGraphicFramePr>
        <p:xfrm>
          <a:off x="590871" y="2102533"/>
          <a:ext cx="5952370" cy="3620762"/>
        </p:xfrm>
        <a:graphic>
          <a:graphicData uri="http://schemas.openxmlformats.org/drawingml/2006/chart">
            <c:chart xmlns:c="http://schemas.openxmlformats.org/drawingml/2006/chart" xmlns:r="http://schemas.openxmlformats.org/officeDocument/2006/relationships" r:id="rId2"/>
          </a:graphicData>
        </a:graphic>
      </p:graphicFrame>
      <p:sp>
        <p:nvSpPr>
          <p:cNvPr id="10" name="Text Box 2">
            <a:extLst>
              <a:ext uri="{FF2B5EF4-FFF2-40B4-BE49-F238E27FC236}">
                <a16:creationId xmlns:a16="http://schemas.microsoft.com/office/drawing/2014/main" id="{2FEDA0C1-4272-4E1F-A26E-3DD26996EA8D}"/>
              </a:ext>
            </a:extLst>
          </p:cNvPr>
          <p:cNvSpPr txBox="1">
            <a:spLocks noChangeArrowheads="1"/>
          </p:cNvSpPr>
          <p:nvPr/>
        </p:nvSpPr>
        <p:spPr bwMode="auto">
          <a:xfrm>
            <a:off x="406400" y="179234"/>
            <a:ext cx="11480800" cy="757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lvl1pPr>
              <a:defRPr sz="2400">
                <a:solidFill>
                  <a:schemeClr val="tx1"/>
                </a:solidFill>
                <a:latin typeface="Times New Roman" charset="0"/>
                <a:ea typeface="ＭＳ Ｐゴシック" charset="0"/>
              </a:defRPr>
            </a:lvl1pPr>
            <a:lvl2pPr marL="287338" indent="-285750">
              <a:defRPr sz="2400">
                <a:solidFill>
                  <a:schemeClr val="tx1"/>
                </a:solidFill>
                <a:latin typeface="Times New Roman" charset="0"/>
                <a:ea typeface="ＭＳ Ｐゴシック" charset="0"/>
              </a:defRPr>
            </a:lvl2pPr>
            <a:lvl3pPr>
              <a:defRPr sz="2400">
                <a:solidFill>
                  <a:schemeClr val="tx1"/>
                </a:solidFill>
                <a:latin typeface="Times New Roman" charset="0"/>
                <a:ea typeface="ＭＳ Ｐゴシック" charset="0"/>
              </a:defRPr>
            </a:lvl3pPr>
            <a:lvl4pPr>
              <a:defRPr sz="2400">
                <a:solidFill>
                  <a:schemeClr val="tx1"/>
                </a:solidFill>
                <a:latin typeface="Times New Roman" charset="0"/>
                <a:ea typeface="ＭＳ Ｐゴシック" charset="0"/>
              </a:defRPr>
            </a:lvl4pPr>
            <a:lvl5pPr>
              <a:defRPr sz="2400">
                <a:solidFill>
                  <a:schemeClr val="tx1"/>
                </a:solidFill>
                <a:latin typeface="Times New Roman" charset="0"/>
                <a:ea typeface="ＭＳ Ｐゴシック" charset="0"/>
              </a:defRPr>
            </a:lvl5pPr>
            <a:lvl6pPr eaLnBrk="0" fontAlgn="base" hangingPunct="0">
              <a:spcBef>
                <a:spcPct val="0"/>
              </a:spcBef>
              <a:spcAft>
                <a:spcPct val="0"/>
              </a:spcAft>
              <a:defRPr sz="2400">
                <a:solidFill>
                  <a:schemeClr val="tx1"/>
                </a:solidFill>
                <a:latin typeface="Times New Roman" charset="0"/>
                <a:ea typeface="ＭＳ Ｐゴシック" charset="0"/>
              </a:defRPr>
            </a:lvl6pPr>
            <a:lvl7pPr eaLnBrk="0" fontAlgn="base" hangingPunct="0">
              <a:spcBef>
                <a:spcPct val="0"/>
              </a:spcBef>
              <a:spcAft>
                <a:spcPct val="0"/>
              </a:spcAft>
              <a:defRPr sz="2400">
                <a:solidFill>
                  <a:schemeClr val="tx1"/>
                </a:solidFill>
                <a:latin typeface="Times New Roman" charset="0"/>
                <a:ea typeface="ＭＳ Ｐゴシック" charset="0"/>
              </a:defRPr>
            </a:lvl7pPr>
            <a:lvl8pPr eaLnBrk="0" fontAlgn="base" hangingPunct="0">
              <a:spcBef>
                <a:spcPct val="0"/>
              </a:spcBef>
              <a:spcAft>
                <a:spcPct val="0"/>
              </a:spcAft>
              <a:defRPr sz="2400">
                <a:solidFill>
                  <a:schemeClr val="tx1"/>
                </a:solidFill>
                <a:latin typeface="Times New Roman" charset="0"/>
                <a:ea typeface="ＭＳ Ｐゴシック" charset="0"/>
              </a:defRPr>
            </a:lvl8pPr>
            <a:lvl9pPr eaLnBrk="0" fontAlgn="base" hangingPunct="0">
              <a:spcBef>
                <a:spcPct val="0"/>
              </a:spcBef>
              <a:spcAft>
                <a:spcPct val="0"/>
              </a:spcAft>
              <a:defRPr sz="2400">
                <a:solidFill>
                  <a:schemeClr val="tx1"/>
                </a:solidFill>
                <a:latin typeface="Times New Roman" charset="0"/>
                <a:ea typeface="ＭＳ Ｐゴシック" charset="0"/>
              </a:defRPr>
            </a:lvl9pPr>
          </a:lstStyle>
          <a:p>
            <a:pPr marL="0" marR="0" lvl="0" indent="0" algn="l" defTabSz="457200" rtl="0" eaLnBrk="1" fontAlgn="auto" latinLnBrk="0" hangingPunct="1">
              <a:lnSpc>
                <a:spcPct val="90000"/>
              </a:lnSpc>
              <a:spcBef>
                <a:spcPts val="0"/>
              </a:spcBef>
              <a:spcAft>
                <a:spcPts val="0"/>
              </a:spcAft>
              <a:buClrTx/>
              <a:buSzTx/>
              <a:buFontTx/>
              <a:buNone/>
              <a:tabLst/>
              <a:defRPr/>
            </a:pPr>
            <a:r>
              <a:rPr lang="es-ES" dirty="0">
                <a:solidFill>
                  <a:srgbClr val="253D90"/>
                </a:solidFill>
                <a:latin typeface="AmpleSoft-Bold"/>
              </a:rPr>
              <a:t>La economía China experimentó una contracción de 6,8% en el primer trimestre de 2020 producto de la crisis asociada al COVID-19</a:t>
            </a:r>
            <a:endParaRPr kumimoji="0" lang="es-CO" sz="2400" b="0" i="0" u="none" strike="noStrike" kern="1200" cap="none" spc="0" normalizeH="0" baseline="0" noProof="0" dirty="0">
              <a:ln>
                <a:noFill/>
              </a:ln>
              <a:solidFill>
                <a:srgbClr val="253D90"/>
              </a:solidFill>
              <a:effectLst/>
              <a:uLnTx/>
              <a:uFillTx/>
              <a:latin typeface="AmpleSoft-Bold"/>
              <a:ea typeface="ＭＳ Ｐゴシック" charset="0"/>
              <a:cs typeface="+mn-cs"/>
            </a:endParaRPr>
          </a:p>
        </p:txBody>
      </p:sp>
      <p:graphicFrame>
        <p:nvGraphicFramePr>
          <p:cNvPr id="6" name="Gráfico 5">
            <a:extLst>
              <a:ext uri="{FF2B5EF4-FFF2-40B4-BE49-F238E27FC236}">
                <a16:creationId xmlns:a16="http://schemas.microsoft.com/office/drawing/2014/main" id="{58F07D7F-A6CE-43B3-B970-64B86C417B48}"/>
              </a:ext>
            </a:extLst>
          </p:cNvPr>
          <p:cNvGraphicFramePr/>
          <p:nvPr/>
        </p:nvGraphicFramePr>
        <p:xfrm>
          <a:off x="6838122" y="2226562"/>
          <a:ext cx="4941502" cy="3496733"/>
        </p:xfrm>
        <a:graphic>
          <a:graphicData uri="http://schemas.openxmlformats.org/drawingml/2006/chart">
            <c:chart xmlns:c="http://schemas.openxmlformats.org/drawingml/2006/chart" xmlns:r="http://schemas.openxmlformats.org/officeDocument/2006/relationships" r:id="rId3"/>
          </a:graphicData>
        </a:graphic>
      </p:graphicFrame>
      <p:sp>
        <p:nvSpPr>
          <p:cNvPr id="7" name="Rectangle 4">
            <a:extLst>
              <a:ext uri="{FF2B5EF4-FFF2-40B4-BE49-F238E27FC236}">
                <a16:creationId xmlns:a16="http://schemas.microsoft.com/office/drawing/2014/main" id="{109834D0-2C01-4F2F-A7BE-A16F74FDF1FE}"/>
              </a:ext>
            </a:extLst>
          </p:cNvPr>
          <p:cNvSpPr>
            <a:spLocks noChangeArrowheads="1"/>
          </p:cNvSpPr>
          <p:nvPr/>
        </p:nvSpPr>
        <p:spPr bwMode="auto">
          <a:xfrm>
            <a:off x="1727094" y="1410954"/>
            <a:ext cx="4616580"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tx1">
                      <a:alpha val="74998"/>
                    </a:schemeClr>
                  </a:outerShdw>
                </a:effectLst>
              </a14:hiddenEffects>
            </a:ext>
          </a:extLst>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2000" b="1" i="0" u="none" strike="noStrike" kern="1200" cap="none" spc="0" normalizeH="0" baseline="0" noProof="0" dirty="0">
                <a:ln>
                  <a:noFill/>
                </a:ln>
                <a:solidFill>
                  <a:srgbClr val="000000"/>
                </a:solidFill>
                <a:effectLst/>
                <a:uLnTx/>
                <a:uFillTx/>
                <a:latin typeface="Calibri"/>
                <a:ea typeface="+mn-ea"/>
                <a:cs typeface="+mn-cs"/>
              </a:rPr>
              <a:t>Crecimiento (%) anual del PIB* de China 1970–2018 </a:t>
            </a:r>
          </a:p>
        </p:txBody>
      </p:sp>
      <p:sp>
        <p:nvSpPr>
          <p:cNvPr id="2" name="Elipse 1">
            <a:extLst>
              <a:ext uri="{FF2B5EF4-FFF2-40B4-BE49-F238E27FC236}">
                <a16:creationId xmlns:a16="http://schemas.microsoft.com/office/drawing/2014/main" id="{B90CDCA2-FBEC-4816-85D0-CCFF5BB55983}"/>
              </a:ext>
            </a:extLst>
          </p:cNvPr>
          <p:cNvSpPr/>
          <p:nvPr/>
        </p:nvSpPr>
        <p:spPr>
          <a:xfrm>
            <a:off x="5831457" y="3625089"/>
            <a:ext cx="911350" cy="757130"/>
          </a:xfrm>
          <a:prstGeom prst="ellipse">
            <a:avLst/>
          </a:prstGeom>
          <a:noFill/>
          <a:ln w="28575">
            <a:solidFill>
              <a:srgbClr val="7030A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O"/>
          </a:p>
        </p:txBody>
      </p:sp>
      <p:cxnSp>
        <p:nvCxnSpPr>
          <p:cNvPr id="4" name="Conector recto de flecha 3">
            <a:extLst>
              <a:ext uri="{FF2B5EF4-FFF2-40B4-BE49-F238E27FC236}">
                <a16:creationId xmlns:a16="http://schemas.microsoft.com/office/drawing/2014/main" id="{32A90BF7-86D3-4CCA-A4B2-4391B0130265}"/>
              </a:ext>
            </a:extLst>
          </p:cNvPr>
          <p:cNvCxnSpPr/>
          <p:nvPr/>
        </p:nvCxnSpPr>
        <p:spPr>
          <a:xfrm flipV="1">
            <a:off x="6543241" y="2898475"/>
            <a:ext cx="599431" cy="530525"/>
          </a:xfrm>
          <a:prstGeom prst="straightConnector1">
            <a:avLst/>
          </a:prstGeom>
          <a:ln w="38100">
            <a:solidFill>
              <a:srgbClr val="7030A0"/>
            </a:solidFill>
            <a:tailEnd type="triangle"/>
          </a:ln>
        </p:spPr>
        <p:style>
          <a:lnRef idx="2">
            <a:schemeClr val="accent1"/>
          </a:lnRef>
          <a:fillRef idx="0">
            <a:schemeClr val="accent1"/>
          </a:fillRef>
          <a:effectRef idx="1">
            <a:schemeClr val="accent1"/>
          </a:effectRef>
          <a:fontRef idx="minor">
            <a:schemeClr val="tx1"/>
          </a:fontRef>
        </p:style>
      </p:cxnSp>
      <p:sp>
        <p:nvSpPr>
          <p:cNvPr id="12" name="7 CuadroTexto">
            <a:extLst>
              <a:ext uri="{FF2B5EF4-FFF2-40B4-BE49-F238E27FC236}">
                <a16:creationId xmlns:a16="http://schemas.microsoft.com/office/drawing/2014/main" id="{4B30179E-AED8-4468-9884-61AFC51D5B16}"/>
              </a:ext>
            </a:extLst>
          </p:cNvPr>
          <p:cNvSpPr txBox="1"/>
          <p:nvPr/>
        </p:nvSpPr>
        <p:spPr>
          <a:xfrm>
            <a:off x="1775520" y="6143564"/>
            <a:ext cx="5741386" cy="400110"/>
          </a:xfrm>
          <a:prstGeom prst="rect">
            <a:avLst/>
          </a:prstGeom>
          <a:noFill/>
        </p:spPr>
        <p:txBody>
          <a:bodyPr wrap="square" rtlCol="0">
            <a:spAutoFit/>
          </a:bodyPr>
          <a:lstStyle/>
          <a:p>
            <a:pPr lvl="0">
              <a:defRPr/>
            </a:pPr>
            <a:r>
              <a:rPr lang="es-CO" sz="1000" dirty="0">
                <a:solidFill>
                  <a:srgbClr val="000000">
                    <a:lumMod val="75000"/>
                    <a:lumOff val="25000"/>
                  </a:srgbClr>
                </a:solidFill>
                <a:latin typeface="Calibri" panose="020F0502020204030204" pitchFamily="34" charset="0"/>
                <a:cs typeface="Calibri" panose="020F0502020204030204" pitchFamily="34" charset="0"/>
              </a:rPr>
              <a:t>Fuente: </a:t>
            </a:r>
            <a:r>
              <a:rPr lang="es-CO" sz="1000" dirty="0" err="1">
                <a:solidFill>
                  <a:srgbClr val="000000">
                    <a:lumMod val="75000"/>
                    <a:lumOff val="25000"/>
                  </a:srgbClr>
                </a:solidFill>
                <a:latin typeface="Calibri" panose="020F0502020204030204" pitchFamily="34" charset="0"/>
                <a:cs typeface="Calibri" panose="020F0502020204030204" pitchFamily="34" charset="0"/>
              </a:rPr>
              <a:t>National</a:t>
            </a:r>
            <a:r>
              <a:rPr lang="es-CO" sz="1000" dirty="0">
                <a:solidFill>
                  <a:srgbClr val="000000">
                    <a:lumMod val="75000"/>
                    <a:lumOff val="25000"/>
                  </a:srgbClr>
                </a:solidFill>
                <a:latin typeface="Calibri" panose="020F0502020204030204" pitchFamily="34" charset="0"/>
                <a:cs typeface="Calibri" panose="020F0502020204030204" pitchFamily="34" charset="0"/>
              </a:rPr>
              <a:t> Bureau </a:t>
            </a:r>
            <a:r>
              <a:rPr lang="es-CO" sz="1000" dirty="0" err="1">
                <a:solidFill>
                  <a:srgbClr val="000000">
                    <a:lumMod val="75000"/>
                    <a:lumOff val="25000"/>
                  </a:srgbClr>
                </a:solidFill>
                <a:latin typeface="Calibri" panose="020F0502020204030204" pitchFamily="34" charset="0"/>
                <a:cs typeface="Calibri" panose="020F0502020204030204" pitchFamily="34" charset="0"/>
              </a:rPr>
              <a:t>of</a:t>
            </a:r>
            <a:r>
              <a:rPr lang="es-CO" sz="1000" dirty="0">
                <a:solidFill>
                  <a:srgbClr val="000000">
                    <a:lumMod val="75000"/>
                    <a:lumOff val="25000"/>
                  </a:srgbClr>
                </a:solidFill>
                <a:latin typeface="Calibri" panose="020F0502020204030204" pitchFamily="34" charset="0"/>
                <a:cs typeface="Calibri" panose="020F0502020204030204" pitchFamily="34" charset="0"/>
              </a:rPr>
              <a:t> </a:t>
            </a:r>
            <a:r>
              <a:rPr lang="es-CO" sz="1000" dirty="0" err="1">
                <a:solidFill>
                  <a:srgbClr val="000000">
                    <a:lumMod val="75000"/>
                    <a:lumOff val="25000"/>
                  </a:srgbClr>
                </a:solidFill>
                <a:latin typeface="Calibri" panose="020F0502020204030204" pitchFamily="34" charset="0"/>
                <a:cs typeface="Calibri" panose="020F0502020204030204" pitchFamily="34" charset="0"/>
              </a:rPr>
              <a:t>Statistics</a:t>
            </a:r>
            <a:r>
              <a:rPr lang="es-CO" sz="1000" dirty="0">
                <a:solidFill>
                  <a:srgbClr val="000000">
                    <a:lumMod val="75000"/>
                    <a:lumOff val="25000"/>
                  </a:srgbClr>
                </a:solidFill>
                <a:latin typeface="Calibri" panose="020F0502020204030204" pitchFamily="34" charset="0"/>
                <a:cs typeface="Calibri" panose="020F0502020204030204" pitchFamily="34" charset="0"/>
              </a:rPr>
              <a:t> </a:t>
            </a:r>
            <a:r>
              <a:rPr lang="es-CO" sz="1000" dirty="0" err="1">
                <a:solidFill>
                  <a:srgbClr val="000000">
                    <a:lumMod val="75000"/>
                    <a:lumOff val="25000"/>
                  </a:srgbClr>
                </a:solidFill>
                <a:latin typeface="Calibri" panose="020F0502020204030204" pitchFamily="34" charset="0"/>
                <a:cs typeface="Calibri" panose="020F0502020204030204" pitchFamily="34" charset="0"/>
              </a:rPr>
              <a:t>of</a:t>
            </a:r>
            <a:r>
              <a:rPr lang="es-CO" sz="1000" dirty="0">
                <a:solidFill>
                  <a:srgbClr val="000000">
                    <a:lumMod val="75000"/>
                    <a:lumOff val="25000"/>
                  </a:srgbClr>
                </a:solidFill>
                <a:latin typeface="Calibri" panose="020F0502020204030204" pitchFamily="34" charset="0"/>
                <a:cs typeface="Calibri" panose="020F0502020204030204" pitchFamily="34" charset="0"/>
              </a:rPr>
              <a:t> China, Banco Mundial– Elaboración Cámara de Comercio de Cali</a:t>
            </a:r>
          </a:p>
          <a:p>
            <a:pPr lvl="0">
              <a:defRPr/>
            </a:pPr>
            <a:r>
              <a:rPr lang="es-CO" sz="1000" dirty="0">
                <a:solidFill>
                  <a:srgbClr val="000000">
                    <a:lumMod val="75000"/>
                    <a:lumOff val="25000"/>
                  </a:srgbClr>
                </a:solidFill>
                <a:latin typeface="Calibri" panose="020F0502020204030204" pitchFamily="34" charset="0"/>
                <a:cs typeface="Calibri" panose="020F0502020204030204" pitchFamily="34" charset="0"/>
              </a:rPr>
              <a:t>*Precios constantes</a:t>
            </a:r>
          </a:p>
        </p:txBody>
      </p:sp>
    </p:spTree>
    <p:extLst>
      <p:ext uri="{BB962C8B-B14F-4D97-AF65-F5344CB8AC3E}">
        <p14:creationId xmlns:p14="http://schemas.microsoft.com/office/powerpoint/2010/main" val="194967969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6 Rectángulo">
            <a:extLst>
              <a:ext uri="{FF2B5EF4-FFF2-40B4-BE49-F238E27FC236}">
                <a16:creationId xmlns:a16="http://schemas.microsoft.com/office/drawing/2014/main" id="{5ECFF428-FD7D-4757-BF7C-02F09365B4B3}"/>
              </a:ext>
            </a:extLst>
          </p:cNvPr>
          <p:cNvSpPr/>
          <p:nvPr/>
        </p:nvSpPr>
        <p:spPr>
          <a:xfrm>
            <a:off x="2207460" y="1432548"/>
            <a:ext cx="7993110" cy="646331"/>
          </a:xfrm>
          <a:prstGeom prst="rect">
            <a:avLst/>
          </a:prstGeom>
          <a:noFill/>
        </p:spPr>
        <p:txBody>
          <a:bodyPr wrap="square" rtlCol="0">
            <a:spAutoFit/>
          </a:body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s-ES" sz="2000" b="1" i="0" u="none" strike="noStrike" kern="1200" cap="none" spc="0" normalizeH="0" baseline="0" noProof="0" dirty="0">
                <a:ln>
                  <a:noFill/>
                </a:ln>
                <a:solidFill>
                  <a:prstClr val="black"/>
                </a:solidFill>
                <a:effectLst/>
                <a:uLnTx/>
                <a:uFillTx/>
                <a:latin typeface="Calibri"/>
                <a:ea typeface="Verdana" pitchFamily="34" charset="0"/>
                <a:cs typeface="Verdana"/>
              </a:rPr>
              <a:t>Número (miles) de solicitudes de subsidios de desempleo en los EE.UU. </a:t>
            </a:r>
          </a:p>
          <a:p>
            <a:pPr marL="0" marR="0" lvl="0" indent="0" algn="ctr" defTabSz="914400" rtl="0" eaLnBrk="1" fontAlgn="auto" latinLnBrk="0" hangingPunct="1">
              <a:lnSpc>
                <a:spcPct val="90000"/>
              </a:lnSpc>
              <a:spcBef>
                <a:spcPct val="0"/>
              </a:spcBef>
              <a:spcAft>
                <a:spcPts val="0"/>
              </a:spcAft>
              <a:buClrTx/>
              <a:buSzTx/>
              <a:buFontTx/>
              <a:buNone/>
              <a:tabLst/>
              <a:defRPr/>
            </a:pPr>
            <a:r>
              <a:rPr kumimoji="0" lang="es-ES" sz="2000" b="1" i="0" u="none" strike="noStrike" kern="1200" cap="none" spc="0" normalizeH="0" baseline="0" noProof="0" dirty="0">
                <a:ln>
                  <a:noFill/>
                </a:ln>
                <a:solidFill>
                  <a:prstClr val="black"/>
                </a:solidFill>
                <a:effectLst/>
                <a:uLnTx/>
                <a:uFillTx/>
                <a:latin typeface="Calibri"/>
                <a:ea typeface="Verdana" pitchFamily="34" charset="0"/>
                <a:cs typeface="Verdana"/>
              </a:rPr>
              <a:t>de enero 04 de 2020 a abril 11 de 2020</a:t>
            </a:r>
            <a:endParaRPr kumimoji="0" lang="es-MX" sz="2000" b="1" i="0" u="none" strike="noStrike" kern="1200" cap="none" spc="0" normalizeH="0" baseline="0" noProof="0" dirty="0">
              <a:ln>
                <a:noFill/>
              </a:ln>
              <a:solidFill>
                <a:prstClr val="black"/>
              </a:solidFill>
              <a:effectLst/>
              <a:uLnTx/>
              <a:uFillTx/>
              <a:latin typeface="Calibri"/>
              <a:ea typeface="Verdana" pitchFamily="34" charset="0"/>
              <a:cs typeface="Verdana"/>
            </a:endParaRPr>
          </a:p>
        </p:txBody>
      </p:sp>
      <p:sp>
        <p:nvSpPr>
          <p:cNvPr id="22" name="1 Título">
            <a:extLst>
              <a:ext uri="{FF2B5EF4-FFF2-40B4-BE49-F238E27FC236}">
                <a16:creationId xmlns:a16="http://schemas.microsoft.com/office/drawing/2014/main" id="{84A130F0-5F21-4150-8AF0-008A3A358A40}"/>
              </a:ext>
            </a:extLst>
          </p:cNvPr>
          <p:cNvSpPr txBox="1">
            <a:spLocks/>
          </p:cNvSpPr>
          <p:nvPr/>
        </p:nvSpPr>
        <p:spPr>
          <a:xfrm>
            <a:off x="335199" y="179171"/>
            <a:ext cx="11521600" cy="10895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nchor="ctr">
            <a:spAutoFit/>
          </a:bodyPr>
          <a:lstStyle>
            <a:defPPr>
              <a:defRPr lang="es-CO"/>
            </a:defPPr>
            <a:lvl1pPr marR="0" lvl="0" indent="0" eaLnBrk="0" fontAlgn="base" hangingPunct="0">
              <a:lnSpc>
                <a:spcPct val="90000"/>
              </a:lnSpc>
              <a:spcBef>
                <a:spcPct val="0"/>
              </a:spcBef>
              <a:spcAft>
                <a:spcPct val="0"/>
              </a:spcAft>
              <a:buClrTx/>
              <a:buSzTx/>
              <a:buFontTx/>
              <a:buNone/>
              <a:tabLst/>
              <a:defRPr kumimoji="0" sz="2400" b="0" i="0" u="none" strike="noStrike" cap="none" spc="0" normalizeH="0" baseline="0">
                <a:ln>
                  <a:noFill/>
                </a:ln>
                <a:solidFill>
                  <a:srgbClr val="253D90"/>
                </a:solidFill>
                <a:effectLst/>
                <a:uLnTx/>
                <a:uFillTx/>
                <a:latin typeface="AmpleSoft-Bold"/>
                <a:ea typeface="Verdana" panose="020B0604030504040204" pitchFamily="34" charset="0"/>
              </a:defRPr>
            </a:lvl1pPr>
          </a:lstStyle>
          <a:p>
            <a:pPr marL="0" marR="0" lvl="0" indent="0" algn="l" defTabSz="914400" rtl="0" eaLnBrk="0" fontAlgn="base" latinLnBrk="0" hangingPunct="0">
              <a:lnSpc>
                <a:spcPct val="90000"/>
              </a:lnSpc>
              <a:spcBef>
                <a:spcPct val="0"/>
              </a:spcBef>
              <a:spcAft>
                <a:spcPct val="0"/>
              </a:spcAft>
              <a:buClrTx/>
              <a:buSzTx/>
              <a:buFontTx/>
              <a:buNone/>
              <a:tabLst/>
              <a:defRPr/>
            </a:pPr>
            <a:r>
              <a:rPr kumimoji="0" lang="es-MX" sz="2400" b="0" i="0" u="none" strike="noStrike" kern="0" cap="none" spc="0" normalizeH="0" baseline="0" noProof="0" dirty="0">
                <a:ln>
                  <a:noFill/>
                </a:ln>
                <a:solidFill>
                  <a:srgbClr val="253D90"/>
                </a:solidFill>
                <a:effectLst/>
                <a:uLnTx/>
                <a:uFillTx/>
                <a:latin typeface="AmpleSoft-Bold"/>
                <a:ea typeface="Verdana" panose="020B0604030504040204" pitchFamily="34" charset="0"/>
                <a:cs typeface="+mn-cs"/>
              </a:rPr>
              <a:t>Según cifras del Departamento de trabajo de EE.UU., l</a:t>
            </a:r>
            <a:r>
              <a:rPr kumimoji="0" lang="es-ES" sz="2400" b="0" i="0" u="none" strike="noStrike" kern="1200" cap="none" spc="0" normalizeH="0" baseline="0" noProof="0" dirty="0">
                <a:ln>
                  <a:noFill/>
                </a:ln>
                <a:solidFill>
                  <a:srgbClr val="253D90"/>
                </a:solidFill>
                <a:effectLst/>
                <a:uLnTx/>
                <a:uFillTx/>
                <a:latin typeface="AmpleSoft-Bold"/>
                <a:ea typeface="Verdana" panose="020B0604030504040204" pitchFamily="34" charset="0"/>
                <a:cs typeface="+mn-cs"/>
              </a:rPr>
              <a:t>a cantidad de estadounidenses que presentaron nuevos reclamos por beneficios de desempleo en </a:t>
            </a:r>
            <a:r>
              <a:rPr lang="es-ES" dirty="0"/>
              <a:t>la 2da </a:t>
            </a:r>
            <a:r>
              <a:rPr kumimoji="0" lang="es-ES" sz="2400" b="0" i="0" u="none" strike="noStrike" kern="1200" cap="none" spc="0" normalizeH="0" baseline="0" noProof="0" dirty="0">
                <a:ln>
                  <a:noFill/>
                </a:ln>
                <a:solidFill>
                  <a:srgbClr val="253D90"/>
                </a:solidFill>
                <a:effectLst/>
                <a:uLnTx/>
                <a:uFillTx/>
                <a:latin typeface="AmpleSoft-Bold"/>
                <a:ea typeface="Verdana" panose="020B0604030504040204" pitchFamily="34" charset="0"/>
                <a:cs typeface="+mn-cs"/>
              </a:rPr>
              <a:t>semana de abril de 2020 fue 5,3 millones, llegando a 22 millones en las últimas cuatro semanas</a:t>
            </a:r>
            <a:endParaRPr kumimoji="0" lang="es-MX" sz="2400" b="0" i="0" u="none" strike="noStrike" kern="0" cap="none" spc="0" normalizeH="0" baseline="0" noProof="0" dirty="0">
              <a:ln>
                <a:noFill/>
              </a:ln>
              <a:solidFill>
                <a:srgbClr val="253D90"/>
              </a:solidFill>
              <a:effectLst/>
              <a:uLnTx/>
              <a:uFillTx/>
              <a:latin typeface="AmpleSoft-Bold"/>
              <a:ea typeface="Verdana" panose="020B0604030504040204" pitchFamily="34" charset="0"/>
              <a:cs typeface="+mn-cs"/>
            </a:endParaRPr>
          </a:p>
        </p:txBody>
      </p:sp>
      <p:graphicFrame>
        <p:nvGraphicFramePr>
          <p:cNvPr id="31" name="Gráfico 30">
            <a:extLst>
              <a:ext uri="{FF2B5EF4-FFF2-40B4-BE49-F238E27FC236}">
                <a16:creationId xmlns:a16="http://schemas.microsoft.com/office/drawing/2014/main" id="{677A89E5-5B79-43D2-8DBB-E4A138E04357}"/>
              </a:ext>
            </a:extLst>
          </p:cNvPr>
          <p:cNvGraphicFramePr/>
          <p:nvPr>
            <p:extLst>
              <p:ext uri="{D42A27DB-BD31-4B8C-83A1-F6EECF244321}">
                <p14:modId xmlns:p14="http://schemas.microsoft.com/office/powerpoint/2010/main" val="2922266159"/>
              </p:ext>
            </p:extLst>
          </p:nvPr>
        </p:nvGraphicFramePr>
        <p:xfrm>
          <a:off x="1016000" y="2394857"/>
          <a:ext cx="9985829" cy="3193143"/>
        </p:xfrm>
        <a:graphic>
          <a:graphicData uri="http://schemas.openxmlformats.org/drawingml/2006/chart">
            <c:chart xmlns:c="http://schemas.openxmlformats.org/drawingml/2006/chart" xmlns:r="http://schemas.openxmlformats.org/officeDocument/2006/relationships" r:id="rId2"/>
          </a:graphicData>
        </a:graphic>
      </p:graphicFrame>
      <p:sp>
        <p:nvSpPr>
          <p:cNvPr id="34" name="Rectángulo: esquinas redondeadas 33">
            <a:extLst>
              <a:ext uri="{FF2B5EF4-FFF2-40B4-BE49-F238E27FC236}">
                <a16:creationId xmlns:a16="http://schemas.microsoft.com/office/drawing/2014/main" id="{43DC2212-328F-4406-BEAA-1C4C49AA4484}"/>
              </a:ext>
            </a:extLst>
          </p:cNvPr>
          <p:cNvSpPr/>
          <p:nvPr/>
        </p:nvSpPr>
        <p:spPr>
          <a:xfrm>
            <a:off x="1775519" y="5588000"/>
            <a:ext cx="2259452" cy="400110"/>
          </a:xfrm>
          <a:prstGeom prst="roundRect">
            <a:avLst/>
          </a:prstGeom>
          <a:solidFill>
            <a:srgbClr val="00B0F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s-ES" sz="1400" b="1" dirty="0">
                <a:solidFill>
                  <a:schemeClr val="tx2"/>
                </a:solidFill>
              </a:rPr>
              <a:t>Tasa desempleo enero : 3,6%</a:t>
            </a:r>
            <a:endParaRPr lang="es-CO" sz="1400" b="1" dirty="0">
              <a:solidFill>
                <a:schemeClr val="tx2"/>
              </a:solidFill>
            </a:endParaRPr>
          </a:p>
        </p:txBody>
      </p:sp>
      <p:sp>
        <p:nvSpPr>
          <p:cNvPr id="35" name="Rectángulo: esquinas redondeadas 34">
            <a:extLst>
              <a:ext uri="{FF2B5EF4-FFF2-40B4-BE49-F238E27FC236}">
                <a16:creationId xmlns:a16="http://schemas.microsoft.com/office/drawing/2014/main" id="{11A64033-1F6A-4449-99DE-6DF5CE4C5320}"/>
              </a:ext>
            </a:extLst>
          </p:cNvPr>
          <p:cNvSpPr/>
          <p:nvPr/>
        </p:nvSpPr>
        <p:spPr>
          <a:xfrm>
            <a:off x="4235689" y="5588000"/>
            <a:ext cx="2948881" cy="400110"/>
          </a:xfrm>
          <a:prstGeom prst="roundRect">
            <a:avLst/>
          </a:prstGeom>
          <a:solidFill>
            <a:srgbClr val="00B0F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s-ES" sz="1400" b="1" dirty="0">
                <a:solidFill>
                  <a:schemeClr val="tx2"/>
                </a:solidFill>
              </a:rPr>
              <a:t>Tasa desempleo febrero :</a:t>
            </a:r>
          </a:p>
          <a:p>
            <a:pPr algn="ctr"/>
            <a:r>
              <a:rPr lang="es-ES" sz="1400" b="1" dirty="0">
                <a:solidFill>
                  <a:schemeClr val="tx2"/>
                </a:solidFill>
              </a:rPr>
              <a:t> 3,5%</a:t>
            </a:r>
            <a:endParaRPr lang="es-CO" sz="1400" b="1" dirty="0">
              <a:solidFill>
                <a:schemeClr val="tx2"/>
              </a:solidFill>
            </a:endParaRPr>
          </a:p>
        </p:txBody>
      </p:sp>
      <p:sp>
        <p:nvSpPr>
          <p:cNvPr id="36" name="Rectángulo: esquinas redondeadas 35">
            <a:extLst>
              <a:ext uri="{FF2B5EF4-FFF2-40B4-BE49-F238E27FC236}">
                <a16:creationId xmlns:a16="http://schemas.microsoft.com/office/drawing/2014/main" id="{318A9A71-CEA3-4336-BB79-CA796BFB1B25}"/>
              </a:ext>
            </a:extLst>
          </p:cNvPr>
          <p:cNvSpPr/>
          <p:nvPr/>
        </p:nvSpPr>
        <p:spPr>
          <a:xfrm>
            <a:off x="7251689" y="5592021"/>
            <a:ext cx="2385797" cy="400110"/>
          </a:xfrm>
          <a:prstGeom prst="roundRect">
            <a:avLst/>
          </a:prstGeom>
          <a:solidFill>
            <a:srgbClr val="00B0F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s-ES" sz="1400" b="1" dirty="0">
                <a:solidFill>
                  <a:schemeClr val="tx2"/>
                </a:solidFill>
              </a:rPr>
              <a:t>Tasa desempleo marzo :</a:t>
            </a:r>
          </a:p>
          <a:p>
            <a:pPr algn="ctr"/>
            <a:r>
              <a:rPr lang="es-ES" sz="1400" b="1" dirty="0">
                <a:solidFill>
                  <a:schemeClr val="tx2"/>
                </a:solidFill>
              </a:rPr>
              <a:t>4,4%</a:t>
            </a:r>
            <a:endParaRPr lang="es-CO" sz="1400" b="1" dirty="0">
              <a:solidFill>
                <a:schemeClr val="tx2"/>
              </a:solidFill>
            </a:endParaRPr>
          </a:p>
        </p:txBody>
      </p:sp>
      <p:sp>
        <p:nvSpPr>
          <p:cNvPr id="38" name="Abrir llave 37">
            <a:extLst>
              <a:ext uri="{FF2B5EF4-FFF2-40B4-BE49-F238E27FC236}">
                <a16:creationId xmlns:a16="http://schemas.microsoft.com/office/drawing/2014/main" id="{E294FC66-AA5B-4946-BF15-264164717664}"/>
              </a:ext>
            </a:extLst>
          </p:cNvPr>
          <p:cNvSpPr/>
          <p:nvPr/>
        </p:nvSpPr>
        <p:spPr>
          <a:xfrm rot="5400000">
            <a:off x="9521136" y="1153764"/>
            <a:ext cx="273513" cy="2426613"/>
          </a:xfrm>
          <a:prstGeom prst="leftBrace">
            <a:avLst/>
          </a:prstGeom>
          <a:ln>
            <a:solidFill>
              <a:schemeClr val="accent4"/>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s-CO"/>
          </a:p>
        </p:txBody>
      </p:sp>
      <p:sp>
        <p:nvSpPr>
          <p:cNvPr id="39" name="Rectángulo: esquinas redondeadas 38">
            <a:extLst>
              <a:ext uri="{FF2B5EF4-FFF2-40B4-BE49-F238E27FC236}">
                <a16:creationId xmlns:a16="http://schemas.microsoft.com/office/drawing/2014/main" id="{00428698-5260-49EB-91AC-7195EC2A351B}"/>
              </a:ext>
            </a:extLst>
          </p:cNvPr>
          <p:cNvSpPr/>
          <p:nvPr/>
        </p:nvSpPr>
        <p:spPr>
          <a:xfrm>
            <a:off x="8955314" y="1944914"/>
            <a:ext cx="1364343" cy="273513"/>
          </a:xfrm>
          <a:prstGeom prst="roundRect">
            <a:avLst/>
          </a:prstGeom>
          <a:solidFill>
            <a:schemeClr val="accent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s-ES" sz="1400" b="1" dirty="0">
                <a:solidFill>
                  <a:schemeClr val="tx2"/>
                </a:solidFill>
              </a:rPr>
              <a:t>22.034</a:t>
            </a:r>
            <a:endParaRPr lang="es-CO" sz="1400" b="1" dirty="0">
              <a:solidFill>
                <a:schemeClr val="tx2"/>
              </a:solidFill>
            </a:endParaRPr>
          </a:p>
        </p:txBody>
      </p:sp>
      <p:sp>
        <p:nvSpPr>
          <p:cNvPr id="11" name="7 CuadroTexto">
            <a:extLst>
              <a:ext uri="{FF2B5EF4-FFF2-40B4-BE49-F238E27FC236}">
                <a16:creationId xmlns:a16="http://schemas.microsoft.com/office/drawing/2014/main" id="{0769FB87-A02D-4684-8C9F-A745B069681C}"/>
              </a:ext>
            </a:extLst>
          </p:cNvPr>
          <p:cNvSpPr txBox="1"/>
          <p:nvPr/>
        </p:nvSpPr>
        <p:spPr>
          <a:xfrm>
            <a:off x="1775520" y="6143564"/>
            <a:ext cx="5265360" cy="246221"/>
          </a:xfrm>
          <a:prstGeom prst="rect">
            <a:avLst/>
          </a:prstGeom>
          <a:noFill/>
        </p:spPr>
        <p:txBody>
          <a:bodyPr wrap="square" rtlCol="0">
            <a:spAutoFit/>
          </a:bodyPr>
          <a:lstStyle/>
          <a:p>
            <a:pPr lvl="0">
              <a:defRPr/>
            </a:pPr>
            <a:r>
              <a:rPr lang="es-MX" sz="1000" kern="0" dirty="0">
                <a:latin typeface="Calibri" panose="020F0502020204030204" pitchFamily="34" charset="0"/>
                <a:cs typeface="Calibri" panose="020F0502020204030204" pitchFamily="34" charset="0"/>
              </a:rPr>
              <a:t>Fuente: </a:t>
            </a:r>
            <a:r>
              <a:rPr lang="es-MX" sz="1000" kern="0" dirty="0" err="1">
                <a:latin typeface="Calibri" panose="020F0502020204030204" pitchFamily="34" charset="0"/>
                <a:cs typeface="Calibri" panose="020F0502020204030204" pitchFamily="34" charset="0"/>
              </a:rPr>
              <a:t>Department</a:t>
            </a:r>
            <a:r>
              <a:rPr lang="es-MX" sz="1000" kern="0" dirty="0">
                <a:latin typeface="Calibri" panose="020F0502020204030204" pitchFamily="34" charset="0"/>
                <a:cs typeface="Calibri" panose="020F0502020204030204" pitchFamily="34" charset="0"/>
              </a:rPr>
              <a:t> </a:t>
            </a:r>
            <a:r>
              <a:rPr lang="es-MX" sz="1000" kern="0" dirty="0" err="1">
                <a:latin typeface="Calibri" panose="020F0502020204030204" pitchFamily="34" charset="0"/>
                <a:cs typeface="Calibri" panose="020F0502020204030204" pitchFamily="34" charset="0"/>
              </a:rPr>
              <a:t>of</a:t>
            </a:r>
            <a:r>
              <a:rPr lang="es-MX" sz="1000" kern="0" dirty="0">
                <a:latin typeface="Calibri" panose="020F0502020204030204" pitchFamily="34" charset="0"/>
                <a:cs typeface="Calibri" panose="020F0502020204030204" pitchFamily="34" charset="0"/>
              </a:rPr>
              <a:t> Labor US</a:t>
            </a:r>
            <a:r>
              <a:rPr lang="es-ES" sz="1000" kern="0" dirty="0">
                <a:latin typeface="Calibri" panose="020F0502020204030204" pitchFamily="34" charset="0"/>
                <a:cs typeface="Calibri" panose="020F0502020204030204" pitchFamily="34" charset="0"/>
              </a:rPr>
              <a:t> </a:t>
            </a:r>
            <a:r>
              <a:rPr lang="es-MX" sz="1000" kern="0" dirty="0">
                <a:latin typeface="Calibri" panose="020F0502020204030204" pitchFamily="34" charset="0"/>
                <a:cs typeface="Calibri" panose="020F0502020204030204" pitchFamily="34" charset="0"/>
              </a:rPr>
              <a:t>– Elaboración Cámara de Comercio de Cali</a:t>
            </a:r>
          </a:p>
        </p:txBody>
      </p:sp>
    </p:spTree>
    <p:extLst>
      <p:ext uri="{BB962C8B-B14F-4D97-AF65-F5344CB8AC3E}">
        <p14:creationId xmlns:p14="http://schemas.microsoft.com/office/powerpoint/2010/main" val="37753884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Box 2"/>
          <p:cNvSpPr txBox="1">
            <a:spLocks noChangeArrowheads="1"/>
          </p:cNvSpPr>
          <p:nvPr/>
        </p:nvSpPr>
        <p:spPr bwMode="auto">
          <a:xfrm>
            <a:off x="422031" y="179234"/>
            <a:ext cx="11268221" cy="4247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lvl1pPr>
              <a:defRPr sz="2400">
                <a:solidFill>
                  <a:schemeClr val="tx1"/>
                </a:solidFill>
                <a:latin typeface="Times New Roman" charset="0"/>
                <a:ea typeface="ＭＳ Ｐゴシック" charset="0"/>
              </a:defRPr>
            </a:lvl1pPr>
            <a:lvl2pPr marL="287338" indent="-285750">
              <a:defRPr sz="2400">
                <a:solidFill>
                  <a:schemeClr val="tx1"/>
                </a:solidFill>
                <a:latin typeface="Times New Roman" charset="0"/>
                <a:ea typeface="ＭＳ Ｐゴシック" charset="0"/>
              </a:defRPr>
            </a:lvl2pPr>
            <a:lvl3pPr>
              <a:defRPr sz="2400">
                <a:solidFill>
                  <a:schemeClr val="tx1"/>
                </a:solidFill>
                <a:latin typeface="Times New Roman" charset="0"/>
                <a:ea typeface="ＭＳ Ｐゴシック" charset="0"/>
              </a:defRPr>
            </a:lvl3pPr>
            <a:lvl4pPr>
              <a:defRPr sz="2400">
                <a:solidFill>
                  <a:schemeClr val="tx1"/>
                </a:solidFill>
                <a:latin typeface="Times New Roman" charset="0"/>
                <a:ea typeface="ＭＳ Ｐゴシック" charset="0"/>
              </a:defRPr>
            </a:lvl4pPr>
            <a:lvl5pPr>
              <a:defRPr sz="2400">
                <a:solidFill>
                  <a:schemeClr val="tx1"/>
                </a:solidFill>
                <a:latin typeface="Times New Roman" charset="0"/>
                <a:ea typeface="ＭＳ Ｐゴシック" charset="0"/>
              </a:defRPr>
            </a:lvl5pPr>
            <a:lvl6pPr eaLnBrk="0" fontAlgn="base" hangingPunct="0">
              <a:spcBef>
                <a:spcPct val="0"/>
              </a:spcBef>
              <a:spcAft>
                <a:spcPct val="0"/>
              </a:spcAft>
              <a:defRPr sz="2400">
                <a:solidFill>
                  <a:schemeClr val="tx1"/>
                </a:solidFill>
                <a:latin typeface="Times New Roman" charset="0"/>
                <a:ea typeface="ＭＳ Ｐゴシック" charset="0"/>
              </a:defRPr>
            </a:lvl6pPr>
            <a:lvl7pPr eaLnBrk="0" fontAlgn="base" hangingPunct="0">
              <a:spcBef>
                <a:spcPct val="0"/>
              </a:spcBef>
              <a:spcAft>
                <a:spcPct val="0"/>
              </a:spcAft>
              <a:defRPr sz="2400">
                <a:solidFill>
                  <a:schemeClr val="tx1"/>
                </a:solidFill>
                <a:latin typeface="Times New Roman" charset="0"/>
                <a:ea typeface="ＭＳ Ｐゴシック" charset="0"/>
              </a:defRPr>
            </a:lvl7pPr>
            <a:lvl8pPr eaLnBrk="0" fontAlgn="base" hangingPunct="0">
              <a:spcBef>
                <a:spcPct val="0"/>
              </a:spcBef>
              <a:spcAft>
                <a:spcPct val="0"/>
              </a:spcAft>
              <a:defRPr sz="2400">
                <a:solidFill>
                  <a:schemeClr val="tx1"/>
                </a:solidFill>
                <a:latin typeface="Times New Roman" charset="0"/>
                <a:ea typeface="ＭＳ Ｐゴシック" charset="0"/>
              </a:defRPr>
            </a:lvl8pPr>
            <a:lvl9pPr eaLnBrk="0" fontAlgn="base" hangingPunct="0">
              <a:spcBef>
                <a:spcPct val="0"/>
              </a:spcBef>
              <a:spcAft>
                <a:spcPct val="0"/>
              </a:spcAft>
              <a:defRPr sz="2400">
                <a:solidFill>
                  <a:schemeClr val="tx1"/>
                </a:solidFill>
                <a:latin typeface="Times New Roman" charset="0"/>
                <a:ea typeface="ＭＳ Ｐゴシック" charset="0"/>
              </a:defRPr>
            </a:lvl9pPr>
          </a:lstStyle>
          <a:p>
            <a:pPr marL="0" marR="0" lvl="0" indent="0" algn="l" defTabSz="457200" rtl="0" eaLnBrk="1" fontAlgn="auto" latinLnBrk="0" hangingPunct="1">
              <a:lnSpc>
                <a:spcPct val="90000"/>
              </a:lnSpc>
              <a:spcBef>
                <a:spcPts val="0"/>
              </a:spcBef>
              <a:spcAft>
                <a:spcPts val="0"/>
              </a:spcAft>
              <a:buClrTx/>
              <a:buSzTx/>
              <a:buFontTx/>
              <a:buNone/>
              <a:tabLst/>
              <a:defRPr/>
            </a:pPr>
            <a:endParaRPr kumimoji="0" lang="es-CO" sz="2400" b="0" i="0" u="none" strike="noStrike" kern="1200" cap="none" spc="0" normalizeH="0" baseline="0" noProof="0" dirty="0">
              <a:ln>
                <a:noFill/>
              </a:ln>
              <a:solidFill>
                <a:srgbClr val="253D90"/>
              </a:solidFill>
              <a:effectLst/>
              <a:uLnTx/>
              <a:uFillTx/>
              <a:latin typeface="AmpleSoft-Bold"/>
              <a:ea typeface="ＭＳ Ｐゴシック" charset="0"/>
              <a:cs typeface="+mn-cs"/>
            </a:endParaRPr>
          </a:p>
        </p:txBody>
      </p:sp>
      <p:sp>
        <p:nvSpPr>
          <p:cNvPr id="9" name="Rectangle 4">
            <a:extLst>
              <a:ext uri="{FF2B5EF4-FFF2-40B4-BE49-F238E27FC236}">
                <a16:creationId xmlns:a16="http://schemas.microsoft.com/office/drawing/2014/main" id="{5901E441-F1C4-4E8F-8D69-E0BC16A275F1}"/>
              </a:ext>
            </a:extLst>
          </p:cNvPr>
          <p:cNvSpPr>
            <a:spLocks noChangeArrowheads="1"/>
          </p:cNvSpPr>
          <p:nvPr/>
        </p:nvSpPr>
        <p:spPr bwMode="auto">
          <a:xfrm>
            <a:off x="2460986" y="1598110"/>
            <a:ext cx="7235414"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tx1">
                      <a:alpha val="74998"/>
                    </a:schemeClr>
                  </a:outerShdw>
                </a:effectLst>
              </a14:hiddenEffects>
            </a:ext>
          </a:extLst>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2000" b="1" i="0" u="none" strike="noStrike" kern="1200" cap="none" spc="0" normalizeH="0" baseline="0" noProof="0" dirty="0">
                <a:ln>
                  <a:noFill/>
                </a:ln>
                <a:solidFill>
                  <a:srgbClr val="000000"/>
                </a:solidFill>
                <a:effectLst/>
                <a:uLnTx/>
                <a:uFillTx/>
                <a:latin typeface="Calibri"/>
                <a:ea typeface="+mn-ea"/>
                <a:cs typeface="+mn-cs"/>
              </a:rPr>
              <a:t>Proyecciones (%) crecimiento PIB economías seleccionadas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2000" b="1" i="0" u="none" strike="noStrike" kern="1200" cap="none" spc="0" normalizeH="0" baseline="0" noProof="0" dirty="0">
                <a:ln>
                  <a:noFill/>
                </a:ln>
                <a:solidFill>
                  <a:srgbClr val="000000"/>
                </a:solidFill>
                <a:effectLst/>
                <a:uLnTx/>
                <a:uFillTx/>
                <a:latin typeface="Calibri"/>
                <a:ea typeface="+mn-ea"/>
                <a:cs typeface="+mn-cs"/>
              </a:rPr>
              <a:t>2019–2021* </a:t>
            </a:r>
          </a:p>
        </p:txBody>
      </p:sp>
      <p:graphicFrame>
        <p:nvGraphicFramePr>
          <p:cNvPr id="8" name="1 Gráfico">
            <a:extLst>
              <a:ext uri="{FF2B5EF4-FFF2-40B4-BE49-F238E27FC236}">
                <a16:creationId xmlns:a16="http://schemas.microsoft.com/office/drawing/2014/main" id="{6722872A-6787-444D-8D4B-474EC118266F}"/>
              </a:ext>
            </a:extLst>
          </p:cNvPr>
          <p:cNvGraphicFramePr/>
          <p:nvPr/>
        </p:nvGraphicFramePr>
        <p:xfrm>
          <a:off x="1703515" y="2240038"/>
          <a:ext cx="8820475" cy="3466807"/>
        </p:xfrm>
        <a:graphic>
          <a:graphicData uri="http://schemas.openxmlformats.org/drawingml/2006/chart">
            <c:chart xmlns:c="http://schemas.openxmlformats.org/drawingml/2006/chart" xmlns:r="http://schemas.openxmlformats.org/officeDocument/2006/relationships" r:id="rId3"/>
          </a:graphicData>
        </a:graphic>
      </p:graphicFrame>
      <p:sp>
        <p:nvSpPr>
          <p:cNvPr id="11" name="7 CuadroTexto">
            <a:extLst>
              <a:ext uri="{FF2B5EF4-FFF2-40B4-BE49-F238E27FC236}">
                <a16:creationId xmlns:a16="http://schemas.microsoft.com/office/drawing/2014/main" id="{4848CBC7-A724-456C-9C47-FABCBD1F9A21}"/>
              </a:ext>
            </a:extLst>
          </p:cNvPr>
          <p:cNvSpPr txBox="1"/>
          <p:nvPr/>
        </p:nvSpPr>
        <p:spPr>
          <a:xfrm>
            <a:off x="1775520" y="6143564"/>
            <a:ext cx="5741386" cy="400110"/>
          </a:xfrm>
          <a:prstGeom prst="rect">
            <a:avLst/>
          </a:prstGeom>
          <a:noFill/>
        </p:spPr>
        <p:txBody>
          <a:bodyPr wrap="square" rtlCol="0">
            <a:spAutoFit/>
          </a:bodyPr>
          <a:lstStyle/>
          <a:p>
            <a:r>
              <a:rPr lang="es-CO" sz="1000" dirty="0">
                <a:solidFill>
                  <a:srgbClr val="404040"/>
                </a:solidFill>
                <a:latin typeface="Calibri" panose="020F0502020204030204" pitchFamily="34" charset="0"/>
                <a:cs typeface="Calibri" panose="020F0502020204030204" pitchFamily="34" charset="0"/>
              </a:rPr>
              <a:t>Fuente: FMI – Elaboración Cámara de Comercio de Cali</a:t>
            </a:r>
          </a:p>
          <a:p>
            <a:r>
              <a:rPr lang="es-CO" sz="1000" dirty="0">
                <a:solidFill>
                  <a:srgbClr val="404040"/>
                </a:solidFill>
                <a:latin typeface="Calibri" panose="020F0502020204030204" pitchFamily="34" charset="0"/>
                <a:cs typeface="Calibri" panose="020F0502020204030204" pitchFamily="34" charset="0"/>
              </a:rPr>
              <a:t>*Proyecciones FMI a abril de 2020</a:t>
            </a:r>
          </a:p>
        </p:txBody>
      </p:sp>
      <p:sp>
        <p:nvSpPr>
          <p:cNvPr id="12" name="Text Box 2">
            <a:extLst>
              <a:ext uri="{FF2B5EF4-FFF2-40B4-BE49-F238E27FC236}">
                <a16:creationId xmlns:a16="http://schemas.microsoft.com/office/drawing/2014/main" id="{E3414F69-3A2C-4FE4-8114-F847B8EA416B}"/>
              </a:ext>
            </a:extLst>
          </p:cNvPr>
          <p:cNvSpPr txBox="1">
            <a:spLocks noChangeArrowheads="1"/>
          </p:cNvSpPr>
          <p:nvPr/>
        </p:nvSpPr>
        <p:spPr bwMode="auto">
          <a:xfrm>
            <a:off x="406400" y="179234"/>
            <a:ext cx="11480800" cy="757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lvl1pPr>
              <a:defRPr sz="2400">
                <a:solidFill>
                  <a:schemeClr val="tx1"/>
                </a:solidFill>
                <a:latin typeface="Times New Roman" charset="0"/>
                <a:ea typeface="ＭＳ Ｐゴシック" charset="0"/>
              </a:defRPr>
            </a:lvl1pPr>
            <a:lvl2pPr marL="287338" indent="-285750">
              <a:defRPr sz="2400">
                <a:solidFill>
                  <a:schemeClr val="tx1"/>
                </a:solidFill>
                <a:latin typeface="Times New Roman" charset="0"/>
                <a:ea typeface="ＭＳ Ｐゴシック" charset="0"/>
              </a:defRPr>
            </a:lvl2pPr>
            <a:lvl3pPr>
              <a:defRPr sz="2400">
                <a:solidFill>
                  <a:schemeClr val="tx1"/>
                </a:solidFill>
                <a:latin typeface="Times New Roman" charset="0"/>
                <a:ea typeface="ＭＳ Ｐゴシック" charset="0"/>
              </a:defRPr>
            </a:lvl3pPr>
            <a:lvl4pPr>
              <a:defRPr sz="2400">
                <a:solidFill>
                  <a:schemeClr val="tx1"/>
                </a:solidFill>
                <a:latin typeface="Times New Roman" charset="0"/>
                <a:ea typeface="ＭＳ Ｐゴシック" charset="0"/>
              </a:defRPr>
            </a:lvl4pPr>
            <a:lvl5pPr>
              <a:defRPr sz="2400">
                <a:solidFill>
                  <a:schemeClr val="tx1"/>
                </a:solidFill>
                <a:latin typeface="Times New Roman" charset="0"/>
                <a:ea typeface="ＭＳ Ｐゴシック" charset="0"/>
              </a:defRPr>
            </a:lvl5pPr>
            <a:lvl6pPr eaLnBrk="0" fontAlgn="base" hangingPunct="0">
              <a:spcBef>
                <a:spcPct val="0"/>
              </a:spcBef>
              <a:spcAft>
                <a:spcPct val="0"/>
              </a:spcAft>
              <a:defRPr sz="2400">
                <a:solidFill>
                  <a:schemeClr val="tx1"/>
                </a:solidFill>
                <a:latin typeface="Times New Roman" charset="0"/>
                <a:ea typeface="ＭＳ Ｐゴシック" charset="0"/>
              </a:defRPr>
            </a:lvl6pPr>
            <a:lvl7pPr eaLnBrk="0" fontAlgn="base" hangingPunct="0">
              <a:spcBef>
                <a:spcPct val="0"/>
              </a:spcBef>
              <a:spcAft>
                <a:spcPct val="0"/>
              </a:spcAft>
              <a:defRPr sz="2400">
                <a:solidFill>
                  <a:schemeClr val="tx1"/>
                </a:solidFill>
                <a:latin typeface="Times New Roman" charset="0"/>
                <a:ea typeface="ＭＳ Ｐゴシック" charset="0"/>
              </a:defRPr>
            </a:lvl7pPr>
            <a:lvl8pPr eaLnBrk="0" fontAlgn="base" hangingPunct="0">
              <a:spcBef>
                <a:spcPct val="0"/>
              </a:spcBef>
              <a:spcAft>
                <a:spcPct val="0"/>
              </a:spcAft>
              <a:defRPr sz="2400">
                <a:solidFill>
                  <a:schemeClr val="tx1"/>
                </a:solidFill>
                <a:latin typeface="Times New Roman" charset="0"/>
                <a:ea typeface="ＭＳ Ｐゴシック" charset="0"/>
              </a:defRPr>
            </a:lvl8pPr>
            <a:lvl9pPr eaLnBrk="0" fontAlgn="base" hangingPunct="0">
              <a:spcBef>
                <a:spcPct val="0"/>
              </a:spcBef>
              <a:spcAft>
                <a:spcPct val="0"/>
              </a:spcAft>
              <a:defRPr sz="2400">
                <a:solidFill>
                  <a:schemeClr val="tx1"/>
                </a:solidFill>
                <a:latin typeface="Times New Roman" charset="0"/>
                <a:ea typeface="ＭＳ Ｐゴシック" charset="0"/>
              </a:defRPr>
            </a:lvl9pPr>
          </a:lstStyle>
          <a:p>
            <a:pPr lvl="0" defTabSz="457200">
              <a:lnSpc>
                <a:spcPct val="90000"/>
              </a:lnSpc>
              <a:defRPr/>
            </a:pPr>
            <a:r>
              <a:rPr lang="es-CO" dirty="0">
                <a:solidFill>
                  <a:srgbClr val="253D90"/>
                </a:solidFill>
                <a:latin typeface="AmpleSoft-Bold"/>
              </a:rPr>
              <a:t>Según las proyecciones del FMI, en 2020 tanto las economías avanzadas como las emergentes registrarán contracciones en sus economías</a:t>
            </a:r>
          </a:p>
        </p:txBody>
      </p:sp>
    </p:spTree>
    <p:extLst>
      <p:ext uri="{BB962C8B-B14F-4D97-AF65-F5344CB8AC3E}">
        <p14:creationId xmlns:p14="http://schemas.microsoft.com/office/powerpoint/2010/main" val="41844647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Box 2"/>
          <p:cNvSpPr txBox="1">
            <a:spLocks noChangeArrowheads="1"/>
          </p:cNvSpPr>
          <p:nvPr/>
        </p:nvSpPr>
        <p:spPr bwMode="auto">
          <a:xfrm>
            <a:off x="422031" y="179234"/>
            <a:ext cx="11268221" cy="4247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lvl1pPr>
              <a:defRPr sz="2400">
                <a:solidFill>
                  <a:schemeClr val="tx1"/>
                </a:solidFill>
                <a:latin typeface="Times New Roman" charset="0"/>
                <a:ea typeface="ＭＳ Ｐゴシック" charset="0"/>
              </a:defRPr>
            </a:lvl1pPr>
            <a:lvl2pPr marL="287338" indent="-285750">
              <a:defRPr sz="2400">
                <a:solidFill>
                  <a:schemeClr val="tx1"/>
                </a:solidFill>
                <a:latin typeface="Times New Roman" charset="0"/>
                <a:ea typeface="ＭＳ Ｐゴシック" charset="0"/>
              </a:defRPr>
            </a:lvl2pPr>
            <a:lvl3pPr>
              <a:defRPr sz="2400">
                <a:solidFill>
                  <a:schemeClr val="tx1"/>
                </a:solidFill>
                <a:latin typeface="Times New Roman" charset="0"/>
                <a:ea typeface="ＭＳ Ｐゴシック" charset="0"/>
              </a:defRPr>
            </a:lvl3pPr>
            <a:lvl4pPr>
              <a:defRPr sz="2400">
                <a:solidFill>
                  <a:schemeClr val="tx1"/>
                </a:solidFill>
                <a:latin typeface="Times New Roman" charset="0"/>
                <a:ea typeface="ＭＳ Ｐゴシック" charset="0"/>
              </a:defRPr>
            </a:lvl4pPr>
            <a:lvl5pPr>
              <a:defRPr sz="2400">
                <a:solidFill>
                  <a:schemeClr val="tx1"/>
                </a:solidFill>
                <a:latin typeface="Times New Roman" charset="0"/>
                <a:ea typeface="ＭＳ Ｐゴシック" charset="0"/>
              </a:defRPr>
            </a:lvl5pPr>
            <a:lvl6pPr eaLnBrk="0" fontAlgn="base" hangingPunct="0">
              <a:spcBef>
                <a:spcPct val="0"/>
              </a:spcBef>
              <a:spcAft>
                <a:spcPct val="0"/>
              </a:spcAft>
              <a:defRPr sz="2400">
                <a:solidFill>
                  <a:schemeClr val="tx1"/>
                </a:solidFill>
                <a:latin typeface="Times New Roman" charset="0"/>
                <a:ea typeface="ＭＳ Ｐゴシック" charset="0"/>
              </a:defRPr>
            </a:lvl6pPr>
            <a:lvl7pPr eaLnBrk="0" fontAlgn="base" hangingPunct="0">
              <a:spcBef>
                <a:spcPct val="0"/>
              </a:spcBef>
              <a:spcAft>
                <a:spcPct val="0"/>
              </a:spcAft>
              <a:defRPr sz="2400">
                <a:solidFill>
                  <a:schemeClr val="tx1"/>
                </a:solidFill>
                <a:latin typeface="Times New Roman" charset="0"/>
                <a:ea typeface="ＭＳ Ｐゴシック" charset="0"/>
              </a:defRPr>
            </a:lvl7pPr>
            <a:lvl8pPr eaLnBrk="0" fontAlgn="base" hangingPunct="0">
              <a:spcBef>
                <a:spcPct val="0"/>
              </a:spcBef>
              <a:spcAft>
                <a:spcPct val="0"/>
              </a:spcAft>
              <a:defRPr sz="2400">
                <a:solidFill>
                  <a:schemeClr val="tx1"/>
                </a:solidFill>
                <a:latin typeface="Times New Roman" charset="0"/>
                <a:ea typeface="ＭＳ Ｐゴシック" charset="0"/>
              </a:defRPr>
            </a:lvl8pPr>
            <a:lvl9pPr eaLnBrk="0" fontAlgn="base" hangingPunct="0">
              <a:spcBef>
                <a:spcPct val="0"/>
              </a:spcBef>
              <a:spcAft>
                <a:spcPct val="0"/>
              </a:spcAft>
              <a:defRPr sz="2400">
                <a:solidFill>
                  <a:schemeClr val="tx1"/>
                </a:solidFill>
                <a:latin typeface="Times New Roman" charset="0"/>
                <a:ea typeface="ＭＳ Ｐゴシック" charset="0"/>
              </a:defRPr>
            </a:lvl9pPr>
          </a:lstStyle>
          <a:p>
            <a:pPr marL="0" marR="0" lvl="0" indent="0" algn="l" defTabSz="457200" rtl="0" eaLnBrk="1" fontAlgn="auto" latinLnBrk="0" hangingPunct="1">
              <a:lnSpc>
                <a:spcPct val="90000"/>
              </a:lnSpc>
              <a:spcBef>
                <a:spcPts val="0"/>
              </a:spcBef>
              <a:spcAft>
                <a:spcPts val="0"/>
              </a:spcAft>
              <a:buClrTx/>
              <a:buSzTx/>
              <a:buFontTx/>
              <a:buNone/>
              <a:tabLst/>
              <a:defRPr/>
            </a:pPr>
            <a:endParaRPr kumimoji="0" lang="es-CO" sz="2400" b="0" i="0" u="none" strike="noStrike" kern="1200" cap="none" spc="0" normalizeH="0" baseline="0" noProof="0" dirty="0">
              <a:ln>
                <a:noFill/>
              </a:ln>
              <a:solidFill>
                <a:srgbClr val="253D90"/>
              </a:solidFill>
              <a:effectLst/>
              <a:uLnTx/>
              <a:uFillTx/>
              <a:latin typeface="AmpleSoft-Bold"/>
              <a:ea typeface="ＭＳ Ｐゴシック" charset="0"/>
              <a:cs typeface="+mn-cs"/>
            </a:endParaRPr>
          </a:p>
        </p:txBody>
      </p:sp>
      <p:sp>
        <p:nvSpPr>
          <p:cNvPr id="9" name="Rectangle 4">
            <a:extLst>
              <a:ext uri="{FF2B5EF4-FFF2-40B4-BE49-F238E27FC236}">
                <a16:creationId xmlns:a16="http://schemas.microsoft.com/office/drawing/2014/main" id="{5901E441-F1C4-4E8F-8D69-E0BC16A275F1}"/>
              </a:ext>
            </a:extLst>
          </p:cNvPr>
          <p:cNvSpPr>
            <a:spLocks noChangeArrowheads="1"/>
          </p:cNvSpPr>
          <p:nvPr/>
        </p:nvSpPr>
        <p:spPr bwMode="auto">
          <a:xfrm>
            <a:off x="2460986" y="1598110"/>
            <a:ext cx="7235414"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tx1">
                      <a:alpha val="74998"/>
                    </a:schemeClr>
                  </a:outerShdw>
                </a:effectLst>
              </a14:hiddenEffects>
            </a:ext>
          </a:extLst>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2000" b="1" i="0" u="none" strike="noStrike" kern="1200" cap="none" spc="0" normalizeH="0" baseline="0" noProof="0" dirty="0">
                <a:ln>
                  <a:noFill/>
                </a:ln>
                <a:solidFill>
                  <a:srgbClr val="000000"/>
                </a:solidFill>
                <a:effectLst/>
                <a:uLnTx/>
                <a:uFillTx/>
                <a:latin typeface="Calibri"/>
                <a:ea typeface="+mn-ea"/>
                <a:cs typeface="+mn-cs"/>
              </a:rPr>
              <a:t>Proyecciones (%) crecimiento PIB economías sur América</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2000" b="1" i="0" u="none" strike="noStrike" kern="1200" cap="none" spc="0" normalizeH="0" baseline="0" noProof="0" dirty="0">
                <a:ln>
                  <a:noFill/>
                </a:ln>
                <a:solidFill>
                  <a:srgbClr val="000000"/>
                </a:solidFill>
                <a:effectLst/>
                <a:uLnTx/>
                <a:uFillTx/>
                <a:latin typeface="Calibri"/>
                <a:ea typeface="+mn-ea"/>
                <a:cs typeface="+mn-cs"/>
              </a:rPr>
              <a:t>2019–2021* </a:t>
            </a:r>
          </a:p>
        </p:txBody>
      </p:sp>
      <p:graphicFrame>
        <p:nvGraphicFramePr>
          <p:cNvPr id="8" name="1 Gráfico">
            <a:extLst>
              <a:ext uri="{FF2B5EF4-FFF2-40B4-BE49-F238E27FC236}">
                <a16:creationId xmlns:a16="http://schemas.microsoft.com/office/drawing/2014/main" id="{6722872A-6787-444D-8D4B-474EC118266F}"/>
              </a:ext>
            </a:extLst>
          </p:cNvPr>
          <p:cNvGraphicFramePr/>
          <p:nvPr>
            <p:extLst>
              <p:ext uri="{D42A27DB-BD31-4B8C-83A1-F6EECF244321}">
                <p14:modId xmlns:p14="http://schemas.microsoft.com/office/powerpoint/2010/main" val="1438763226"/>
              </p:ext>
            </p:extLst>
          </p:nvPr>
        </p:nvGraphicFramePr>
        <p:xfrm>
          <a:off x="858130" y="2240038"/>
          <a:ext cx="10635370" cy="3527715"/>
        </p:xfrm>
        <a:graphic>
          <a:graphicData uri="http://schemas.openxmlformats.org/drawingml/2006/chart">
            <c:chart xmlns:c="http://schemas.openxmlformats.org/drawingml/2006/chart" xmlns:r="http://schemas.openxmlformats.org/officeDocument/2006/relationships" r:id="rId3"/>
          </a:graphicData>
        </a:graphic>
      </p:graphicFrame>
      <p:sp>
        <p:nvSpPr>
          <p:cNvPr id="11" name="7 CuadroTexto">
            <a:extLst>
              <a:ext uri="{FF2B5EF4-FFF2-40B4-BE49-F238E27FC236}">
                <a16:creationId xmlns:a16="http://schemas.microsoft.com/office/drawing/2014/main" id="{2D9A9EA7-C990-487E-9E4E-CC64EA7A65D9}"/>
              </a:ext>
            </a:extLst>
          </p:cNvPr>
          <p:cNvSpPr txBox="1"/>
          <p:nvPr/>
        </p:nvSpPr>
        <p:spPr>
          <a:xfrm>
            <a:off x="1775520" y="6143564"/>
            <a:ext cx="5741386" cy="400110"/>
          </a:xfrm>
          <a:prstGeom prst="rect">
            <a:avLst/>
          </a:prstGeom>
          <a:noFill/>
        </p:spPr>
        <p:txBody>
          <a:bodyPr wrap="square" rtlCol="0">
            <a:spAutoFit/>
          </a:bodyPr>
          <a:lstStyle/>
          <a:p>
            <a:r>
              <a:rPr lang="es-CO" sz="1000" dirty="0">
                <a:solidFill>
                  <a:srgbClr val="404040"/>
                </a:solidFill>
                <a:latin typeface="Calibri" panose="020F0502020204030204" pitchFamily="34" charset="0"/>
                <a:cs typeface="Calibri" panose="020F0502020204030204" pitchFamily="34" charset="0"/>
              </a:rPr>
              <a:t>Fuente: FMI – Elaboración Cámara de Comercio de Cali</a:t>
            </a:r>
          </a:p>
          <a:p>
            <a:r>
              <a:rPr lang="es-CO" sz="1000" dirty="0">
                <a:solidFill>
                  <a:srgbClr val="404040"/>
                </a:solidFill>
                <a:latin typeface="Calibri" panose="020F0502020204030204" pitchFamily="34" charset="0"/>
                <a:cs typeface="Calibri" panose="020F0502020204030204" pitchFamily="34" charset="0"/>
              </a:rPr>
              <a:t>*Proyecciones FMI a abril de 2020</a:t>
            </a:r>
          </a:p>
        </p:txBody>
      </p:sp>
      <p:sp>
        <p:nvSpPr>
          <p:cNvPr id="12" name="Text Box 2">
            <a:extLst>
              <a:ext uri="{FF2B5EF4-FFF2-40B4-BE49-F238E27FC236}">
                <a16:creationId xmlns:a16="http://schemas.microsoft.com/office/drawing/2014/main" id="{09B32BEE-80F2-4118-B902-99F923C0C396}"/>
              </a:ext>
            </a:extLst>
          </p:cNvPr>
          <p:cNvSpPr txBox="1">
            <a:spLocks noChangeArrowheads="1"/>
          </p:cNvSpPr>
          <p:nvPr/>
        </p:nvSpPr>
        <p:spPr bwMode="auto">
          <a:xfrm>
            <a:off x="406400" y="179234"/>
            <a:ext cx="11480800" cy="757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lvl1pPr>
              <a:defRPr sz="2400">
                <a:solidFill>
                  <a:schemeClr val="tx1"/>
                </a:solidFill>
                <a:latin typeface="Times New Roman" charset="0"/>
                <a:ea typeface="ＭＳ Ｐゴシック" charset="0"/>
              </a:defRPr>
            </a:lvl1pPr>
            <a:lvl2pPr marL="287338" indent="-285750">
              <a:defRPr sz="2400">
                <a:solidFill>
                  <a:schemeClr val="tx1"/>
                </a:solidFill>
                <a:latin typeface="Times New Roman" charset="0"/>
                <a:ea typeface="ＭＳ Ｐゴシック" charset="0"/>
              </a:defRPr>
            </a:lvl2pPr>
            <a:lvl3pPr>
              <a:defRPr sz="2400">
                <a:solidFill>
                  <a:schemeClr val="tx1"/>
                </a:solidFill>
                <a:latin typeface="Times New Roman" charset="0"/>
                <a:ea typeface="ＭＳ Ｐゴシック" charset="0"/>
              </a:defRPr>
            </a:lvl3pPr>
            <a:lvl4pPr>
              <a:defRPr sz="2400">
                <a:solidFill>
                  <a:schemeClr val="tx1"/>
                </a:solidFill>
                <a:latin typeface="Times New Roman" charset="0"/>
                <a:ea typeface="ＭＳ Ｐゴシック" charset="0"/>
              </a:defRPr>
            </a:lvl4pPr>
            <a:lvl5pPr>
              <a:defRPr sz="2400">
                <a:solidFill>
                  <a:schemeClr val="tx1"/>
                </a:solidFill>
                <a:latin typeface="Times New Roman" charset="0"/>
                <a:ea typeface="ＭＳ Ｐゴシック" charset="0"/>
              </a:defRPr>
            </a:lvl5pPr>
            <a:lvl6pPr eaLnBrk="0" fontAlgn="base" hangingPunct="0">
              <a:spcBef>
                <a:spcPct val="0"/>
              </a:spcBef>
              <a:spcAft>
                <a:spcPct val="0"/>
              </a:spcAft>
              <a:defRPr sz="2400">
                <a:solidFill>
                  <a:schemeClr val="tx1"/>
                </a:solidFill>
                <a:latin typeface="Times New Roman" charset="0"/>
                <a:ea typeface="ＭＳ Ｐゴシック" charset="0"/>
              </a:defRPr>
            </a:lvl6pPr>
            <a:lvl7pPr eaLnBrk="0" fontAlgn="base" hangingPunct="0">
              <a:spcBef>
                <a:spcPct val="0"/>
              </a:spcBef>
              <a:spcAft>
                <a:spcPct val="0"/>
              </a:spcAft>
              <a:defRPr sz="2400">
                <a:solidFill>
                  <a:schemeClr val="tx1"/>
                </a:solidFill>
                <a:latin typeface="Times New Roman" charset="0"/>
                <a:ea typeface="ＭＳ Ｐゴシック" charset="0"/>
              </a:defRPr>
            </a:lvl7pPr>
            <a:lvl8pPr eaLnBrk="0" fontAlgn="base" hangingPunct="0">
              <a:spcBef>
                <a:spcPct val="0"/>
              </a:spcBef>
              <a:spcAft>
                <a:spcPct val="0"/>
              </a:spcAft>
              <a:defRPr sz="2400">
                <a:solidFill>
                  <a:schemeClr val="tx1"/>
                </a:solidFill>
                <a:latin typeface="Times New Roman" charset="0"/>
                <a:ea typeface="ＭＳ Ｐゴシック" charset="0"/>
              </a:defRPr>
            </a:lvl8pPr>
            <a:lvl9pPr eaLnBrk="0" fontAlgn="base" hangingPunct="0">
              <a:spcBef>
                <a:spcPct val="0"/>
              </a:spcBef>
              <a:spcAft>
                <a:spcPct val="0"/>
              </a:spcAft>
              <a:defRPr sz="2400">
                <a:solidFill>
                  <a:schemeClr val="tx1"/>
                </a:solidFill>
                <a:latin typeface="Times New Roman" charset="0"/>
                <a:ea typeface="ＭＳ Ｐゴシック" charset="0"/>
              </a:defRPr>
            </a:lvl9pPr>
          </a:lstStyle>
          <a:p>
            <a:pPr lvl="0" defTabSz="457200">
              <a:lnSpc>
                <a:spcPct val="90000"/>
              </a:lnSpc>
              <a:defRPr/>
            </a:pPr>
            <a:r>
              <a:rPr lang="es-CO" dirty="0">
                <a:solidFill>
                  <a:srgbClr val="253D90"/>
                </a:solidFill>
                <a:latin typeface="AmpleSoft-Bold"/>
              </a:rPr>
              <a:t>La economía colombiana sería la segunda con menor contracción (-2,4%) entre los países de América del Sur y México en 2020</a:t>
            </a:r>
          </a:p>
        </p:txBody>
      </p:sp>
    </p:spTree>
    <p:extLst>
      <p:ext uri="{BB962C8B-B14F-4D97-AF65-F5344CB8AC3E}">
        <p14:creationId xmlns:p14="http://schemas.microsoft.com/office/powerpoint/2010/main" val="259850557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 y="5"/>
            <a:ext cx="12192001" cy="6953956"/>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pic>
        <p:nvPicPr>
          <p:cNvPr id="3" name="Imagen 2">
            <a:extLst>
              <a:ext uri="{FF2B5EF4-FFF2-40B4-BE49-F238E27FC236}">
                <a16:creationId xmlns:a16="http://schemas.microsoft.com/office/drawing/2014/main" id="{582BB829-8139-8643-BEDC-93CC4E0FB31A}"/>
              </a:ext>
            </a:extLst>
          </p:cNvPr>
          <p:cNvPicPr>
            <a:picLocks noChangeAspect="1"/>
          </p:cNvPicPr>
          <p:nvPr/>
        </p:nvPicPr>
        <p:blipFill rotWithShape="1">
          <a:blip r:embed="rId2" cstate="screen">
            <a:alphaModFix amt="60000"/>
            <a:extLst>
              <a:ext uri="{28A0092B-C50C-407E-A947-70E740481C1C}">
                <a14:useLocalDpi xmlns:a14="http://schemas.microsoft.com/office/drawing/2010/main"/>
              </a:ext>
            </a:extLst>
          </a:blip>
          <a:srcRect/>
          <a:stretch/>
        </p:blipFill>
        <p:spPr>
          <a:xfrm>
            <a:off x="21035" y="0"/>
            <a:ext cx="12581927" cy="7073216"/>
          </a:xfrm>
          <a:prstGeom prst="rect">
            <a:avLst/>
          </a:prstGeom>
        </p:spPr>
      </p:pic>
      <p:pic>
        <p:nvPicPr>
          <p:cNvPr id="9" name="Picture 8" descr="logo_ccc_blanco.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12532" y="486321"/>
            <a:ext cx="3784265" cy="522345"/>
          </a:xfrm>
          <a:prstGeom prst="rect">
            <a:avLst/>
          </a:prstGeom>
        </p:spPr>
      </p:pic>
      <p:sp>
        <p:nvSpPr>
          <p:cNvPr id="6" name="CuadroTexto 10"/>
          <p:cNvSpPr txBox="1"/>
          <p:nvPr/>
        </p:nvSpPr>
        <p:spPr>
          <a:xfrm>
            <a:off x="679871" y="4125996"/>
            <a:ext cx="10972438" cy="1576265"/>
          </a:xfrm>
          <a:prstGeom prst="rect">
            <a:avLst/>
          </a:prstGeom>
          <a:noFill/>
          <a:effectLst>
            <a:outerShdw blurRad="50800" dist="38100" dir="2700000" algn="tl" rotWithShape="0">
              <a:prstClr val="black">
                <a:alpha val="40000"/>
              </a:prstClr>
            </a:outerShdw>
          </a:effectLst>
        </p:spPr>
        <p:txBody>
          <a:bodyPr wrap="square" rtlCol="0">
            <a:spAutoFit/>
          </a:bodyPr>
          <a:lstStyle>
            <a:defPPr>
              <a:defRPr lang="es-CO"/>
            </a:defPPr>
            <a:lvl1pPr>
              <a:lnSpc>
                <a:spcPct val="80000"/>
              </a:lnSpc>
              <a:defRPr sz="4000">
                <a:solidFill>
                  <a:srgbClr val="FFC724"/>
                </a:solidFill>
                <a:latin typeface="AmpleSoft Bold"/>
                <a:cs typeface="AmpleSoft Bold"/>
              </a:defRPr>
            </a:lvl1pPr>
            <a:lvl2pPr marL="0" lvl="1">
              <a:lnSpc>
                <a:spcPct val="80000"/>
              </a:lnSpc>
              <a:defRPr sz="4000" b="1">
                <a:solidFill>
                  <a:prstClr val="white"/>
                </a:solidFill>
                <a:latin typeface="AmpleSoft-Bold" panose="02000000000000000000" pitchFamily="2" charset="0"/>
                <a:cs typeface="AmpleSoft Bold"/>
              </a:defRPr>
            </a:lvl2pPr>
          </a:lstStyle>
          <a:p>
            <a:pPr lvl="1" defTabSz="1219139">
              <a:defRPr/>
            </a:pPr>
            <a:r>
              <a:rPr lang="es-MX" sz="6000" dirty="0"/>
              <a:t>Posibles impactos en </a:t>
            </a:r>
            <a:r>
              <a:rPr lang="es-MX" sz="6000" dirty="0">
                <a:solidFill>
                  <a:schemeClr val="accent4"/>
                </a:solidFill>
              </a:rPr>
              <a:t>Colombia y Valle del Cauca</a:t>
            </a:r>
          </a:p>
        </p:txBody>
      </p:sp>
    </p:spTree>
    <p:extLst>
      <p:ext uri="{BB962C8B-B14F-4D97-AF65-F5344CB8AC3E}">
        <p14:creationId xmlns:p14="http://schemas.microsoft.com/office/powerpoint/2010/main" val="22860463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1 Título"/>
          <p:cNvSpPr txBox="1">
            <a:spLocks/>
          </p:cNvSpPr>
          <p:nvPr/>
        </p:nvSpPr>
        <p:spPr>
          <a:xfrm>
            <a:off x="351676" y="4466"/>
            <a:ext cx="11488648" cy="830421"/>
          </a:xfrm>
          <a:prstGeom prst="rect">
            <a:avLst/>
          </a:prstGeom>
        </p:spPr>
        <p:txBody>
          <a:bodyPr vert="horz" lIns="91440" tIns="45720" rIns="91440" bIns="45720" rtlCol="0" anchor="ctr">
            <a:noAutofit/>
          </a:bodyPr>
          <a:lstStyle>
            <a:defPPr>
              <a:defRPr lang="es-CO"/>
            </a:defPPr>
            <a:lvl1pPr algn="ctr" eaLnBrk="0" fontAlgn="base" hangingPunct="0">
              <a:lnSpc>
                <a:spcPct val="90000"/>
              </a:lnSpc>
              <a:spcBef>
                <a:spcPct val="0"/>
              </a:spcBef>
              <a:spcAft>
                <a:spcPct val="0"/>
              </a:spcAft>
              <a:defRPr sz="2400">
                <a:solidFill>
                  <a:srgbClr val="0076BD"/>
                </a:solidFill>
                <a:latin typeface="Verdana"/>
                <a:cs typeface="Verdana"/>
              </a:defRPr>
            </a:lvl1pPr>
          </a:lstStyle>
          <a:p>
            <a:pPr marL="0" marR="0" lvl="0" indent="0" algn="l" defTabSz="914400" rtl="0" eaLnBrk="0" fontAlgn="base" latinLnBrk="0" hangingPunct="0">
              <a:lnSpc>
                <a:spcPct val="90000"/>
              </a:lnSpc>
              <a:spcBef>
                <a:spcPct val="0"/>
              </a:spcBef>
              <a:spcAft>
                <a:spcPct val="0"/>
              </a:spcAft>
              <a:buClrTx/>
              <a:buSzTx/>
              <a:buFontTx/>
              <a:buNone/>
              <a:tabLst/>
              <a:defRPr/>
            </a:pPr>
            <a:r>
              <a:rPr kumimoji="0" lang="es-ES" sz="2400" b="0" i="0" u="none" strike="noStrike" kern="1200" cap="none" spc="0" normalizeH="0" baseline="0" noProof="0" dirty="0">
                <a:ln>
                  <a:noFill/>
                </a:ln>
                <a:solidFill>
                  <a:srgbClr val="253D90"/>
                </a:solidFill>
                <a:effectLst/>
                <a:uLnTx/>
                <a:uFillTx/>
                <a:latin typeface="AmpleSoft-Bold"/>
                <a:ea typeface="ＭＳ Ｐゴシック" charset="0"/>
              </a:rPr>
              <a:t>Colombia es el segundo país con mayor cumplimiento del distanciamiento social</a:t>
            </a:r>
          </a:p>
        </p:txBody>
      </p:sp>
      <p:sp>
        <p:nvSpPr>
          <p:cNvPr id="10" name="2 CuadroTexto">
            <a:extLst>
              <a:ext uri="{FF2B5EF4-FFF2-40B4-BE49-F238E27FC236}">
                <a16:creationId xmlns:a16="http://schemas.microsoft.com/office/drawing/2014/main" id="{B6DAD721-083C-4DF8-97E0-67590FA465DC}"/>
              </a:ext>
            </a:extLst>
          </p:cNvPr>
          <p:cNvSpPr txBox="1"/>
          <p:nvPr/>
        </p:nvSpPr>
        <p:spPr>
          <a:xfrm>
            <a:off x="2241167" y="986509"/>
            <a:ext cx="8153400" cy="369332"/>
          </a:xfrm>
          <a:prstGeom prst="rect">
            <a:avLst/>
          </a:prstGeom>
          <a:noFill/>
        </p:spPr>
        <p:txBody>
          <a:bodyPr wrap="square" rtlCol="0">
            <a:spAutoFit/>
          </a:bodyPr>
          <a:lstStyle>
            <a:defPPr>
              <a:defRPr lang="es-ES"/>
            </a:defPPr>
            <a:lvl1pPr algn="ctr">
              <a:defRPr>
                <a:solidFill>
                  <a:schemeClr val="tx1">
                    <a:lumMod val="65000"/>
                    <a:lumOff val="35000"/>
                  </a:schemeClr>
                </a:solidFill>
                <a:latin typeface="Trebuchet MS" pitchFamily="34" charset="0"/>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s-ES" sz="2000" b="1" i="0" u="none" strike="noStrike" kern="1200" cap="none" spc="0" normalizeH="0" baseline="0" noProof="0" dirty="0">
                <a:ln>
                  <a:noFill/>
                </a:ln>
                <a:solidFill>
                  <a:prstClr val="black"/>
                </a:solidFill>
                <a:effectLst/>
                <a:uLnTx/>
                <a:uFillTx/>
                <a:latin typeface="Calibri"/>
                <a:ea typeface="Verdana" pitchFamily="34" charset="0"/>
                <a:cs typeface="Verdana" pitchFamily="34" charset="0"/>
              </a:rPr>
              <a:t>índice de distanciamiento social* </a:t>
            </a:r>
          </a:p>
        </p:txBody>
      </p:sp>
      <p:sp>
        <p:nvSpPr>
          <p:cNvPr id="8" name="10 CuadroTexto">
            <a:extLst>
              <a:ext uri="{FF2B5EF4-FFF2-40B4-BE49-F238E27FC236}">
                <a16:creationId xmlns:a16="http://schemas.microsoft.com/office/drawing/2014/main" id="{FE5D42D1-3DF9-4A34-B80D-531C241BA3E5}"/>
              </a:ext>
            </a:extLst>
          </p:cNvPr>
          <p:cNvSpPr txBox="1"/>
          <p:nvPr/>
        </p:nvSpPr>
        <p:spPr>
          <a:xfrm>
            <a:off x="1658071" y="5823296"/>
            <a:ext cx="5392085" cy="1015663"/>
          </a:xfrm>
          <a:prstGeom prst="rect">
            <a:avLst/>
          </a:prstGeom>
          <a:noFill/>
        </p:spPr>
        <p:txBody>
          <a:bodyPr wrap="square" rtlCol="0">
            <a:spAutoFit/>
          </a:bodyPr>
          <a:lstStyle>
            <a:defPPr>
              <a:defRPr lang="es-CO"/>
            </a:defPPr>
            <a:lvl1pPr lvl="0">
              <a:defRPr sz="900">
                <a:solidFill>
                  <a:srgbClr val="000000"/>
                </a:solidFill>
                <a:cs typeface="Calibri"/>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1000" b="0" i="0" u="none" strike="noStrike" kern="1200" cap="none" spc="0" normalizeH="0" baseline="0" noProof="0" dirty="0">
                <a:ln>
                  <a:noFill/>
                </a:ln>
                <a:solidFill>
                  <a:srgbClr val="404040"/>
                </a:solidFill>
                <a:effectLst/>
                <a:uLnTx/>
                <a:uFillTx/>
                <a:latin typeface="Calibri"/>
                <a:ea typeface="+mn-ea"/>
                <a:cs typeface="Calibri" panose="020F0502020204030204" pitchFamily="34" charset="0"/>
              </a:rPr>
              <a:t>Fuente: </a:t>
            </a:r>
            <a:r>
              <a:rPr kumimoji="0" lang="en-US" sz="900" b="0" i="0" u="none" strike="noStrike" kern="1200" cap="none" spc="0" normalizeH="0" baseline="0" noProof="0" dirty="0">
                <a:ln>
                  <a:noFill/>
                </a:ln>
                <a:solidFill>
                  <a:srgbClr val="000000"/>
                </a:solidFill>
                <a:effectLst/>
                <a:uLnTx/>
                <a:uFillTx/>
                <a:latin typeface="Calibri"/>
                <a:ea typeface="+mn-ea"/>
                <a:cs typeface="Calibri"/>
              </a:rPr>
              <a:t>Google LLC </a:t>
            </a:r>
            <a:r>
              <a:rPr kumimoji="0" lang="en-US" sz="900" b="0" i="1" u="none" strike="noStrike" kern="1200" cap="none" spc="0" normalizeH="0" baseline="0" noProof="0" dirty="0">
                <a:ln>
                  <a:noFill/>
                </a:ln>
                <a:solidFill>
                  <a:srgbClr val="000000"/>
                </a:solidFill>
                <a:effectLst/>
                <a:uLnTx/>
                <a:uFillTx/>
                <a:latin typeface="Calibri"/>
                <a:ea typeface="+mn-ea"/>
                <a:cs typeface="Calibri"/>
              </a:rPr>
              <a:t>"Google COVID-19 Community Mobility Reports</a:t>
            </a:r>
            <a:r>
              <a:rPr kumimoji="0" lang="es-CO" sz="1000" b="0" i="0" u="none" strike="noStrike" kern="1200" cap="none" spc="0" normalizeH="0" baseline="0" noProof="0" dirty="0">
                <a:ln>
                  <a:noFill/>
                </a:ln>
                <a:solidFill>
                  <a:srgbClr val="404040"/>
                </a:solidFill>
                <a:effectLst/>
                <a:uLnTx/>
                <a:uFillTx/>
                <a:latin typeface="Calibri"/>
                <a:ea typeface="+mn-ea"/>
                <a:cs typeface="Calibri" panose="020F0502020204030204" pitchFamily="34" charset="0"/>
              </a:rPr>
              <a:t>– Cálculos Cámara de Comercio de Cali</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1000" b="0" i="0" u="none" strike="noStrike" kern="1200" cap="none" spc="0" normalizeH="0" baseline="0" noProof="0" dirty="0">
                <a:ln>
                  <a:noFill/>
                </a:ln>
                <a:solidFill>
                  <a:srgbClr val="404040"/>
                </a:solidFill>
                <a:effectLst/>
                <a:uLnTx/>
                <a:uFillTx/>
                <a:latin typeface="Calibri"/>
                <a:ea typeface="+mn-ea"/>
                <a:cs typeface="Calibri" panose="020F0502020204030204" pitchFamily="34" charset="0"/>
              </a:rPr>
              <a:t>*Datos del 11 de abril. El índice se calcula tomando un promedio simple de cuatro factores estimados por Google los cuales son: </a:t>
            </a:r>
            <a:r>
              <a:rPr kumimoji="0" lang="es-CO" sz="1000" b="0" i="0" u="none" strike="noStrike" kern="1200" cap="none" spc="0" normalizeH="0" baseline="0" noProof="0" dirty="0" err="1">
                <a:ln>
                  <a:noFill/>
                </a:ln>
                <a:solidFill>
                  <a:srgbClr val="404040"/>
                </a:solidFill>
                <a:effectLst/>
                <a:uLnTx/>
                <a:uFillTx/>
                <a:latin typeface="Calibri"/>
                <a:ea typeface="+mn-ea"/>
                <a:cs typeface="Calibri" panose="020F0502020204030204" pitchFamily="34" charset="0"/>
              </a:rPr>
              <a:t>Retail</a:t>
            </a:r>
            <a:r>
              <a:rPr kumimoji="0" lang="es-CO" sz="1000" b="0" i="0" u="none" strike="noStrike" kern="1200" cap="none" spc="0" normalizeH="0" baseline="0" noProof="0" dirty="0">
                <a:ln>
                  <a:noFill/>
                </a:ln>
                <a:solidFill>
                  <a:srgbClr val="404040"/>
                </a:solidFill>
                <a:effectLst/>
                <a:uLnTx/>
                <a:uFillTx/>
                <a:latin typeface="Calibri"/>
                <a:ea typeface="+mn-ea"/>
                <a:cs typeface="Calibri" panose="020F0502020204030204" pitchFamily="34" charset="0"/>
              </a:rPr>
              <a:t> &amp; </a:t>
            </a:r>
            <a:r>
              <a:rPr kumimoji="0" lang="es-CO" sz="1000" b="0" i="0" u="none" strike="noStrike" kern="1200" cap="none" spc="0" normalizeH="0" baseline="0" noProof="0" dirty="0" err="1">
                <a:ln>
                  <a:noFill/>
                </a:ln>
                <a:solidFill>
                  <a:srgbClr val="404040"/>
                </a:solidFill>
                <a:effectLst/>
                <a:uLnTx/>
                <a:uFillTx/>
                <a:latin typeface="Calibri"/>
                <a:ea typeface="+mn-ea"/>
                <a:cs typeface="Calibri" panose="020F0502020204030204" pitchFamily="34" charset="0"/>
              </a:rPr>
              <a:t>Rrecreation</a:t>
            </a:r>
            <a:r>
              <a:rPr kumimoji="0" lang="es-CO" sz="1000" b="0" i="0" u="none" strike="noStrike" kern="1200" cap="none" spc="0" normalizeH="0" baseline="0" noProof="0" dirty="0">
                <a:ln>
                  <a:noFill/>
                </a:ln>
                <a:solidFill>
                  <a:srgbClr val="404040"/>
                </a:solidFill>
                <a:effectLst/>
                <a:uLnTx/>
                <a:uFillTx/>
                <a:latin typeface="Calibri"/>
                <a:ea typeface="+mn-ea"/>
                <a:cs typeface="Calibri" panose="020F0502020204030204" pitchFamily="34" charset="0"/>
              </a:rPr>
              <a:t>, </a:t>
            </a:r>
            <a:r>
              <a:rPr kumimoji="0" lang="es-CO" sz="1000" b="0" i="0" u="none" strike="noStrike" kern="1200" cap="none" spc="0" normalizeH="0" baseline="0" noProof="0" dirty="0" err="1">
                <a:ln>
                  <a:noFill/>
                </a:ln>
                <a:solidFill>
                  <a:srgbClr val="404040"/>
                </a:solidFill>
                <a:effectLst/>
                <a:uLnTx/>
                <a:uFillTx/>
                <a:latin typeface="Calibri"/>
                <a:ea typeface="+mn-ea"/>
                <a:cs typeface="Calibri" panose="020F0502020204030204" pitchFamily="34" charset="0"/>
              </a:rPr>
              <a:t>Transit</a:t>
            </a:r>
            <a:r>
              <a:rPr kumimoji="0" lang="es-CO" sz="1000" b="0" i="0" u="none" strike="noStrike" kern="1200" cap="none" spc="0" normalizeH="0" baseline="0" noProof="0" dirty="0">
                <a:ln>
                  <a:noFill/>
                </a:ln>
                <a:solidFill>
                  <a:srgbClr val="404040"/>
                </a:solidFill>
                <a:effectLst/>
                <a:uLnTx/>
                <a:uFillTx/>
                <a:latin typeface="Calibri"/>
                <a:ea typeface="+mn-ea"/>
                <a:cs typeface="Calibri" panose="020F0502020204030204" pitchFamily="34" charset="0"/>
              </a:rPr>
              <a:t> </a:t>
            </a:r>
            <a:r>
              <a:rPr kumimoji="0" lang="es-CO" sz="1000" b="0" i="0" u="none" strike="noStrike" kern="1200" cap="none" spc="0" normalizeH="0" baseline="0" noProof="0" dirty="0" err="1">
                <a:ln>
                  <a:noFill/>
                </a:ln>
                <a:solidFill>
                  <a:srgbClr val="404040"/>
                </a:solidFill>
                <a:effectLst/>
                <a:uLnTx/>
                <a:uFillTx/>
                <a:latin typeface="Calibri"/>
                <a:ea typeface="+mn-ea"/>
                <a:cs typeface="Calibri" panose="020F0502020204030204" pitchFamily="34" charset="0"/>
              </a:rPr>
              <a:t>stations</a:t>
            </a:r>
            <a:r>
              <a:rPr kumimoji="0" lang="es-CO" sz="1000" b="0" i="0" u="none" strike="noStrike" kern="1200" cap="none" spc="0" normalizeH="0" baseline="0" noProof="0" dirty="0">
                <a:ln>
                  <a:noFill/>
                </a:ln>
                <a:solidFill>
                  <a:srgbClr val="404040"/>
                </a:solidFill>
                <a:effectLst/>
                <a:uLnTx/>
                <a:uFillTx/>
                <a:latin typeface="Calibri"/>
                <a:ea typeface="+mn-ea"/>
                <a:cs typeface="Calibri" panose="020F0502020204030204" pitchFamily="34" charset="0"/>
              </a:rPr>
              <a:t>, </a:t>
            </a:r>
            <a:r>
              <a:rPr kumimoji="0" lang="es-CO" sz="1000" b="0" i="0" u="none" strike="noStrike" kern="1200" cap="none" spc="0" normalizeH="0" baseline="0" noProof="0" dirty="0" err="1">
                <a:ln>
                  <a:noFill/>
                </a:ln>
                <a:solidFill>
                  <a:srgbClr val="404040"/>
                </a:solidFill>
                <a:effectLst/>
                <a:uLnTx/>
                <a:uFillTx/>
                <a:latin typeface="Calibri"/>
                <a:ea typeface="+mn-ea"/>
                <a:cs typeface="Calibri" panose="020F0502020204030204" pitchFamily="34" charset="0"/>
              </a:rPr>
              <a:t>workplaces</a:t>
            </a:r>
            <a:r>
              <a:rPr kumimoji="0" lang="es-CO" sz="1000" b="0" i="0" u="none" strike="noStrike" kern="1200" cap="none" spc="0" normalizeH="0" baseline="0" noProof="0" dirty="0">
                <a:ln>
                  <a:noFill/>
                </a:ln>
                <a:solidFill>
                  <a:srgbClr val="404040"/>
                </a:solidFill>
                <a:effectLst/>
                <a:uLnTx/>
                <a:uFillTx/>
                <a:latin typeface="Calibri"/>
                <a:ea typeface="+mn-ea"/>
                <a:cs typeface="Calibri" panose="020F0502020204030204" pitchFamily="34" charset="0"/>
              </a:rPr>
              <a:t> and </a:t>
            </a:r>
            <a:r>
              <a:rPr kumimoji="0" lang="es-CO" sz="1000" b="0" i="0" u="none" strike="noStrike" kern="1200" cap="none" spc="0" normalizeH="0" baseline="0" noProof="0" dirty="0" err="1">
                <a:ln>
                  <a:noFill/>
                </a:ln>
                <a:solidFill>
                  <a:srgbClr val="404040"/>
                </a:solidFill>
                <a:effectLst/>
                <a:uLnTx/>
                <a:uFillTx/>
                <a:latin typeface="Calibri"/>
                <a:ea typeface="+mn-ea"/>
                <a:cs typeface="Calibri" panose="020F0502020204030204" pitchFamily="34" charset="0"/>
              </a:rPr>
              <a:t>Grocery</a:t>
            </a:r>
            <a:r>
              <a:rPr kumimoji="0" lang="es-CO" sz="1000" b="0" i="0" u="none" strike="noStrike" kern="1200" cap="none" spc="0" normalizeH="0" baseline="0" noProof="0" dirty="0">
                <a:ln>
                  <a:noFill/>
                </a:ln>
                <a:solidFill>
                  <a:srgbClr val="404040"/>
                </a:solidFill>
                <a:effectLst/>
                <a:uLnTx/>
                <a:uFillTx/>
                <a:latin typeface="Calibri"/>
                <a:ea typeface="+mn-ea"/>
                <a:cs typeface="Calibri" panose="020F0502020204030204" pitchFamily="34" charset="0"/>
              </a:rPr>
              <a:t> &amp; </a:t>
            </a:r>
            <a:r>
              <a:rPr kumimoji="0" lang="es-CO" sz="1000" b="0" i="0" u="none" strike="noStrike" kern="1200" cap="none" spc="0" normalizeH="0" baseline="0" noProof="0" dirty="0" err="1">
                <a:ln>
                  <a:noFill/>
                </a:ln>
                <a:solidFill>
                  <a:srgbClr val="404040"/>
                </a:solidFill>
                <a:effectLst/>
                <a:uLnTx/>
                <a:uFillTx/>
                <a:latin typeface="Calibri"/>
                <a:ea typeface="+mn-ea"/>
                <a:cs typeface="Calibri" panose="020F0502020204030204" pitchFamily="34" charset="0"/>
              </a:rPr>
              <a:t>Pharmacy</a:t>
            </a:r>
            <a:endParaRPr kumimoji="0" lang="es-CO" sz="1000" b="0" i="0" u="none" strike="noStrike" kern="1200" cap="none" spc="0" normalizeH="0" baseline="0" noProof="0" dirty="0">
              <a:ln>
                <a:noFill/>
              </a:ln>
              <a:solidFill>
                <a:srgbClr val="404040"/>
              </a:solidFill>
              <a:effectLst/>
              <a:uLnTx/>
              <a:uFillTx/>
              <a:latin typeface="Calibri"/>
              <a:ea typeface="+mn-ea"/>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1000" b="0" i="0" u="none" strike="noStrike" kern="1200" cap="none" spc="0" normalizeH="0" baseline="0" noProof="0" dirty="0">
                <a:ln>
                  <a:noFill/>
                </a:ln>
                <a:solidFill>
                  <a:srgbClr val="404040"/>
                </a:solidFill>
                <a:effectLst/>
                <a:uLnTx/>
                <a:uFillTx/>
                <a:latin typeface="Calibri"/>
                <a:ea typeface="+mn-ea"/>
                <a:cs typeface="Calibri" panose="020F0502020204030204" pitchFamily="34" charset="0"/>
              </a:rPr>
              <a:t>**M.E.: mercados emergentes, se excluyen Rusia, Serbia y Ucrania.</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1000" b="0" i="0" u="none" strike="noStrike" kern="1200" cap="none" spc="0" normalizeH="0" baseline="0" noProof="0" dirty="0">
                <a:ln>
                  <a:noFill/>
                </a:ln>
                <a:solidFill>
                  <a:srgbClr val="404040"/>
                </a:solidFill>
                <a:effectLst/>
                <a:uLnTx/>
                <a:uFillTx/>
                <a:latin typeface="Calibri"/>
                <a:ea typeface="+mn-ea"/>
                <a:cs typeface="Calibri" panose="020F0502020204030204" pitchFamily="34" charset="0"/>
              </a:rPr>
              <a:t>***Se excluye China</a:t>
            </a:r>
          </a:p>
        </p:txBody>
      </p:sp>
      <p:graphicFrame>
        <p:nvGraphicFramePr>
          <p:cNvPr id="4" name="Gráfico 3">
            <a:extLst>
              <a:ext uri="{FF2B5EF4-FFF2-40B4-BE49-F238E27FC236}">
                <a16:creationId xmlns:a16="http://schemas.microsoft.com/office/drawing/2014/main" id="{E2F031F3-8E18-4EC3-BAD7-8A733E9C418A}"/>
              </a:ext>
            </a:extLst>
          </p:cNvPr>
          <p:cNvGraphicFramePr/>
          <p:nvPr/>
        </p:nvGraphicFramePr>
        <p:xfrm>
          <a:off x="622852" y="1223681"/>
          <a:ext cx="10946296" cy="433529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92339111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1 Título"/>
          <p:cNvSpPr txBox="1">
            <a:spLocks/>
          </p:cNvSpPr>
          <p:nvPr/>
        </p:nvSpPr>
        <p:spPr>
          <a:xfrm>
            <a:off x="351676" y="95640"/>
            <a:ext cx="11488648" cy="994093"/>
          </a:xfrm>
          <a:prstGeom prst="rect">
            <a:avLst/>
          </a:prstGeom>
        </p:spPr>
        <p:txBody>
          <a:bodyPr vert="horz" lIns="91440" tIns="45720" rIns="91440" bIns="45720" rtlCol="0" anchor="ctr">
            <a:noAutofit/>
          </a:bodyPr>
          <a:lstStyle>
            <a:defPPr>
              <a:defRPr lang="es-CO"/>
            </a:defPPr>
            <a:lvl1pPr algn="ctr" eaLnBrk="0" fontAlgn="base" hangingPunct="0">
              <a:lnSpc>
                <a:spcPct val="90000"/>
              </a:lnSpc>
              <a:spcBef>
                <a:spcPct val="0"/>
              </a:spcBef>
              <a:spcAft>
                <a:spcPct val="0"/>
              </a:spcAft>
              <a:defRPr sz="2400">
                <a:solidFill>
                  <a:srgbClr val="0076BD"/>
                </a:solidFill>
                <a:latin typeface="Verdana"/>
                <a:cs typeface="Verdana"/>
              </a:defRPr>
            </a:lvl1pPr>
          </a:lstStyle>
          <a:p>
            <a:pPr marL="0" marR="0" lvl="0" indent="0" algn="l" defTabSz="914400" rtl="0" eaLnBrk="0" fontAlgn="base" latinLnBrk="0" hangingPunct="0">
              <a:lnSpc>
                <a:spcPct val="90000"/>
              </a:lnSpc>
              <a:spcBef>
                <a:spcPct val="0"/>
              </a:spcBef>
              <a:spcAft>
                <a:spcPct val="0"/>
              </a:spcAft>
              <a:buClrTx/>
              <a:buSzTx/>
              <a:buFontTx/>
              <a:buNone/>
              <a:tabLst/>
              <a:defRPr/>
            </a:pPr>
            <a:r>
              <a:rPr kumimoji="0" lang="es-CO" sz="2400" b="0" i="0" u="none" strike="noStrike" kern="1200" cap="none" spc="0" normalizeH="0" baseline="0" noProof="0" dirty="0">
                <a:ln>
                  <a:noFill/>
                </a:ln>
                <a:solidFill>
                  <a:srgbClr val="253D90"/>
                </a:solidFill>
                <a:effectLst/>
                <a:uLnTx/>
                <a:uFillTx/>
                <a:latin typeface="AmpleSoft-Bold"/>
                <a:ea typeface="ＭＳ Ｐゴシック" charset="0"/>
              </a:rPr>
              <a:t>El precio medio del barril de petróleo Brent registró una disminución de 70% en enero-abril de 2020</a:t>
            </a:r>
            <a:endParaRPr kumimoji="0" lang="es-ES" sz="2400" b="0" i="0" u="none" strike="noStrike" kern="1200" cap="none" spc="0" normalizeH="0" baseline="0" noProof="0" dirty="0">
              <a:ln>
                <a:noFill/>
              </a:ln>
              <a:solidFill>
                <a:srgbClr val="253D90"/>
              </a:solidFill>
              <a:effectLst/>
              <a:uLnTx/>
              <a:uFillTx/>
              <a:latin typeface="AmpleSoft-Bold"/>
              <a:ea typeface="ＭＳ Ｐゴシック" charset="0"/>
            </a:endParaRPr>
          </a:p>
        </p:txBody>
      </p:sp>
      <p:graphicFrame>
        <p:nvGraphicFramePr>
          <p:cNvPr id="6" name="Gráfico 5">
            <a:extLst>
              <a:ext uri="{FF2B5EF4-FFF2-40B4-BE49-F238E27FC236}">
                <a16:creationId xmlns:a16="http://schemas.microsoft.com/office/drawing/2014/main" id="{4E9DEE59-F421-4AE7-84C0-B24D6410986A}"/>
              </a:ext>
            </a:extLst>
          </p:cNvPr>
          <p:cNvGraphicFramePr/>
          <p:nvPr/>
        </p:nvGraphicFramePr>
        <p:xfrm>
          <a:off x="944971" y="1899653"/>
          <a:ext cx="6962274" cy="4063333"/>
        </p:xfrm>
        <a:graphic>
          <a:graphicData uri="http://schemas.openxmlformats.org/drawingml/2006/chart">
            <c:chart xmlns:c="http://schemas.openxmlformats.org/drawingml/2006/chart" xmlns:r="http://schemas.openxmlformats.org/officeDocument/2006/relationships" r:id="rId2"/>
          </a:graphicData>
        </a:graphic>
      </p:graphicFrame>
      <p:sp>
        <p:nvSpPr>
          <p:cNvPr id="10" name="2 CuadroTexto">
            <a:extLst>
              <a:ext uri="{FF2B5EF4-FFF2-40B4-BE49-F238E27FC236}">
                <a16:creationId xmlns:a16="http://schemas.microsoft.com/office/drawing/2014/main" id="{B6DAD721-083C-4DF8-97E0-67590FA465DC}"/>
              </a:ext>
            </a:extLst>
          </p:cNvPr>
          <p:cNvSpPr txBox="1"/>
          <p:nvPr/>
        </p:nvSpPr>
        <p:spPr>
          <a:xfrm>
            <a:off x="1764089" y="1345655"/>
            <a:ext cx="8153400" cy="369332"/>
          </a:xfrm>
          <a:prstGeom prst="rect">
            <a:avLst/>
          </a:prstGeom>
          <a:noFill/>
        </p:spPr>
        <p:txBody>
          <a:bodyPr wrap="square" rtlCol="0">
            <a:spAutoFit/>
          </a:bodyPr>
          <a:lstStyle>
            <a:defPPr>
              <a:defRPr lang="es-ES"/>
            </a:defPPr>
            <a:lvl1pPr algn="ctr">
              <a:defRPr>
                <a:solidFill>
                  <a:schemeClr val="tx1">
                    <a:lumMod val="65000"/>
                    <a:lumOff val="35000"/>
                  </a:schemeClr>
                </a:solidFill>
                <a:latin typeface="Trebuchet MS" pitchFamily="34" charset="0"/>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s-ES" sz="2000" b="1" i="0" u="none" strike="noStrike" kern="1200" cap="none" spc="0" normalizeH="0" baseline="0" noProof="0" dirty="0">
                <a:ln>
                  <a:noFill/>
                </a:ln>
                <a:solidFill>
                  <a:prstClr val="black"/>
                </a:solidFill>
                <a:effectLst/>
                <a:uLnTx/>
                <a:uFillTx/>
                <a:latin typeface="Calibri"/>
                <a:ea typeface="Verdana" pitchFamily="34" charset="0"/>
                <a:cs typeface="Verdana" pitchFamily="34" charset="0"/>
              </a:rPr>
              <a:t>Precio internacional del petróleo Brent* USD-barril enero-abril** 2020</a:t>
            </a:r>
          </a:p>
        </p:txBody>
      </p:sp>
      <p:sp>
        <p:nvSpPr>
          <p:cNvPr id="8" name="10 CuadroTexto">
            <a:extLst>
              <a:ext uri="{FF2B5EF4-FFF2-40B4-BE49-F238E27FC236}">
                <a16:creationId xmlns:a16="http://schemas.microsoft.com/office/drawing/2014/main" id="{FE5D42D1-3DF9-4A34-B80D-531C241BA3E5}"/>
              </a:ext>
            </a:extLst>
          </p:cNvPr>
          <p:cNvSpPr txBox="1"/>
          <p:nvPr/>
        </p:nvSpPr>
        <p:spPr>
          <a:xfrm>
            <a:off x="1764089" y="6147652"/>
            <a:ext cx="3364502" cy="553998"/>
          </a:xfrm>
          <a:prstGeom prst="rect">
            <a:avLst/>
          </a:prstGeom>
          <a:noFill/>
        </p:spPr>
        <p:txBody>
          <a:bodyPr wrap="square" rtlCol="0">
            <a:spAutoFit/>
          </a:bodyPr>
          <a:lstStyle>
            <a:defPPr>
              <a:defRPr lang="es-CO"/>
            </a:defPPr>
            <a:lvl1pPr lvl="0">
              <a:defRPr sz="900">
                <a:solidFill>
                  <a:srgbClr val="000000"/>
                </a:solidFill>
                <a:cs typeface="Calibri"/>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1000" b="0" i="0" u="none" strike="noStrike" kern="1200" cap="none" spc="0" normalizeH="0" baseline="0" noProof="0" dirty="0">
                <a:ln>
                  <a:noFill/>
                </a:ln>
                <a:solidFill>
                  <a:srgbClr val="404040"/>
                </a:solidFill>
                <a:effectLst/>
                <a:uLnTx/>
                <a:uFillTx/>
                <a:latin typeface="Calibri"/>
                <a:ea typeface="+mn-ea"/>
                <a:cs typeface="Calibri" panose="020F0502020204030204" pitchFamily="34" charset="0"/>
              </a:rPr>
              <a:t>Fuente: </a:t>
            </a:r>
            <a:r>
              <a:rPr kumimoji="0" lang="es-CO" sz="1000" b="0" i="0" u="none" strike="noStrike" kern="1200" cap="none" spc="0" normalizeH="0" baseline="0" noProof="0" dirty="0" err="1">
                <a:ln>
                  <a:noFill/>
                </a:ln>
                <a:solidFill>
                  <a:srgbClr val="404040"/>
                </a:solidFill>
                <a:effectLst/>
                <a:uLnTx/>
                <a:uFillTx/>
                <a:latin typeface="Calibri"/>
                <a:ea typeface="+mn-ea"/>
                <a:cs typeface="Calibri" panose="020F0502020204030204" pitchFamily="34" charset="0"/>
              </a:rPr>
              <a:t>Investing</a:t>
            </a:r>
            <a:r>
              <a:rPr kumimoji="0" lang="es-CO" sz="1000" b="0" i="0" u="none" strike="noStrike" kern="1200" cap="none" spc="0" normalizeH="0" baseline="0" noProof="0" dirty="0">
                <a:ln>
                  <a:noFill/>
                </a:ln>
                <a:solidFill>
                  <a:srgbClr val="404040"/>
                </a:solidFill>
                <a:effectLst/>
                <a:uLnTx/>
                <a:uFillTx/>
                <a:latin typeface="Calibri"/>
                <a:ea typeface="+mn-ea"/>
                <a:cs typeface="Calibri" panose="020F0502020204030204" pitchFamily="34" charset="0"/>
              </a:rPr>
              <a:t> – Cálculos Cámara de Comercio de Cali</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1000" b="0" i="0" u="none" strike="noStrike" kern="1200" cap="none" spc="0" normalizeH="0" baseline="0" noProof="0" dirty="0">
                <a:ln>
                  <a:noFill/>
                </a:ln>
                <a:solidFill>
                  <a:srgbClr val="404040"/>
                </a:solidFill>
                <a:effectLst/>
                <a:uLnTx/>
                <a:uFillTx/>
                <a:latin typeface="Calibri"/>
                <a:ea typeface="+mn-ea"/>
                <a:cs typeface="Calibri" panose="020F0502020204030204" pitchFamily="34" charset="0"/>
              </a:rPr>
              <a:t>*Precio de referencia para Colombia mercado futur0</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1000" b="0" i="0" u="none" strike="noStrike" kern="1200" cap="none" spc="0" normalizeH="0" baseline="0" noProof="0" dirty="0">
                <a:ln>
                  <a:noFill/>
                </a:ln>
                <a:solidFill>
                  <a:srgbClr val="404040"/>
                </a:solidFill>
                <a:effectLst/>
                <a:uLnTx/>
                <a:uFillTx/>
                <a:latin typeface="Calibri"/>
                <a:ea typeface="+mn-ea"/>
                <a:cs typeface="Calibri" panose="020F0502020204030204" pitchFamily="34" charset="0"/>
              </a:rPr>
              <a:t>**Datos al 21 de abril</a:t>
            </a:r>
          </a:p>
        </p:txBody>
      </p:sp>
      <p:sp>
        <p:nvSpPr>
          <p:cNvPr id="4" name="Rectángulo: esquinas redondeadas 3">
            <a:extLst>
              <a:ext uri="{FF2B5EF4-FFF2-40B4-BE49-F238E27FC236}">
                <a16:creationId xmlns:a16="http://schemas.microsoft.com/office/drawing/2014/main" id="{EB03F116-14E4-46E9-8863-CD014528A04B}"/>
              </a:ext>
            </a:extLst>
          </p:cNvPr>
          <p:cNvSpPr/>
          <p:nvPr/>
        </p:nvSpPr>
        <p:spPr>
          <a:xfrm>
            <a:off x="8133347" y="2358189"/>
            <a:ext cx="3930316" cy="2983832"/>
          </a:xfrm>
          <a:prstGeom prst="round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srgbClr val="FFFFFF"/>
                </a:solidFill>
                <a:effectLst/>
                <a:uLnTx/>
                <a:uFillTx/>
                <a:latin typeface="Calibri"/>
                <a:ea typeface="+mn-ea"/>
                <a:cs typeface="+mn-cs"/>
              </a:rPr>
              <a:t>Aporte del petróleo a la economía colombiana en 2019:</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 sz="1800" b="0" i="0" u="none" strike="noStrike" kern="1200" cap="none" spc="0" normalizeH="0" baseline="0" noProof="0" dirty="0">
              <a:ln>
                <a:noFill/>
              </a:ln>
              <a:solidFill>
                <a:srgbClr val="FFFFFF"/>
              </a:solidFill>
              <a:effectLst/>
              <a:uLnTx/>
              <a:uFillTx/>
              <a:latin typeface="Calibri"/>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2100" b="1" i="0" u="none" strike="noStrike" kern="1200" cap="none" spc="0" normalizeH="0" baseline="0" noProof="0" dirty="0">
                <a:ln>
                  <a:noFill/>
                </a:ln>
                <a:solidFill>
                  <a:srgbClr val="FFFFFF"/>
                </a:solidFill>
                <a:effectLst/>
                <a:uLnTx/>
                <a:uFillTx/>
                <a:latin typeface="Calibri"/>
                <a:ea typeface="+mn-ea"/>
                <a:cs typeface="+mn-cs"/>
              </a:rPr>
              <a:t>3,7%</a:t>
            </a:r>
            <a:r>
              <a:rPr kumimoji="0" lang="es-ES" sz="1800" b="0" i="0" u="none" strike="noStrike" kern="1200" cap="none" spc="0" normalizeH="0" baseline="0" noProof="0" dirty="0">
                <a:ln>
                  <a:noFill/>
                </a:ln>
                <a:solidFill>
                  <a:srgbClr val="FFFFFF"/>
                </a:solidFill>
                <a:effectLst/>
                <a:uLnTx/>
                <a:uFillTx/>
                <a:latin typeface="Calibri"/>
                <a:ea typeface="+mn-ea"/>
                <a:cs typeface="+mn-cs"/>
              </a:rPr>
              <a:t> del PIB</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 sz="1800" b="0" i="0" u="none" strike="noStrike" kern="1200" cap="none" spc="0" normalizeH="0" baseline="0" noProof="0" dirty="0">
              <a:ln>
                <a:noFill/>
              </a:ln>
              <a:solidFill>
                <a:srgbClr val="FFFFFF"/>
              </a:solidFill>
              <a:effectLst/>
              <a:uLnTx/>
              <a:uFillTx/>
              <a:latin typeface="Calibri"/>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2100" b="1" i="0" u="none" strike="noStrike" kern="1200" cap="none" spc="0" normalizeH="0" baseline="0" noProof="0" dirty="0">
                <a:ln>
                  <a:noFill/>
                </a:ln>
                <a:solidFill>
                  <a:srgbClr val="FFFFFF"/>
                </a:solidFill>
                <a:effectLst/>
                <a:uLnTx/>
                <a:uFillTx/>
                <a:latin typeface="Calibri"/>
                <a:ea typeface="+mn-ea"/>
                <a:cs typeface="+mn-cs"/>
              </a:rPr>
              <a:t>9,1%</a:t>
            </a:r>
            <a:r>
              <a:rPr kumimoji="0" lang="es-ES" sz="2100" b="0" i="0" u="none" strike="noStrike" kern="1200" cap="none" spc="0" normalizeH="0" baseline="0" noProof="0" dirty="0">
                <a:ln>
                  <a:noFill/>
                </a:ln>
                <a:solidFill>
                  <a:srgbClr val="FFFFFF"/>
                </a:solidFill>
                <a:effectLst/>
                <a:uLnTx/>
                <a:uFillTx/>
                <a:latin typeface="Calibri"/>
                <a:ea typeface="+mn-ea"/>
                <a:cs typeface="+mn-cs"/>
              </a:rPr>
              <a:t> </a:t>
            </a:r>
            <a:r>
              <a:rPr kumimoji="0" lang="es-ES" sz="1800" b="0" i="0" u="none" strike="noStrike" kern="1200" cap="none" spc="0" normalizeH="0" baseline="0" noProof="0" dirty="0">
                <a:ln>
                  <a:noFill/>
                </a:ln>
                <a:solidFill>
                  <a:srgbClr val="FFFFFF"/>
                </a:solidFill>
                <a:effectLst/>
                <a:uLnTx/>
                <a:uFillTx/>
                <a:latin typeface="Calibri"/>
                <a:ea typeface="+mn-ea"/>
                <a:cs typeface="+mn-cs"/>
              </a:rPr>
              <a:t>de los ingresos del GNC</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 sz="1800" b="0" i="0" u="none" strike="noStrike" kern="1200" cap="none" spc="0" normalizeH="0" baseline="0" noProof="0" dirty="0">
              <a:ln>
                <a:noFill/>
              </a:ln>
              <a:solidFill>
                <a:srgbClr val="FFFFFF"/>
              </a:solidFill>
              <a:effectLst/>
              <a:uLnTx/>
              <a:uFillTx/>
              <a:latin typeface="Calibri"/>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2100" b="1" i="0" u="none" strike="noStrike" kern="1200" cap="none" spc="0" normalizeH="0" baseline="0" noProof="0" dirty="0">
                <a:ln>
                  <a:noFill/>
                </a:ln>
                <a:solidFill>
                  <a:srgbClr val="FFFFFF"/>
                </a:solidFill>
                <a:effectLst/>
                <a:uLnTx/>
                <a:uFillTx/>
                <a:latin typeface="Calibri"/>
                <a:ea typeface="+mn-ea"/>
                <a:cs typeface="+mn-cs"/>
              </a:rPr>
              <a:t>40,4%</a:t>
            </a:r>
            <a:r>
              <a:rPr kumimoji="0" lang="es-ES" sz="2100" b="0" i="0" u="none" strike="noStrike" kern="1200" cap="none" spc="0" normalizeH="0" baseline="0" noProof="0" dirty="0">
                <a:ln>
                  <a:noFill/>
                </a:ln>
                <a:solidFill>
                  <a:srgbClr val="FFFFFF"/>
                </a:solidFill>
                <a:effectLst/>
                <a:uLnTx/>
                <a:uFillTx/>
                <a:latin typeface="Calibri"/>
                <a:ea typeface="+mn-ea"/>
                <a:cs typeface="+mn-cs"/>
              </a:rPr>
              <a:t> </a:t>
            </a:r>
            <a:r>
              <a:rPr kumimoji="0" lang="es-ES" sz="1800" b="0" i="0" u="none" strike="noStrike" kern="1200" cap="none" spc="0" normalizeH="0" baseline="0" noProof="0" dirty="0">
                <a:ln>
                  <a:noFill/>
                </a:ln>
                <a:solidFill>
                  <a:srgbClr val="FFFFFF"/>
                </a:solidFill>
                <a:effectLst/>
                <a:uLnTx/>
                <a:uFillTx/>
                <a:latin typeface="Calibri"/>
                <a:ea typeface="+mn-ea"/>
                <a:cs typeface="+mn-cs"/>
              </a:rPr>
              <a:t>de las exportaciones</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dirty="0">
              <a:ln>
                <a:noFill/>
              </a:ln>
              <a:solidFill>
                <a:srgbClr val="000000"/>
              </a:solidFill>
              <a:effectLst/>
              <a:uLnTx/>
              <a:uFillTx/>
              <a:latin typeface="Calibri"/>
              <a:ea typeface="+mn-ea"/>
              <a:cs typeface="+mn-cs"/>
            </a:endParaRPr>
          </a:p>
        </p:txBody>
      </p:sp>
    </p:spTree>
    <p:extLst>
      <p:ext uri="{BB962C8B-B14F-4D97-AF65-F5344CB8AC3E}">
        <p14:creationId xmlns:p14="http://schemas.microsoft.com/office/powerpoint/2010/main" val="143797837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4">
            <a:extLst>
              <a:ext uri="{FF2B5EF4-FFF2-40B4-BE49-F238E27FC236}">
                <a16:creationId xmlns:a16="http://schemas.microsoft.com/office/drawing/2014/main" id="{680EA758-651E-4617-B151-7835B3CFEA7E}"/>
              </a:ext>
            </a:extLst>
          </p:cNvPr>
          <p:cNvSpPr>
            <a:spLocks noChangeArrowheads="1"/>
          </p:cNvSpPr>
          <p:nvPr/>
        </p:nvSpPr>
        <p:spPr bwMode="auto">
          <a:xfrm>
            <a:off x="2053970" y="1303760"/>
            <a:ext cx="8084060"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tx1">
                      <a:alpha val="74998"/>
                    </a:schemeClr>
                  </a:outerShdw>
                </a:effectLst>
              </a14:hiddenEffects>
            </a:ext>
          </a:extLst>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2000" b="1" i="0" u="none" strike="noStrike" kern="1200" cap="none" spc="0" normalizeH="0" baseline="0" noProof="0" dirty="0">
                <a:ln>
                  <a:noFill/>
                </a:ln>
                <a:solidFill>
                  <a:srgbClr val="000000"/>
                </a:solidFill>
                <a:effectLst/>
                <a:uLnTx/>
                <a:uFillTx/>
                <a:latin typeface="Calibri"/>
                <a:ea typeface="+mn-ea"/>
                <a:cs typeface="Calibri bold italic" panose="020F07020304040A0204" pitchFamily="34" charset="0"/>
              </a:rPr>
              <a:t>Evolución del índice del tipo de cambio nominal de las principales economías de América Latina enero-abril* 2020</a:t>
            </a:r>
          </a:p>
        </p:txBody>
      </p:sp>
      <p:sp>
        <p:nvSpPr>
          <p:cNvPr id="15" name="Text Box 2">
            <a:extLst>
              <a:ext uri="{FF2B5EF4-FFF2-40B4-BE49-F238E27FC236}">
                <a16:creationId xmlns:a16="http://schemas.microsoft.com/office/drawing/2014/main" id="{06D38126-FDEB-481D-AD10-6BB73060DE61}"/>
              </a:ext>
            </a:extLst>
          </p:cNvPr>
          <p:cNvSpPr txBox="1">
            <a:spLocks noChangeArrowheads="1"/>
          </p:cNvSpPr>
          <p:nvPr/>
        </p:nvSpPr>
        <p:spPr bwMode="auto">
          <a:xfrm>
            <a:off x="335360" y="243251"/>
            <a:ext cx="11521280" cy="757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nchor="ctr">
            <a:spAutoFit/>
          </a:bodyPr>
          <a:lstStyle>
            <a:lvl1pPr>
              <a:defRPr sz="2400">
                <a:solidFill>
                  <a:schemeClr val="tx1"/>
                </a:solidFill>
                <a:latin typeface="Times New Roman" charset="0"/>
                <a:ea typeface="ＭＳ Ｐゴシック" charset="0"/>
              </a:defRPr>
            </a:lvl1pPr>
            <a:lvl2pPr marL="287338" indent="-285750">
              <a:defRPr sz="2400">
                <a:solidFill>
                  <a:schemeClr val="tx1"/>
                </a:solidFill>
                <a:latin typeface="Times New Roman" charset="0"/>
                <a:ea typeface="ＭＳ Ｐゴシック" charset="0"/>
              </a:defRPr>
            </a:lvl2pPr>
            <a:lvl3pPr>
              <a:defRPr sz="2400">
                <a:solidFill>
                  <a:schemeClr val="tx1"/>
                </a:solidFill>
                <a:latin typeface="Times New Roman" charset="0"/>
                <a:ea typeface="ＭＳ Ｐゴシック" charset="0"/>
              </a:defRPr>
            </a:lvl3pPr>
            <a:lvl4pPr>
              <a:defRPr sz="2400">
                <a:solidFill>
                  <a:schemeClr val="tx1"/>
                </a:solidFill>
                <a:latin typeface="Times New Roman" charset="0"/>
                <a:ea typeface="ＭＳ Ｐゴシック" charset="0"/>
              </a:defRPr>
            </a:lvl4pPr>
            <a:lvl5pPr>
              <a:defRPr sz="2400">
                <a:solidFill>
                  <a:schemeClr val="tx1"/>
                </a:solidFill>
                <a:latin typeface="Times New Roman" charset="0"/>
                <a:ea typeface="ＭＳ Ｐゴシック" charset="0"/>
              </a:defRPr>
            </a:lvl5pPr>
            <a:lvl6pPr eaLnBrk="0" fontAlgn="base" hangingPunct="0">
              <a:spcBef>
                <a:spcPct val="0"/>
              </a:spcBef>
              <a:spcAft>
                <a:spcPct val="0"/>
              </a:spcAft>
              <a:defRPr sz="2400">
                <a:solidFill>
                  <a:schemeClr val="tx1"/>
                </a:solidFill>
                <a:latin typeface="Times New Roman" charset="0"/>
                <a:ea typeface="ＭＳ Ｐゴシック" charset="0"/>
              </a:defRPr>
            </a:lvl6pPr>
            <a:lvl7pPr eaLnBrk="0" fontAlgn="base" hangingPunct="0">
              <a:spcBef>
                <a:spcPct val="0"/>
              </a:spcBef>
              <a:spcAft>
                <a:spcPct val="0"/>
              </a:spcAft>
              <a:defRPr sz="2400">
                <a:solidFill>
                  <a:schemeClr val="tx1"/>
                </a:solidFill>
                <a:latin typeface="Times New Roman" charset="0"/>
                <a:ea typeface="ＭＳ Ｐゴシック" charset="0"/>
              </a:defRPr>
            </a:lvl7pPr>
            <a:lvl8pPr eaLnBrk="0" fontAlgn="base" hangingPunct="0">
              <a:spcBef>
                <a:spcPct val="0"/>
              </a:spcBef>
              <a:spcAft>
                <a:spcPct val="0"/>
              </a:spcAft>
              <a:defRPr sz="2400">
                <a:solidFill>
                  <a:schemeClr val="tx1"/>
                </a:solidFill>
                <a:latin typeface="Times New Roman" charset="0"/>
                <a:ea typeface="ＭＳ Ｐゴシック" charset="0"/>
              </a:defRPr>
            </a:lvl8pPr>
            <a:lvl9pPr eaLnBrk="0" fontAlgn="base" hangingPunct="0">
              <a:spcBef>
                <a:spcPct val="0"/>
              </a:spcBef>
              <a:spcAft>
                <a:spcPct val="0"/>
              </a:spcAft>
              <a:defRPr sz="2400">
                <a:solidFill>
                  <a:schemeClr val="tx1"/>
                </a:solidFill>
                <a:latin typeface="Times New Roman" charset="0"/>
                <a:ea typeface="ＭＳ Ｐゴシック" charset="0"/>
              </a:defRPr>
            </a:lvl9pPr>
          </a:lstStyle>
          <a:p>
            <a:pPr marL="0" marR="0" lvl="0" indent="0" algn="l" defTabSz="914400" rtl="0" eaLnBrk="0" fontAlgn="base" latinLnBrk="0" hangingPunct="0">
              <a:lnSpc>
                <a:spcPct val="90000"/>
              </a:lnSpc>
              <a:spcBef>
                <a:spcPct val="0"/>
              </a:spcBef>
              <a:spcAft>
                <a:spcPct val="0"/>
              </a:spcAft>
              <a:buClrTx/>
              <a:buSzTx/>
              <a:buFontTx/>
              <a:buNone/>
              <a:tabLst/>
              <a:defRPr/>
            </a:pPr>
            <a:r>
              <a:rPr kumimoji="0" lang="es-ES" sz="2400" b="0" i="0" u="none" strike="noStrike" kern="1200" cap="none" spc="0" normalizeH="0" baseline="0" noProof="0" dirty="0">
                <a:ln>
                  <a:noFill/>
                </a:ln>
                <a:solidFill>
                  <a:srgbClr val="253D90"/>
                </a:solidFill>
                <a:effectLst/>
                <a:uLnTx/>
                <a:uFillTx/>
                <a:latin typeface="AmpleSoft-Bold"/>
                <a:ea typeface="ＭＳ Ｐゴシック" charset="0"/>
                <a:cs typeface="+mn-cs"/>
              </a:rPr>
              <a:t>El peso de Colombia fue la tercera moneda con mayor devaluación entre las monedas de las principales economías de América Latina en la coyuntura del COVID-19</a:t>
            </a:r>
          </a:p>
        </p:txBody>
      </p:sp>
      <p:graphicFrame>
        <p:nvGraphicFramePr>
          <p:cNvPr id="16" name="Gráfico 15">
            <a:extLst>
              <a:ext uri="{FF2B5EF4-FFF2-40B4-BE49-F238E27FC236}">
                <a16:creationId xmlns:a16="http://schemas.microsoft.com/office/drawing/2014/main" id="{D88780F5-0297-49AB-BA53-603DD052E575}"/>
              </a:ext>
            </a:extLst>
          </p:cNvPr>
          <p:cNvGraphicFramePr/>
          <p:nvPr>
            <p:extLst>
              <p:ext uri="{D42A27DB-BD31-4B8C-83A1-F6EECF244321}">
                <p14:modId xmlns:p14="http://schemas.microsoft.com/office/powerpoint/2010/main" val="1817311325"/>
              </p:ext>
            </p:extLst>
          </p:nvPr>
        </p:nvGraphicFramePr>
        <p:xfrm>
          <a:off x="1193800" y="2040697"/>
          <a:ext cx="10229574" cy="4126687"/>
        </p:xfrm>
        <a:graphic>
          <a:graphicData uri="http://schemas.openxmlformats.org/drawingml/2006/chart">
            <c:chart xmlns:c="http://schemas.openxmlformats.org/drawingml/2006/chart" xmlns:r="http://schemas.openxmlformats.org/officeDocument/2006/relationships" r:id="rId2"/>
          </a:graphicData>
        </a:graphic>
      </p:graphicFrame>
      <p:sp>
        <p:nvSpPr>
          <p:cNvPr id="6" name="10 CuadroTexto">
            <a:extLst>
              <a:ext uri="{FF2B5EF4-FFF2-40B4-BE49-F238E27FC236}">
                <a16:creationId xmlns:a16="http://schemas.microsoft.com/office/drawing/2014/main" id="{A0A0C96B-6FEA-4461-AB02-4718C8A80473}"/>
              </a:ext>
            </a:extLst>
          </p:cNvPr>
          <p:cNvSpPr txBox="1"/>
          <p:nvPr/>
        </p:nvSpPr>
        <p:spPr>
          <a:xfrm>
            <a:off x="1764089" y="6147652"/>
            <a:ext cx="4665740" cy="400110"/>
          </a:xfrm>
          <a:prstGeom prst="rect">
            <a:avLst/>
          </a:prstGeom>
          <a:noFill/>
        </p:spPr>
        <p:txBody>
          <a:bodyPr wrap="square" rtlCol="0">
            <a:spAutoFit/>
          </a:bodyPr>
          <a:lstStyle>
            <a:defPPr>
              <a:defRPr lang="es-CO"/>
            </a:defPPr>
            <a:lvl1pPr lvl="0">
              <a:defRPr sz="900">
                <a:solidFill>
                  <a:srgbClr val="000000"/>
                </a:solidFill>
                <a:cs typeface="Calibri"/>
              </a:defRPr>
            </a:lvl1pPr>
          </a:lstStyle>
          <a:p>
            <a:pPr lvl="0">
              <a:defRPr/>
            </a:pPr>
            <a:r>
              <a:rPr lang="es-CO" sz="1000" dirty="0">
                <a:solidFill>
                  <a:srgbClr val="000000">
                    <a:lumMod val="75000"/>
                    <a:lumOff val="25000"/>
                  </a:srgbClr>
                </a:solidFill>
                <a:latin typeface="Calibri" panose="020F0502020204030204" pitchFamily="34" charset="0"/>
                <a:cs typeface="Calibri" panose="020F0502020204030204" pitchFamily="34" charset="0"/>
              </a:rPr>
              <a:t>Fuente: Bancos centrales - Cálculos Cámara de Comercio de Cali</a:t>
            </a:r>
          </a:p>
          <a:p>
            <a:pPr lvl="0">
              <a:defRPr/>
            </a:pPr>
            <a:r>
              <a:rPr lang="es-CO" sz="1000" dirty="0">
                <a:solidFill>
                  <a:srgbClr val="000000">
                    <a:lumMod val="75000"/>
                    <a:lumOff val="25000"/>
                  </a:srgbClr>
                </a:solidFill>
                <a:latin typeface="Calibri" panose="020F0502020204030204" pitchFamily="34" charset="0"/>
                <a:cs typeface="Calibri" panose="020F0502020204030204" pitchFamily="34" charset="0"/>
              </a:rPr>
              <a:t>*Datos al 16 de abril</a:t>
            </a:r>
          </a:p>
        </p:txBody>
      </p:sp>
    </p:spTree>
    <p:extLst>
      <p:ext uri="{BB962C8B-B14F-4D97-AF65-F5344CB8AC3E}">
        <p14:creationId xmlns:p14="http://schemas.microsoft.com/office/powerpoint/2010/main" val="7690746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12192000" cy="685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1219170">
              <a:defRPr/>
            </a:pPr>
            <a:endParaRPr lang="en-US" sz="2400" dirty="0">
              <a:solidFill>
                <a:srgbClr val="000000"/>
              </a:solidFill>
              <a:latin typeface="Calibri"/>
            </a:endParaRPr>
          </a:p>
        </p:txBody>
      </p:sp>
      <p:pic>
        <p:nvPicPr>
          <p:cNvPr id="3" name="Picture 8" descr="Resultado de imagen para puerto de buenaventura 2018">
            <a:extLst>
              <a:ext uri="{FF2B5EF4-FFF2-40B4-BE49-F238E27FC236}">
                <a16:creationId xmlns:a16="http://schemas.microsoft.com/office/drawing/2014/main" id="{1E351DEE-15C1-4E0E-9D0C-4DF725E55700}"/>
              </a:ext>
            </a:extLst>
          </p:cNvPr>
          <p:cNvPicPr>
            <a:picLocks noChangeAspect="1" noChangeArrowheads="1"/>
          </p:cNvPicPr>
          <p:nvPr/>
        </p:nvPicPr>
        <p:blipFill rotWithShape="1">
          <a:blip r:embed="rId2">
            <a:alphaModFix amt="48000"/>
            <a:extLst>
              <a:ext uri="{28A0092B-C50C-407E-A947-70E740481C1C}">
                <a14:useLocalDpi xmlns:a14="http://schemas.microsoft.com/office/drawing/2010/main" val="0"/>
              </a:ext>
            </a:extLst>
          </a:blip>
          <a:srcRect l="7810"/>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CuadroTexto 10"/>
          <p:cNvSpPr txBox="1"/>
          <p:nvPr/>
        </p:nvSpPr>
        <p:spPr>
          <a:xfrm>
            <a:off x="1099898" y="3992640"/>
            <a:ext cx="10702895" cy="1576265"/>
          </a:xfrm>
          <a:prstGeom prst="rect">
            <a:avLst/>
          </a:prstGeom>
          <a:noFill/>
          <a:effectLst>
            <a:outerShdw blurRad="50800" dist="38100" dir="2700000" algn="tl" rotWithShape="0">
              <a:prstClr val="black">
                <a:alpha val="40000"/>
              </a:prstClr>
            </a:outerShdw>
          </a:effectLst>
        </p:spPr>
        <p:txBody>
          <a:bodyPr wrap="square" rtlCol="0">
            <a:spAutoFit/>
          </a:bodyPr>
          <a:lstStyle>
            <a:defPPr>
              <a:defRPr lang="es-CO"/>
            </a:defPPr>
            <a:lvl1pPr>
              <a:lnSpc>
                <a:spcPct val="80000"/>
              </a:lnSpc>
              <a:defRPr sz="4000">
                <a:solidFill>
                  <a:srgbClr val="FFC724"/>
                </a:solidFill>
                <a:latin typeface="AmpleSoft Bold"/>
                <a:cs typeface="AmpleSoft Bold"/>
              </a:defRPr>
            </a:lvl1pPr>
            <a:lvl2pPr marL="0" lvl="1" defTabSz="1219139">
              <a:lnSpc>
                <a:spcPct val="80000"/>
              </a:lnSpc>
              <a:defRPr sz="6000" b="1">
                <a:solidFill>
                  <a:prstClr val="white"/>
                </a:solidFill>
                <a:latin typeface="AmpleSoft-Bold" panose="02000000000000000000" pitchFamily="2" charset="0"/>
                <a:cs typeface="AmpleSoft Bold"/>
              </a:defRPr>
            </a:lvl2pPr>
          </a:lstStyle>
          <a:p>
            <a:pPr lvl="1"/>
            <a:r>
              <a:rPr lang="es-MX" dirty="0"/>
              <a:t>COVID-19 y </a:t>
            </a:r>
            <a:r>
              <a:rPr lang="es-MX" dirty="0">
                <a:solidFill>
                  <a:srgbClr val="00B0F0"/>
                </a:solidFill>
              </a:rPr>
              <a:t>Entorno Económico Internacional</a:t>
            </a:r>
          </a:p>
        </p:txBody>
      </p:sp>
      <p:pic>
        <p:nvPicPr>
          <p:cNvPr id="5" name="Picture 7" descr="logo_ccc_blanco.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15130" y="910740"/>
            <a:ext cx="3784265" cy="522345"/>
          </a:xfrm>
          <a:prstGeom prst="rect">
            <a:avLst/>
          </a:prstGeom>
        </p:spPr>
      </p:pic>
    </p:spTree>
    <p:extLst>
      <p:ext uri="{BB962C8B-B14F-4D97-AF65-F5344CB8AC3E}">
        <p14:creationId xmlns:p14="http://schemas.microsoft.com/office/powerpoint/2010/main" val="50199110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BE46D36-CA02-49C7-B22C-9F43B93E0CE7}"/>
              </a:ext>
            </a:extLst>
          </p:cNvPr>
          <p:cNvSpPr>
            <a:spLocks noChangeArrowheads="1"/>
          </p:cNvSpPr>
          <p:nvPr/>
        </p:nvSpPr>
        <p:spPr bwMode="auto">
          <a:xfrm>
            <a:off x="2529093" y="1618067"/>
            <a:ext cx="7235414"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tx1">
                      <a:alpha val="74998"/>
                    </a:schemeClr>
                  </a:outerShdw>
                </a:effectLst>
              </a14:hiddenEffects>
            </a:ext>
          </a:extLst>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2000" b="1" i="0" u="none" strike="noStrike" kern="1200" cap="none" spc="0" normalizeH="0" baseline="0" noProof="0" dirty="0">
                <a:ln>
                  <a:noFill/>
                </a:ln>
                <a:solidFill>
                  <a:srgbClr val="000000"/>
                </a:solidFill>
                <a:effectLst/>
                <a:uLnTx/>
                <a:uFillTx/>
                <a:latin typeface="Calibri"/>
                <a:ea typeface="+mn-ea"/>
                <a:cs typeface="+mn-cs"/>
              </a:rPr>
              <a:t>Índice de Entorno Comercial para el Valle del Cauca</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2000" b="1" i="0" u="none" strike="noStrike" kern="1200" cap="none" spc="0" normalizeH="0" baseline="0" noProof="0" dirty="0">
                <a:ln>
                  <a:noFill/>
                </a:ln>
                <a:solidFill>
                  <a:srgbClr val="000000"/>
                </a:solidFill>
                <a:effectLst/>
                <a:uLnTx/>
                <a:uFillTx/>
                <a:latin typeface="Calibri"/>
                <a:ea typeface="+mn-ea"/>
                <a:cs typeface="+mn-cs"/>
              </a:rPr>
              <a:t>2015–2021* </a:t>
            </a:r>
          </a:p>
        </p:txBody>
      </p:sp>
      <p:graphicFrame>
        <p:nvGraphicFramePr>
          <p:cNvPr id="8" name="Gráfico 7">
            <a:extLst>
              <a:ext uri="{FF2B5EF4-FFF2-40B4-BE49-F238E27FC236}">
                <a16:creationId xmlns:a16="http://schemas.microsoft.com/office/drawing/2014/main" id="{095B75E1-C018-4A7B-A58A-FB64935BD9EE}"/>
              </a:ext>
            </a:extLst>
          </p:cNvPr>
          <p:cNvGraphicFramePr/>
          <p:nvPr>
            <p:extLst>
              <p:ext uri="{D42A27DB-BD31-4B8C-83A1-F6EECF244321}">
                <p14:modId xmlns:p14="http://schemas.microsoft.com/office/powerpoint/2010/main" val="2049800809"/>
              </p:ext>
            </p:extLst>
          </p:nvPr>
        </p:nvGraphicFramePr>
        <p:xfrm>
          <a:off x="1588168" y="2325953"/>
          <a:ext cx="9208169" cy="3496733"/>
        </p:xfrm>
        <a:graphic>
          <a:graphicData uri="http://schemas.openxmlformats.org/drawingml/2006/chart">
            <c:chart xmlns:c="http://schemas.openxmlformats.org/drawingml/2006/chart" xmlns:r="http://schemas.openxmlformats.org/officeDocument/2006/relationships" r:id="rId2"/>
          </a:graphicData>
        </a:graphic>
      </p:graphicFrame>
      <p:sp>
        <p:nvSpPr>
          <p:cNvPr id="10" name="Text Box 2">
            <a:extLst>
              <a:ext uri="{FF2B5EF4-FFF2-40B4-BE49-F238E27FC236}">
                <a16:creationId xmlns:a16="http://schemas.microsoft.com/office/drawing/2014/main" id="{2FEDA0C1-4272-4E1F-A26E-3DD26996EA8D}"/>
              </a:ext>
            </a:extLst>
          </p:cNvPr>
          <p:cNvSpPr txBox="1">
            <a:spLocks noChangeArrowheads="1"/>
          </p:cNvSpPr>
          <p:nvPr/>
        </p:nvSpPr>
        <p:spPr bwMode="auto">
          <a:xfrm>
            <a:off x="406400" y="179234"/>
            <a:ext cx="11480800" cy="757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lvl1pPr>
              <a:defRPr sz="2400">
                <a:solidFill>
                  <a:schemeClr val="tx1"/>
                </a:solidFill>
                <a:latin typeface="Times New Roman" charset="0"/>
                <a:ea typeface="ＭＳ Ｐゴシック" charset="0"/>
              </a:defRPr>
            </a:lvl1pPr>
            <a:lvl2pPr marL="287338" indent="-285750">
              <a:defRPr sz="2400">
                <a:solidFill>
                  <a:schemeClr val="tx1"/>
                </a:solidFill>
                <a:latin typeface="Times New Roman" charset="0"/>
                <a:ea typeface="ＭＳ Ｐゴシック" charset="0"/>
              </a:defRPr>
            </a:lvl2pPr>
            <a:lvl3pPr>
              <a:defRPr sz="2400">
                <a:solidFill>
                  <a:schemeClr val="tx1"/>
                </a:solidFill>
                <a:latin typeface="Times New Roman" charset="0"/>
                <a:ea typeface="ＭＳ Ｐゴシック" charset="0"/>
              </a:defRPr>
            </a:lvl3pPr>
            <a:lvl4pPr>
              <a:defRPr sz="2400">
                <a:solidFill>
                  <a:schemeClr val="tx1"/>
                </a:solidFill>
                <a:latin typeface="Times New Roman" charset="0"/>
                <a:ea typeface="ＭＳ Ｐゴシック" charset="0"/>
              </a:defRPr>
            </a:lvl4pPr>
            <a:lvl5pPr>
              <a:defRPr sz="2400">
                <a:solidFill>
                  <a:schemeClr val="tx1"/>
                </a:solidFill>
                <a:latin typeface="Times New Roman" charset="0"/>
                <a:ea typeface="ＭＳ Ｐゴシック" charset="0"/>
              </a:defRPr>
            </a:lvl5pPr>
            <a:lvl6pPr eaLnBrk="0" fontAlgn="base" hangingPunct="0">
              <a:spcBef>
                <a:spcPct val="0"/>
              </a:spcBef>
              <a:spcAft>
                <a:spcPct val="0"/>
              </a:spcAft>
              <a:defRPr sz="2400">
                <a:solidFill>
                  <a:schemeClr val="tx1"/>
                </a:solidFill>
                <a:latin typeface="Times New Roman" charset="0"/>
                <a:ea typeface="ＭＳ Ｐゴシック" charset="0"/>
              </a:defRPr>
            </a:lvl6pPr>
            <a:lvl7pPr eaLnBrk="0" fontAlgn="base" hangingPunct="0">
              <a:spcBef>
                <a:spcPct val="0"/>
              </a:spcBef>
              <a:spcAft>
                <a:spcPct val="0"/>
              </a:spcAft>
              <a:defRPr sz="2400">
                <a:solidFill>
                  <a:schemeClr val="tx1"/>
                </a:solidFill>
                <a:latin typeface="Times New Roman" charset="0"/>
                <a:ea typeface="ＭＳ Ｐゴシック" charset="0"/>
              </a:defRPr>
            </a:lvl7pPr>
            <a:lvl8pPr eaLnBrk="0" fontAlgn="base" hangingPunct="0">
              <a:spcBef>
                <a:spcPct val="0"/>
              </a:spcBef>
              <a:spcAft>
                <a:spcPct val="0"/>
              </a:spcAft>
              <a:defRPr sz="2400">
                <a:solidFill>
                  <a:schemeClr val="tx1"/>
                </a:solidFill>
                <a:latin typeface="Times New Roman" charset="0"/>
                <a:ea typeface="ＭＳ Ｐゴシック" charset="0"/>
              </a:defRPr>
            </a:lvl8pPr>
            <a:lvl9pPr eaLnBrk="0" fontAlgn="base" hangingPunct="0">
              <a:spcBef>
                <a:spcPct val="0"/>
              </a:spcBef>
              <a:spcAft>
                <a:spcPct val="0"/>
              </a:spcAft>
              <a:defRPr sz="2400">
                <a:solidFill>
                  <a:schemeClr val="tx1"/>
                </a:solidFill>
                <a:latin typeface="Times New Roman" charset="0"/>
                <a:ea typeface="ＭＳ Ｐゴシック" charset="0"/>
              </a:defRPr>
            </a:lvl9pPr>
          </a:lstStyle>
          <a:p>
            <a:pPr marL="0" marR="0" lvl="0" indent="0" algn="l" defTabSz="457200" rtl="0" eaLnBrk="1" fontAlgn="auto" latinLnBrk="0" hangingPunct="1">
              <a:lnSpc>
                <a:spcPct val="90000"/>
              </a:lnSpc>
              <a:spcBef>
                <a:spcPts val="0"/>
              </a:spcBef>
              <a:spcAft>
                <a:spcPts val="0"/>
              </a:spcAft>
              <a:buClrTx/>
              <a:buSzTx/>
              <a:buFontTx/>
              <a:buNone/>
              <a:tabLst/>
              <a:defRPr/>
            </a:pPr>
            <a:r>
              <a:rPr kumimoji="0" lang="es-ES" sz="2400" b="0" i="0" u="none" strike="noStrike" kern="1200" cap="none" spc="0" normalizeH="0" baseline="0" noProof="0" dirty="0">
                <a:ln>
                  <a:noFill/>
                </a:ln>
                <a:solidFill>
                  <a:srgbClr val="253D90"/>
                </a:solidFill>
                <a:effectLst/>
                <a:uLnTx/>
                <a:uFillTx/>
                <a:latin typeface="AmpleSoft-Bold"/>
                <a:ea typeface="ＭＳ Ｐゴシック" charset="0"/>
                <a:cs typeface="+mn-cs"/>
              </a:rPr>
              <a:t>El Índice de Entorno Comercial para el Valle del Cauca sugiere una contracción en la demanda de las ventas externas del Departamento en 2020</a:t>
            </a:r>
            <a:endParaRPr kumimoji="0" lang="es-CO" sz="2400" b="0" i="0" u="none" strike="noStrike" kern="1200" cap="none" spc="0" normalizeH="0" baseline="0" noProof="0" dirty="0">
              <a:ln>
                <a:noFill/>
              </a:ln>
              <a:solidFill>
                <a:srgbClr val="253D90"/>
              </a:solidFill>
              <a:effectLst/>
              <a:uLnTx/>
              <a:uFillTx/>
              <a:latin typeface="AmpleSoft-Bold"/>
              <a:ea typeface="ＭＳ Ｐゴシック" charset="0"/>
              <a:cs typeface="+mn-cs"/>
            </a:endParaRPr>
          </a:p>
        </p:txBody>
      </p:sp>
      <p:sp>
        <p:nvSpPr>
          <p:cNvPr id="6" name="10 CuadroTexto">
            <a:extLst>
              <a:ext uri="{FF2B5EF4-FFF2-40B4-BE49-F238E27FC236}">
                <a16:creationId xmlns:a16="http://schemas.microsoft.com/office/drawing/2014/main" id="{062D675E-A255-473D-8D05-72DCF4DECFB9}"/>
              </a:ext>
            </a:extLst>
          </p:cNvPr>
          <p:cNvSpPr txBox="1"/>
          <p:nvPr/>
        </p:nvSpPr>
        <p:spPr>
          <a:xfrm>
            <a:off x="1764089" y="6147653"/>
            <a:ext cx="7427496" cy="400110"/>
          </a:xfrm>
          <a:prstGeom prst="rect">
            <a:avLst/>
          </a:prstGeom>
          <a:noFill/>
        </p:spPr>
        <p:txBody>
          <a:bodyPr wrap="square" rtlCol="0">
            <a:spAutoFit/>
          </a:bodyPr>
          <a:lstStyle>
            <a:defPPr>
              <a:defRPr lang="es-CO"/>
            </a:defPPr>
            <a:lvl1pPr lvl="0">
              <a:defRPr sz="900">
                <a:solidFill>
                  <a:srgbClr val="000000"/>
                </a:solidFill>
                <a:cs typeface="Calibri"/>
              </a:defRPr>
            </a:lvl1pPr>
          </a:lstStyle>
          <a:p>
            <a:r>
              <a:rPr lang="es-CO" sz="1000" dirty="0">
                <a:latin typeface="Calibri" panose="020F0502020204030204" pitchFamily="34" charset="0"/>
                <a:cs typeface="Calibri" panose="020F0502020204030204" pitchFamily="34" charset="0"/>
              </a:rPr>
              <a:t>Fuente: FMI – Elaboración Cámara de Comercio de Cali</a:t>
            </a:r>
          </a:p>
          <a:p>
            <a:r>
              <a:rPr lang="es-CO" sz="1000" dirty="0">
                <a:latin typeface="Calibri" panose="020F0502020204030204" pitchFamily="34" charset="0"/>
                <a:cs typeface="Calibri" panose="020F0502020204030204" pitchFamily="34" charset="0"/>
              </a:rPr>
              <a:t>*Proyecciones FMI a abril de 2020</a:t>
            </a:r>
          </a:p>
        </p:txBody>
      </p:sp>
    </p:spTree>
    <p:extLst>
      <p:ext uri="{BB962C8B-B14F-4D97-AF65-F5344CB8AC3E}">
        <p14:creationId xmlns:p14="http://schemas.microsoft.com/office/powerpoint/2010/main" val="116485945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a:extLst>
              <a:ext uri="{FF2B5EF4-FFF2-40B4-BE49-F238E27FC236}">
                <a16:creationId xmlns:a16="http://schemas.microsoft.com/office/drawing/2014/main" id="{012EA33A-1AEC-4614-A9C7-D27424408A4D}"/>
              </a:ext>
            </a:extLst>
          </p:cNvPr>
          <p:cNvSpPr txBox="1">
            <a:spLocks/>
          </p:cNvSpPr>
          <p:nvPr/>
        </p:nvSpPr>
        <p:spPr>
          <a:xfrm>
            <a:off x="335199" y="179171"/>
            <a:ext cx="11521600" cy="10895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nchor="ctr">
            <a:spAutoFit/>
          </a:bodyPr>
          <a:lstStyle>
            <a:defPPr>
              <a:defRPr lang="es-CO"/>
            </a:defPPr>
            <a:lvl1pPr marR="0" lvl="0" indent="0" eaLnBrk="0" fontAlgn="base" hangingPunct="0">
              <a:lnSpc>
                <a:spcPct val="90000"/>
              </a:lnSpc>
              <a:spcBef>
                <a:spcPct val="0"/>
              </a:spcBef>
              <a:spcAft>
                <a:spcPct val="0"/>
              </a:spcAft>
              <a:buClrTx/>
              <a:buSzTx/>
              <a:buFontTx/>
              <a:buNone/>
              <a:tabLst/>
              <a:defRPr kumimoji="0" sz="2400" b="0" i="0" u="none" strike="noStrike" cap="none" spc="0" normalizeH="0" baseline="0">
                <a:ln>
                  <a:noFill/>
                </a:ln>
                <a:solidFill>
                  <a:srgbClr val="253D90"/>
                </a:solidFill>
                <a:effectLst/>
                <a:uLnTx/>
                <a:uFillTx/>
                <a:latin typeface="AmpleSoft-Bold"/>
                <a:ea typeface="Verdana" panose="020B0604030504040204" pitchFamily="34" charset="0"/>
              </a:defRPr>
            </a:lvl1pPr>
          </a:lstStyle>
          <a:p>
            <a:pPr marL="0" marR="0" lvl="0" indent="0" algn="l" defTabSz="914400" rtl="0" eaLnBrk="0" fontAlgn="base" latinLnBrk="0" hangingPunct="0">
              <a:lnSpc>
                <a:spcPct val="90000"/>
              </a:lnSpc>
              <a:spcBef>
                <a:spcPct val="0"/>
              </a:spcBef>
              <a:spcAft>
                <a:spcPct val="0"/>
              </a:spcAft>
              <a:buClrTx/>
              <a:buSzTx/>
              <a:buFontTx/>
              <a:buNone/>
              <a:tabLst/>
              <a:defRPr/>
            </a:pPr>
            <a:r>
              <a:rPr kumimoji="0" lang="es-MX" sz="2400" b="0" i="0" u="none" strike="noStrike" kern="0" cap="none" spc="0" normalizeH="0" baseline="0" noProof="0" dirty="0">
                <a:ln>
                  <a:noFill/>
                </a:ln>
                <a:solidFill>
                  <a:srgbClr val="253D90"/>
                </a:solidFill>
                <a:effectLst/>
                <a:uLnTx/>
                <a:uFillTx/>
                <a:latin typeface="AmpleSoft-Bold"/>
                <a:ea typeface="Verdana" panose="020B0604030504040204" pitchFamily="34" charset="0"/>
                <a:cs typeface="+mn-cs"/>
              </a:rPr>
              <a:t>En </a:t>
            </a:r>
            <a:r>
              <a:rPr lang="es-MX" kern="0" dirty="0"/>
              <a:t>2019, </a:t>
            </a:r>
            <a:r>
              <a:rPr kumimoji="0" lang="es-MX" sz="2400" b="0" i="0" u="none" strike="noStrike" kern="0" cap="none" spc="0" normalizeH="0" baseline="0" noProof="0" dirty="0">
                <a:ln>
                  <a:noFill/>
                </a:ln>
                <a:solidFill>
                  <a:srgbClr val="253D90"/>
                </a:solidFill>
                <a:effectLst/>
                <a:uLnTx/>
                <a:uFillTx/>
                <a:latin typeface="AmpleSoft-Bold"/>
                <a:ea typeface="Verdana" panose="020B0604030504040204" pitchFamily="34" charset="0"/>
                <a:cs typeface="+mn-cs"/>
              </a:rPr>
              <a:t>USD 6.744 </a:t>
            </a:r>
            <a:r>
              <a:rPr lang="es-MX" kern="0" dirty="0"/>
              <a:t>millones </a:t>
            </a:r>
            <a:r>
              <a:rPr kumimoji="0" lang="es-MX" sz="2400" b="0" i="0" u="none" strike="noStrike" kern="0" cap="none" spc="0" normalizeH="0" baseline="0" noProof="0" dirty="0">
                <a:ln>
                  <a:noFill/>
                </a:ln>
                <a:solidFill>
                  <a:srgbClr val="253D90"/>
                </a:solidFill>
                <a:effectLst/>
                <a:uLnTx/>
                <a:uFillTx/>
                <a:latin typeface="AmpleSoft-Bold"/>
                <a:ea typeface="Verdana" panose="020B0604030504040204" pitchFamily="34" charset="0"/>
                <a:cs typeface="+mn-cs"/>
              </a:rPr>
              <a:t>ingresaron a Colombia por concepto de remesas. Las economías de los dos principales países de origen (EE.UU. </a:t>
            </a:r>
            <a:r>
              <a:rPr lang="es-MX" kern="0" dirty="0"/>
              <a:t>y</a:t>
            </a:r>
            <a:r>
              <a:rPr kumimoji="0" lang="es-MX" sz="2400" b="0" i="0" u="none" strike="noStrike" kern="0" cap="none" spc="0" normalizeH="0" baseline="0" noProof="0" dirty="0">
                <a:ln>
                  <a:noFill/>
                </a:ln>
                <a:solidFill>
                  <a:srgbClr val="253D90"/>
                </a:solidFill>
                <a:effectLst/>
                <a:uLnTx/>
                <a:uFillTx/>
                <a:latin typeface="AmpleSoft-Bold"/>
                <a:ea typeface="Verdana" panose="020B0604030504040204" pitchFamily="34" charset="0"/>
                <a:cs typeface="+mn-cs"/>
              </a:rPr>
              <a:t> España) han sido fuertemente afectadas por el COVID-19</a:t>
            </a:r>
          </a:p>
        </p:txBody>
      </p:sp>
      <p:graphicFrame>
        <p:nvGraphicFramePr>
          <p:cNvPr id="3" name="8 Gráfico">
            <a:extLst>
              <a:ext uri="{FF2B5EF4-FFF2-40B4-BE49-F238E27FC236}">
                <a16:creationId xmlns:a16="http://schemas.microsoft.com/office/drawing/2014/main" id="{F8057DCD-BC48-4D95-8A4A-CEDFD626F2B8}"/>
              </a:ext>
            </a:extLst>
          </p:cNvPr>
          <p:cNvGraphicFramePr/>
          <p:nvPr>
            <p:extLst>
              <p:ext uri="{D42A27DB-BD31-4B8C-83A1-F6EECF244321}">
                <p14:modId xmlns:p14="http://schemas.microsoft.com/office/powerpoint/2010/main" val="3591240327"/>
              </p:ext>
            </p:extLst>
          </p:nvPr>
        </p:nvGraphicFramePr>
        <p:xfrm>
          <a:off x="3241418" y="1847553"/>
          <a:ext cx="6368448" cy="3726515"/>
        </p:xfrm>
        <a:graphic>
          <a:graphicData uri="http://schemas.openxmlformats.org/drawingml/2006/chart">
            <c:chart xmlns:c="http://schemas.openxmlformats.org/drawingml/2006/chart" xmlns:r="http://schemas.openxmlformats.org/officeDocument/2006/relationships" r:id="rId2"/>
          </a:graphicData>
        </a:graphic>
      </p:graphicFrame>
      <p:sp>
        <p:nvSpPr>
          <p:cNvPr id="4" name="6 Rectángulo">
            <a:extLst>
              <a:ext uri="{FF2B5EF4-FFF2-40B4-BE49-F238E27FC236}">
                <a16:creationId xmlns:a16="http://schemas.microsoft.com/office/drawing/2014/main" id="{F5C0F032-3C69-4273-81AB-DF607BFC46FD}"/>
              </a:ext>
            </a:extLst>
          </p:cNvPr>
          <p:cNvSpPr/>
          <p:nvPr/>
        </p:nvSpPr>
        <p:spPr>
          <a:xfrm>
            <a:off x="2207460" y="1268700"/>
            <a:ext cx="7993110" cy="646331"/>
          </a:xfrm>
          <a:prstGeom prst="rect">
            <a:avLst/>
          </a:prstGeom>
          <a:noFill/>
        </p:spPr>
        <p:txBody>
          <a:bodyPr wrap="square" rtlCol="0">
            <a:spAutoFit/>
          </a:bodyPr>
          <a:lstStyle/>
          <a:p>
            <a:pPr lvl="0" algn="ctr">
              <a:lnSpc>
                <a:spcPct val="90000"/>
              </a:lnSpc>
              <a:spcBef>
                <a:spcPct val="0"/>
              </a:spcBef>
              <a:defRPr/>
            </a:pPr>
            <a:r>
              <a:rPr lang="es-ES" sz="2000" b="1" dirty="0">
                <a:solidFill>
                  <a:prstClr val="black"/>
                </a:solidFill>
                <a:ea typeface="Verdana" pitchFamily="34" charset="0"/>
                <a:cs typeface="Verdana"/>
              </a:rPr>
              <a:t>Distribución (%) de las remesas que ingresaron a Colombia según país de origen 2019</a:t>
            </a:r>
          </a:p>
        </p:txBody>
      </p:sp>
      <p:sp>
        <p:nvSpPr>
          <p:cNvPr id="6" name="10 CuadroTexto">
            <a:extLst>
              <a:ext uri="{FF2B5EF4-FFF2-40B4-BE49-F238E27FC236}">
                <a16:creationId xmlns:a16="http://schemas.microsoft.com/office/drawing/2014/main" id="{C04A38D7-886A-4105-96A5-120F6B6B962C}"/>
              </a:ext>
            </a:extLst>
          </p:cNvPr>
          <p:cNvSpPr txBox="1"/>
          <p:nvPr/>
        </p:nvSpPr>
        <p:spPr>
          <a:xfrm>
            <a:off x="1764089" y="6147653"/>
            <a:ext cx="7427496" cy="246221"/>
          </a:xfrm>
          <a:prstGeom prst="rect">
            <a:avLst/>
          </a:prstGeom>
          <a:noFill/>
        </p:spPr>
        <p:txBody>
          <a:bodyPr wrap="square" rtlCol="0">
            <a:spAutoFit/>
          </a:bodyPr>
          <a:lstStyle>
            <a:defPPr>
              <a:defRPr lang="es-CO"/>
            </a:defPPr>
            <a:lvl1pPr lvl="0">
              <a:defRPr sz="900">
                <a:solidFill>
                  <a:srgbClr val="000000"/>
                </a:solidFill>
                <a:cs typeface="Calibri"/>
              </a:defRPr>
            </a:lvl1pPr>
          </a:lstStyle>
          <a:p>
            <a:pPr lvl="0">
              <a:defRPr/>
            </a:pPr>
            <a:r>
              <a:rPr lang="es-MX" sz="1000" kern="0" dirty="0">
                <a:latin typeface="Calibri" panose="020F0502020204030204" pitchFamily="34" charset="0"/>
                <a:cs typeface="Calibri" panose="020F0502020204030204" pitchFamily="34" charset="0"/>
              </a:rPr>
              <a:t>Fuente:  Banco de la República – Cálculos  Cámara de Comercio de Cali</a:t>
            </a:r>
          </a:p>
        </p:txBody>
      </p:sp>
    </p:spTree>
    <p:extLst>
      <p:ext uri="{BB962C8B-B14F-4D97-AF65-F5344CB8AC3E}">
        <p14:creationId xmlns:p14="http://schemas.microsoft.com/office/powerpoint/2010/main" val="232013325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Título">
            <a:extLst>
              <a:ext uri="{FF2B5EF4-FFF2-40B4-BE49-F238E27FC236}">
                <a16:creationId xmlns:a16="http://schemas.microsoft.com/office/drawing/2014/main" id="{9E604C71-2164-44AF-B8FE-5DBC9965E4FD}"/>
              </a:ext>
            </a:extLst>
          </p:cNvPr>
          <p:cNvSpPr txBox="1">
            <a:spLocks/>
          </p:cNvSpPr>
          <p:nvPr/>
        </p:nvSpPr>
        <p:spPr>
          <a:xfrm>
            <a:off x="436100" y="438191"/>
            <a:ext cx="11169746" cy="646331"/>
          </a:xfrm>
          <a:prstGeom prst="rect">
            <a:avLst/>
          </a:prstGeom>
        </p:spPr>
        <p:txBody>
          <a:bodyPr vert="horz" lIns="91440" tIns="45720" rIns="91440" bIns="45720" rtlCol="0" anchor="ctr">
            <a:noAutofit/>
          </a:bodyPr>
          <a:lstStyle>
            <a:defPPr>
              <a:defRPr lang="es-CO"/>
            </a:defPPr>
            <a:lvl1pPr algn="ctr" eaLnBrk="0" fontAlgn="base" hangingPunct="0">
              <a:lnSpc>
                <a:spcPct val="90000"/>
              </a:lnSpc>
              <a:spcBef>
                <a:spcPct val="0"/>
              </a:spcBef>
              <a:spcAft>
                <a:spcPct val="0"/>
              </a:spcAft>
              <a:defRPr sz="2400">
                <a:solidFill>
                  <a:srgbClr val="0076BD"/>
                </a:solidFill>
                <a:latin typeface="Verdana"/>
                <a:cs typeface="Verdana"/>
              </a:defRPr>
            </a:lvl1pPr>
          </a:lstStyle>
          <a:p>
            <a:pPr marL="0" marR="0" lvl="0" indent="0" algn="l" defTabSz="914400" rtl="0" eaLnBrk="0" fontAlgn="base" latinLnBrk="0" hangingPunct="0">
              <a:lnSpc>
                <a:spcPct val="90000"/>
              </a:lnSpc>
              <a:spcBef>
                <a:spcPct val="0"/>
              </a:spcBef>
              <a:spcAft>
                <a:spcPct val="0"/>
              </a:spcAft>
              <a:buClrTx/>
              <a:buSzTx/>
              <a:buFontTx/>
              <a:buNone/>
              <a:tabLst/>
              <a:defRPr/>
            </a:pPr>
            <a:r>
              <a:rPr kumimoji="0" lang="es-CO" sz="2400" b="0" i="0" u="none" strike="noStrike" kern="1200" cap="none" spc="0" normalizeH="0" baseline="0" noProof="0" dirty="0">
                <a:ln>
                  <a:noFill/>
                </a:ln>
                <a:solidFill>
                  <a:srgbClr val="253D90"/>
                </a:solidFill>
                <a:effectLst/>
                <a:uLnTx/>
                <a:uFillTx/>
                <a:latin typeface="AmpleSoft-Bold"/>
                <a:ea typeface="ＭＳ Ｐゴシック" charset="0"/>
                <a:cs typeface="Verdana"/>
              </a:rPr>
              <a:t>El Valle del Cauca fue el principal departamento receptor de remesas en 2019 (25,0%)</a:t>
            </a:r>
            <a:endParaRPr kumimoji="0" lang="es-ES" sz="2400" b="0" i="0" u="none" strike="noStrike" kern="1200" cap="none" spc="0" normalizeH="0" baseline="0" noProof="0" dirty="0">
              <a:ln>
                <a:noFill/>
              </a:ln>
              <a:solidFill>
                <a:srgbClr val="253D90"/>
              </a:solidFill>
              <a:effectLst/>
              <a:uLnTx/>
              <a:uFillTx/>
              <a:latin typeface="AmpleSoft-Bold"/>
              <a:ea typeface="ＭＳ Ｐゴシック" charset="0"/>
              <a:cs typeface="Verdana"/>
            </a:endParaRPr>
          </a:p>
        </p:txBody>
      </p:sp>
      <p:sp>
        <p:nvSpPr>
          <p:cNvPr id="8" name="2 CuadroTexto">
            <a:extLst>
              <a:ext uri="{FF2B5EF4-FFF2-40B4-BE49-F238E27FC236}">
                <a16:creationId xmlns:a16="http://schemas.microsoft.com/office/drawing/2014/main" id="{C2734D4A-19F1-489E-9639-2E5B976CB0C5}"/>
              </a:ext>
            </a:extLst>
          </p:cNvPr>
          <p:cNvSpPr txBox="1"/>
          <p:nvPr/>
        </p:nvSpPr>
        <p:spPr>
          <a:xfrm>
            <a:off x="2019300" y="1446516"/>
            <a:ext cx="8153400" cy="923330"/>
          </a:xfrm>
          <a:prstGeom prst="rect">
            <a:avLst/>
          </a:prstGeom>
          <a:noFill/>
        </p:spPr>
        <p:txBody>
          <a:bodyPr wrap="square" rtlCol="0">
            <a:spAutoFit/>
          </a:bodyPr>
          <a:lstStyle>
            <a:defPPr>
              <a:defRPr lang="es-ES"/>
            </a:defPPr>
            <a:lvl1pPr algn="ctr">
              <a:defRPr>
                <a:solidFill>
                  <a:schemeClr val="tx1">
                    <a:lumMod val="65000"/>
                    <a:lumOff val="35000"/>
                  </a:schemeClr>
                </a:solidFill>
                <a:latin typeface="Trebuchet MS" pitchFamily="34" charset="0"/>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s-CO" sz="2000" b="1" i="0" u="none" strike="noStrike" kern="1200" cap="none" spc="0" normalizeH="0" baseline="0" noProof="0" dirty="0">
                <a:ln>
                  <a:noFill/>
                </a:ln>
                <a:solidFill>
                  <a:prstClr val="black"/>
                </a:solidFill>
                <a:effectLst/>
                <a:uLnTx/>
                <a:uFillTx/>
                <a:latin typeface="Calibri"/>
                <a:ea typeface="Verdana" pitchFamily="34" charset="0"/>
                <a:cs typeface="Verdana" pitchFamily="34" charset="0"/>
              </a:rPr>
              <a:t>Participación (%) de las remesas de Colombia por departamentos </a:t>
            </a:r>
          </a:p>
          <a:p>
            <a:pPr marL="0" marR="0" lvl="0" indent="0" algn="ctr" defTabSz="914400" rtl="0" eaLnBrk="1" fontAlgn="auto" latinLnBrk="0" hangingPunct="1">
              <a:lnSpc>
                <a:spcPct val="90000"/>
              </a:lnSpc>
              <a:spcBef>
                <a:spcPts val="0"/>
              </a:spcBef>
              <a:spcAft>
                <a:spcPts val="0"/>
              </a:spcAft>
              <a:buClrTx/>
              <a:buSzTx/>
              <a:buFontTx/>
              <a:buNone/>
              <a:tabLst/>
              <a:defRPr/>
            </a:pPr>
            <a:r>
              <a:rPr kumimoji="0" lang="es-CO" sz="2000" b="1" i="0" u="none" strike="noStrike" kern="1200" cap="none" spc="0" normalizeH="0" baseline="0" noProof="0" dirty="0">
                <a:ln>
                  <a:noFill/>
                </a:ln>
                <a:solidFill>
                  <a:prstClr val="black"/>
                </a:solidFill>
                <a:effectLst/>
                <a:uLnTx/>
                <a:uFillTx/>
                <a:latin typeface="Calibri"/>
                <a:ea typeface="Verdana" pitchFamily="34" charset="0"/>
                <a:cs typeface="Verdana" pitchFamily="34" charset="0"/>
              </a:rPr>
              <a:t>2019</a:t>
            </a:r>
          </a:p>
          <a:p>
            <a:pPr marL="0" marR="0" lvl="0" indent="0" algn="ctr" defTabSz="914400" rtl="0" eaLnBrk="1" fontAlgn="auto" latinLnBrk="0" hangingPunct="1">
              <a:lnSpc>
                <a:spcPct val="90000"/>
              </a:lnSpc>
              <a:spcBef>
                <a:spcPts val="0"/>
              </a:spcBef>
              <a:spcAft>
                <a:spcPts val="0"/>
              </a:spcAft>
              <a:buClrTx/>
              <a:buSzTx/>
              <a:buFontTx/>
              <a:buNone/>
              <a:tabLst/>
              <a:defRPr/>
            </a:pPr>
            <a:endParaRPr kumimoji="0" lang="es-CO" sz="2000" b="1" i="0" u="none" strike="noStrike" kern="1200" cap="none" spc="0" normalizeH="0" baseline="0" noProof="0" dirty="0">
              <a:ln>
                <a:noFill/>
              </a:ln>
              <a:solidFill>
                <a:prstClr val="black"/>
              </a:solidFill>
              <a:effectLst/>
              <a:uLnTx/>
              <a:uFillTx/>
              <a:latin typeface="Calibri"/>
              <a:ea typeface="Verdana" pitchFamily="34" charset="0"/>
              <a:cs typeface="Verdana" pitchFamily="34" charset="0"/>
            </a:endParaRPr>
          </a:p>
        </p:txBody>
      </p:sp>
      <mc:AlternateContent xmlns:mc="http://schemas.openxmlformats.org/markup-compatibility/2006" xmlns:cx1="http://schemas.microsoft.com/office/drawing/2015/9/8/chartex">
        <mc:Choice Requires="cx1">
          <p:graphicFrame>
            <p:nvGraphicFramePr>
              <p:cNvPr id="10" name="Gráfico 9">
                <a:extLst>
                  <a:ext uri="{FF2B5EF4-FFF2-40B4-BE49-F238E27FC236}">
                    <a16:creationId xmlns:a16="http://schemas.microsoft.com/office/drawing/2014/main" id="{213EEC30-C391-4503-AB4A-3FA5675CE650}"/>
                  </a:ext>
                </a:extLst>
              </p:cNvPr>
              <p:cNvGraphicFramePr/>
              <p:nvPr>
                <p:extLst>
                  <p:ext uri="{D42A27DB-BD31-4B8C-83A1-F6EECF244321}">
                    <p14:modId xmlns:p14="http://schemas.microsoft.com/office/powerpoint/2010/main" val="2522112472"/>
                  </p:ext>
                </p:extLst>
              </p:nvPr>
            </p:nvGraphicFramePr>
            <p:xfrm>
              <a:off x="1282151" y="2067951"/>
              <a:ext cx="9267618" cy="3657599"/>
            </p:xfrm>
            <a:graphic>
              <a:graphicData uri="http://schemas.microsoft.com/office/drawing/2014/chartex">
                <cx:chart xmlns:cx="http://schemas.microsoft.com/office/drawing/2014/chartex" xmlns:r="http://schemas.openxmlformats.org/officeDocument/2006/relationships" r:id="rId2"/>
              </a:graphicData>
            </a:graphic>
          </p:graphicFrame>
        </mc:Choice>
        <mc:Fallback xmlns="">
          <p:pic>
            <p:nvPicPr>
              <p:cNvPr id="10" name="Gráfico 9">
                <a:extLst>
                  <a:ext uri="{FF2B5EF4-FFF2-40B4-BE49-F238E27FC236}">
                    <a16:creationId xmlns:a16="http://schemas.microsoft.com/office/drawing/2014/main" id="{213EEC30-C391-4503-AB4A-3FA5675CE650}"/>
                  </a:ext>
                </a:extLst>
              </p:cNvPr>
              <p:cNvPicPr>
                <a:picLocks noGrp="1" noRot="1" noChangeAspect="1" noMove="1" noResize="1" noEditPoints="1" noAdjustHandles="1" noChangeArrowheads="1" noChangeShapeType="1"/>
              </p:cNvPicPr>
              <p:nvPr/>
            </p:nvPicPr>
            <p:blipFill>
              <a:blip r:embed="rId3"/>
              <a:stretch>
                <a:fillRect/>
              </a:stretch>
            </p:blipFill>
            <p:spPr>
              <a:xfrm>
                <a:off x="1282151" y="2067951"/>
                <a:ext cx="9267618" cy="3657599"/>
              </a:xfrm>
              <a:prstGeom prst="rect">
                <a:avLst/>
              </a:prstGeom>
            </p:spPr>
          </p:pic>
        </mc:Fallback>
      </mc:AlternateContent>
      <p:sp>
        <p:nvSpPr>
          <p:cNvPr id="6" name="10 CuadroTexto">
            <a:extLst>
              <a:ext uri="{FF2B5EF4-FFF2-40B4-BE49-F238E27FC236}">
                <a16:creationId xmlns:a16="http://schemas.microsoft.com/office/drawing/2014/main" id="{1929FF01-4972-49D5-A21D-FCFAE03B5EEE}"/>
              </a:ext>
            </a:extLst>
          </p:cNvPr>
          <p:cNvSpPr txBox="1"/>
          <p:nvPr/>
        </p:nvSpPr>
        <p:spPr>
          <a:xfrm>
            <a:off x="1764089" y="6147653"/>
            <a:ext cx="7427496" cy="553998"/>
          </a:xfrm>
          <a:prstGeom prst="rect">
            <a:avLst/>
          </a:prstGeom>
          <a:noFill/>
        </p:spPr>
        <p:txBody>
          <a:bodyPr wrap="square" rtlCol="0">
            <a:spAutoFit/>
          </a:bodyPr>
          <a:lstStyle>
            <a:defPPr>
              <a:defRPr lang="es-CO"/>
            </a:defPPr>
            <a:lvl1pPr lvl="0">
              <a:defRPr sz="900">
                <a:solidFill>
                  <a:srgbClr val="000000"/>
                </a:solidFill>
                <a:cs typeface="Calibri"/>
              </a:defRPr>
            </a:lvl1pPr>
          </a:lstStyle>
          <a:p>
            <a:pPr lvl="0">
              <a:defRPr/>
            </a:pPr>
            <a:r>
              <a:rPr lang="es-MX" sz="1000" kern="0" dirty="0">
                <a:latin typeface="Calibri" panose="020F0502020204030204" pitchFamily="34" charset="0"/>
                <a:cs typeface="Calibri" panose="020F0502020204030204" pitchFamily="34" charset="0"/>
              </a:rPr>
              <a:t>Fuente:  Banco de la República – Cálculos  Cámara de Comercio de Cali</a:t>
            </a:r>
          </a:p>
          <a:p>
            <a:pPr>
              <a:defRPr/>
            </a:pPr>
            <a:r>
              <a:rPr lang="es-MX" sz="1000" kern="0" dirty="0">
                <a:latin typeface="Calibri" panose="020F0502020204030204" pitchFamily="34" charset="0"/>
                <a:cs typeface="Calibri" panose="020F0502020204030204" pitchFamily="34" charset="0"/>
              </a:rPr>
              <a:t>*</a:t>
            </a:r>
            <a:r>
              <a:rPr lang="es-CO" sz="1000" dirty="0">
                <a:solidFill>
                  <a:srgbClr val="000000">
                    <a:lumMod val="75000"/>
                    <a:lumOff val="25000"/>
                  </a:srgbClr>
                </a:solidFill>
                <a:latin typeface="Calibri" panose="020F0502020204030204" pitchFamily="34" charset="0"/>
                <a:cs typeface="Calibri" panose="020F0502020204030204" pitchFamily="34" charset="0"/>
              </a:rPr>
              <a:t>Incluye Bogotá</a:t>
            </a:r>
          </a:p>
          <a:p>
            <a:pPr lvl="0">
              <a:defRPr/>
            </a:pPr>
            <a:endParaRPr lang="es-MX" sz="1000" kern="0" dirty="0"/>
          </a:p>
        </p:txBody>
      </p:sp>
    </p:spTree>
    <p:extLst>
      <p:ext uri="{BB962C8B-B14F-4D97-AF65-F5344CB8AC3E}">
        <p14:creationId xmlns:p14="http://schemas.microsoft.com/office/powerpoint/2010/main" val="397134116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4 Rectángulo">
            <a:extLst>
              <a:ext uri="{FF2B5EF4-FFF2-40B4-BE49-F238E27FC236}">
                <a16:creationId xmlns:a16="http://schemas.microsoft.com/office/drawing/2014/main" id="{3B928DC4-A451-48FE-AF01-D65FAC244A66}"/>
              </a:ext>
            </a:extLst>
          </p:cNvPr>
          <p:cNvSpPr/>
          <p:nvPr/>
        </p:nvSpPr>
        <p:spPr>
          <a:xfrm>
            <a:off x="335200" y="235603"/>
            <a:ext cx="11521600" cy="757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nchor="ctr">
            <a:spAutoFit/>
          </a:bodyPr>
          <a:lstStyle/>
          <a:p>
            <a:pPr marL="0" marR="0" lvl="0" indent="0" algn="l" defTabSz="914332" rtl="0" eaLnBrk="0" fontAlgn="base" latinLnBrk="0" hangingPunct="0">
              <a:lnSpc>
                <a:spcPct val="90000"/>
              </a:lnSpc>
              <a:spcBef>
                <a:spcPct val="0"/>
              </a:spcBef>
              <a:spcAft>
                <a:spcPct val="0"/>
              </a:spcAft>
              <a:buClrTx/>
              <a:buSzTx/>
              <a:buFontTx/>
              <a:buNone/>
              <a:tabLst/>
              <a:defRPr/>
            </a:pPr>
            <a:r>
              <a:rPr kumimoji="0" lang="es-CO" sz="2400" b="0" i="0" u="none" strike="noStrike" kern="1200" cap="none" spc="0" normalizeH="0" baseline="0" noProof="0" dirty="0">
                <a:ln>
                  <a:noFill/>
                </a:ln>
                <a:solidFill>
                  <a:srgbClr val="253D90"/>
                </a:solidFill>
                <a:effectLst/>
                <a:uLnTx/>
                <a:uFillTx/>
                <a:latin typeface="AmpleSoft-Bold"/>
                <a:ea typeface="Verdana" panose="020B0604030504040204" pitchFamily="34" charset="0"/>
                <a:cs typeface="+mn-cs"/>
              </a:rPr>
              <a:t>El volumen de carga movilizada por el transporte terrestre en Colombia registró una disminución de 9,0% en marzo de 2020 </a:t>
            </a:r>
            <a:r>
              <a:rPr kumimoji="0" lang="es-CO" sz="2400" b="0" i="0" u="none" strike="noStrike" kern="1200" cap="none" spc="0" normalizeH="0" baseline="0" noProof="0" dirty="0" err="1">
                <a:ln>
                  <a:noFill/>
                </a:ln>
                <a:solidFill>
                  <a:srgbClr val="253D90"/>
                </a:solidFill>
                <a:effectLst/>
                <a:uLnTx/>
                <a:uFillTx/>
                <a:latin typeface="AmpleSoft-Bold"/>
                <a:ea typeface="Verdana" panose="020B0604030504040204" pitchFamily="34" charset="0"/>
                <a:cs typeface="+mn-cs"/>
              </a:rPr>
              <a:t>a.a</a:t>
            </a:r>
            <a:r>
              <a:rPr kumimoji="0" lang="es-CO" sz="2400" b="0" i="0" u="none" strike="noStrike" kern="1200" cap="none" spc="0" normalizeH="0" baseline="0" noProof="0" dirty="0">
                <a:ln>
                  <a:noFill/>
                </a:ln>
                <a:solidFill>
                  <a:srgbClr val="253D90"/>
                </a:solidFill>
                <a:effectLst/>
                <a:uLnTx/>
                <a:uFillTx/>
                <a:latin typeface="AmpleSoft-Bold"/>
                <a:ea typeface="Verdana" panose="020B0604030504040204" pitchFamily="34" charset="0"/>
                <a:cs typeface="+mn-cs"/>
              </a:rPr>
              <a:t>. </a:t>
            </a:r>
          </a:p>
        </p:txBody>
      </p:sp>
      <p:sp>
        <p:nvSpPr>
          <p:cNvPr id="3" name="4 Rectángulo">
            <a:extLst>
              <a:ext uri="{FF2B5EF4-FFF2-40B4-BE49-F238E27FC236}">
                <a16:creationId xmlns:a16="http://schemas.microsoft.com/office/drawing/2014/main" id="{76CFF086-FDD4-4413-A045-14EAA2D064BB}"/>
              </a:ext>
            </a:extLst>
          </p:cNvPr>
          <p:cNvSpPr/>
          <p:nvPr/>
        </p:nvSpPr>
        <p:spPr>
          <a:xfrm>
            <a:off x="1046923" y="1497105"/>
            <a:ext cx="10084904" cy="707886"/>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2000" b="1" i="0" u="none" strike="noStrike" kern="1200" cap="none" spc="0" normalizeH="0" baseline="0" noProof="0" dirty="0">
                <a:ln>
                  <a:noFill/>
                </a:ln>
                <a:solidFill>
                  <a:srgbClr val="000000"/>
                </a:solidFill>
                <a:effectLst/>
                <a:uLnTx/>
                <a:uFillTx/>
                <a:latin typeface="Calibri"/>
                <a:ea typeface="+mn-ea"/>
                <a:cs typeface="Calibri" panose="020F0502020204030204" pitchFamily="34" charset="0"/>
              </a:rPr>
              <a:t>Toneladas movilizadas (millones) por el transporte de carga terrestre – Colombia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2000" b="1" i="0" u="none" strike="noStrike" kern="1200" cap="none" spc="0" normalizeH="0" baseline="0" noProof="0" dirty="0">
                <a:ln>
                  <a:noFill/>
                </a:ln>
                <a:solidFill>
                  <a:srgbClr val="000000"/>
                </a:solidFill>
                <a:effectLst/>
                <a:uLnTx/>
                <a:uFillTx/>
                <a:latin typeface="Calibri"/>
                <a:ea typeface="+mn-ea"/>
                <a:cs typeface="Calibri" panose="020F0502020204030204" pitchFamily="34" charset="0"/>
              </a:rPr>
              <a:t>I trimestre  2020 Vs. 2019</a:t>
            </a:r>
          </a:p>
        </p:txBody>
      </p:sp>
      <p:graphicFrame>
        <p:nvGraphicFramePr>
          <p:cNvPr id="6" name="Gráfico 5">
            <a:extLst>
              <a:ext uri="{FF2B5EF4-FFF2-40B4-BE49-F238E27FC236}">
                <a16:creationId xmlns:a16="http://schemas.microsoft.com/office/drawing/2014/main" id="{1C1C6BA6-9D73-4EBD-839B-031B3A52B42A}"/>
              </a:ext>
            </a:extLst>
          </p:cNvPr>
          <p:cNvGraphicFramePr/>
          <p:nvPr>
            <p:extLst>
              <p:ext uri="{D42A27DB-BD31-4B8C-83A1-F6EECF244321}">
                <p14:modId xmlns:p14="http://schemas.microsoft.com/office/powerpoint/2010/main" val="1174318014"/>
              </p:ext>
            </p:extLst>
          </p:nvPr>
        </p:nvGraphicFramePr>
        <p:xfrm>
          <a:off x="1774209" y="2374710"/>
          <a:ext cx="8652681" cy="3763623"/>
        </p:xfrm>
        <a:graphic>
          <a:graphicData uri="http://schemas.openxmlformats.org/drawingml/2006/chart">
            <c:chart xmlns:c="http://schemas.openxmlformats.org/drawingml/2006/chart" xmlns:r="http://schemas.openxmlformats.org/officeDocument/2006/relationships" r:id="rId2"/>
          </a:graphicData>
        </a:graphic>
      </p:graphicFrame>
      <p:sp>
        <p:nvSpPr>
          <p:cNvPr id="8" name="10 CuadroTexto">
            <a:extLst>
              <a:ext uri="{FF2B5EF4-FFF2-40B4-BE49-F238E27FC236}">
                <a16:creationId xmlns:a16="http://schemas.microsoft.com/office/drawing/2014/main" id="{07D08C95-EA6A-4E49-A4C5-09395CAA9609}"/>
              </a:ext>
            </a:extLst>
          </p:cNvPr>
          <p:cNvSpPr txBox="1"/>
          <p:nvPr/>
        </p:nvSpPr>
        <p:spPr>
          <a:xfrm>
            <a:off x="1764089" y="6147653"/>
            <a:ext cx="7427496" cy="246221"/>
          </a:xfrm>
          <a:prstGeom prst="rect">
            <a:avLst/>
          </a:prstGeom>
          <a:noFill/>
        </p:spPr>
        <p:txBody>
          <a:bodyPr wrap="square" rtlCol="0">
            <a:spAutoFit/>
          </a:bodyPr>
          <a:lstStyle>
            <a:defPPr>
              <a:defRPr lang="es-CO"/>
            </a:defPPr>
            <a:lvl1pPr lvl="0">
              <a:defRPr sz="900">
                <a:solidFill>
                  <a:srgbClr val="000000"/>
                </a:solidFill>
                <a:cs typeface="Calibri"/>
              </a:defRPr>
            </a:lvl1pPr>
          </a:lstStyle>
          <a:p>
            <a:pPr lvl="0" defTabSz="914332">
              <a:defRPr/>
            </a:pPr>
            <a:r>
              <a:rPr lang="es-CO" sz="1000" dirty="0">
                <a:solidFill>
                  <a:srgbClr val="000000">
                    <a:lumMod val="75000"/>
                    <a:lumOff val="25000"/>
                  </a:srgbClr>
                </a:solidFill>
                <a:latin typeface="Calibri" panose="020F0502020204030204" pitchFamily="34" charset="0"/>
                <a:cs typeface="Calibri" panose="020F0502020204030204" pitchFamily="34" charset="0"/>
              </a:rPr>
              <a:t>Fuente: ANDI, </a:t>
            </a:r>
            <a:r>
              <a:rPr lang="es-CO" sz="1000" dirty="0" err="1">
                <a:solidFill>
                  <a:srgbClr val="000000">
                    <a:lumMod val="75000"/>
                    <a:lumOff val="25000"/>
                  </a:srgbClr>
                </a:solidFill>
                <a:latin typeface="Calibri" panose="020F0502020204030204" pitchFamily="34" charset="0"/>
                <a:cs typeface="Calibri" panose="020F0502020204030204" pitchFamily="34" charset="0"/>
              </a:rPr>
              <a:t>MinTransporte</a:t>
            </a:r>
            <a:r>
              <a:rPr lang="es-CO" sz="1000" dirty="0">
                <a:solidFill>
                  <a:srgbClr val="000000">
                    <a:lumMod val="75000"/>
                    <a:lumOff val="25000"/>
                  </a:srgbClr>
                </a:solidFill>
                <a:latin typeface="Calibri" panose="020F0502020204030204" pitchFamily="34" charset="0"/>
                <a:cs typeface="Calibri" panose="020F0502020204030204" pitchFamily="34" charset="0"/>
              </a:rPr>
              <a:t> – Cálculos Cámara de Comercio de Cali </a:t>
            </a:r>
          </a:p>
        </p:txBody>
      </p:sp>
    </p:spTree>
    <p:extLst>
      <p:ext uri="{BB962C8B-B14F-4D97-AF65-F5344CB8AC3E}">
        <p14:creationId xmlns:p14="http://schemas.microsoft.com/office/powerpoint/2010/main" val="103885523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4 Rectángulo">
            <a:extLst>
              <a:ext uri="{FF2B5EF4-FFF2-40B4-BE49-F238E27FC236}">
                <a16:creationId xmlns:a16="http://schemas.microsoft.com/office/drawing/2014/main" id="{A31385DE-1C23-46F9-BDD7-F9B975F7577A}"/>
              </a:ext>
            </a:extLst>
          </p:cNvPr>
          <p:cNvSpPr/>
          <p:nvPr/>
        </p:nvSpPr>
        <p:spPr>
          <a:xfrm>
            <a:off x="1053548" y="1513666"/>
            <a:ext cx="10084904" cy="707886"/>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2000" b="1" i="0" u="none" strike="noStrike" kern="1200" cap="none" spc="0" normalizeH="0" baseline="0" noProof="0" dirty="0">
                <a:ln>
                  <a:noFill/>
                </a:ln>
                <a:solidFill>
                  <a:srgbClr val="000000"/>
                </a:solidFill>
                <a:effectLst/>
                <a:uLnTx/>
                <a:uFillTx/>
                <a:latin typeface="Calibri"/>
                <a:ea typeface="+mn-ea"/>
                <a:cs typeface="Calibri" panose="020F0502020204030204" pitchFamily="34" charset="0"/>
              </a:rPr>
              <a:t>Corredores logísticos de importancia estratégica – Colombia</a:t>
            </a:r>
          </a:p>
          <a:p>
            <a:pPr lvl="0" algn="ctr">
              <a:defRPr/>
            </a:pPr>
            <a:r>
              <a:rPr lang="es-ES" sz="2000" b="1" dirty="0">
                <a:solidFill>
                  <a:srgbClr val="000000"/>
                </a:solidFill>
                <a:cs typeface="Calibri" panose="020F0502020204030204" pitchFamily="34" charset="0"/>
              </a:rPr>
              <a:t>marzo 2020 Vs. 2019  </a:t>
            </a:r>
          </a:p>
        </p:txBody>
      </p:sp>
      <p:graphicFrame>
        <p:nvGraphicFramePr>
          <p:cNvPr id="7" name="Tabla 6">
            <a:extLst>
              <a:ext uri="{FF2B5EF4-FFF2-40B4-BE49-F238E27FC236}">
                <a16:creationId xmlns:a16="http://schemas.microsoft.com/office/drawing/2014/main" id="{D547E577-1AA7-428E-B9B9-06024BEB1149}"/>
              </a:ext>
            </a:extLst>
          </p:cNvPr>
          <p:cNvGraphicFramePr>
            <a:graphicFrameLocks noGrp="1"/>
          </p:cNvGraphicFramePr>
          <p:nvPr>
            <p:extLst>
              <p:ext uri="{D42A27DB-BD31-4B8C-83A1-F6EECF244321}">
                <p14:modId xmlns:p14="http://schemas.microsoft.com/office/powerpoint/2010/main" val="574500448"/>
              </p:ext>
            </p:extLst>
          </p:nvPr>
        </p:nvGraphicFramePr>
        <p:xfrm>
          <a:off x="2622176" y="2221552"/>
          <a:ext cx="7221071" cy="3627920"/>
        </p:xfrm>
        <a:graphic>
          <a:graphicData uri="http://schemas.openxmlformats.org/drawingml/2006/table">
            <a:tbl>
              <a:tblPr firstRow="1" firstCol="1" bandRow="1"/>
              <a:tblGrid>
                <a:gridCol w="2102356">
                  <a:extLst>
                    <a:ext uri="{9D8B030D-6E8A-4147-A177-3AD203B41FA5}">
                      <a16:colId xmlns:a16="http://schemas.microsoft.com/office/drawing/2014/main" val="1366453915"/>
                    </a:ext>
                  </a:extLst>
                </a:gridCol>
                <a:gridCol w="1051177">
                  <a:extLst>
                    <a:ext uri="{9D8B030D-6E8A-4147-A177-3AD203B41FA5}">
                      <a16:colId xmlns:a16="http://schemas.microsoft.com/office/drawing/2014/main" val="3562294110"/>
                    </a:ext>
                  </a:extLst>
                </a:gridCol>
                <a:gridCol w="123995">
                  <a:extLst>
                    <a:ext uri="{9D8B030D-6E8A-4147-A177-3AD203B41FA5}">
                      <a16:colId xmlns:a16="http://schemas.microsoft.com/office/drawing/2014/main" val="2338662961"/>
                    </a:ext>
                  </a:extLst>
                </a:gridCol>
                <a:gridCol w="1900011">
                  <a:extLst>
                    <a:ext uri="{9D8B030D-6E8A-4147-A177-3AD203B41FA5}">
                      <a16:colId xmlns:a16="http://schemas.microsoft.com/office/drawing/2014/main" val="2088757438"/>
                    </a:ext>
                  </a:extLst>
                </a:gridCol>
                <a:gridCol w="2043532">
                  <a:extLst>
                    <a:ext uri="{9D8B030D-6E8A-4147-A177-3AD203B41FA5}">
                      <a16:colId xmlns:a16="http://schemas.microsoft.com/office/drawing/2014/main" val="1991294443"/>
                    </a:ext>
                  </a:extLst>
                </a:gridCol>
              </a:tblGrid>
              <a:tr h="660256">
                <a:tc>
                  <a:txBody>
                    <a:bodyPr/>
                    <a:lstStyle/>
                    <a:p>
                      <a:pPr algn="ctr">
                        <a:spcAft>
                          <a:spcPts val="0"/>
                        </a:spcAft>
                      </a:pPr>
                      <a:r>
                        <a:rPr lang="es-ES" sz="1400" b="1" dirty="0">
                          <a:solidFill>
                            <a:schemeClr val="tx2"/>
                          </a:solidFill>
                          <a:effectLst/>
                          <a:latin typeface="Calibri" panose="020F0502020204030204" pitchFamily="34" charset="0"/>
                          <a:ea typeface="Yu Gothic" panose="020B0400000000000000" pitchFamily="34" charset="-128"/>
                          <a:cs typeface="Times New Roman" panose="02020603050405020304" pitchFamily="18" charset="0"/>
                        </a:rPr>
                        <a:t>Corredor logístico </a:t>
                      </a:r>
                      <a:endParaRPr lang="es-CO" sz="1400" b="1" dirty="0">
                        <a:solidFill>
                          <a:schemeClr val="tx2"/>
                        </a:solidFill>
                        <a:effectLst/>
                        <a:latin typeface="Calibri" panose="020F0502020204030204" pitchFamily="34" charset="0"/>
                        <a:ea typeface="Yu Gothic" panose="020B0400000000000000" pitchFamily="34" charset="-128"/>
                        <a:cs typeface="Times New Roman" panose="02020603050405020304" pitchFamily="18" charset="0"/>
                      </a:endParaRPr>
                    </a:p>
                  </a:txBody>
                  <a:tcPr marL="44450" marR="44450" marT="0" marB="0" anchor="ctr">
                    <a:lnL>
                      <a:noFill/>
                    </a:lnL>
                    <a:lnR>
                      <a:noFill/>
                    </a:lnR>
                    <a:lnT>
                      <a:noFill/>
                    </a:lnT>
                    <a:lnB>
                      <a:noFill/>
                    </a:lnB>
                    <a:solidFill>
                      <a:srgbClr val="253D90"/>
                    </a:solidFill>
                  </a:tcPr>
                </a:tc>
                <a:tc>
                  <a:txBody>
                    <a:bodyPr/>
                    <a:lstStyle/>
                    <a:p>
                      <a:pPr algn="ctr">
                        <a:spcAft>
                          <a:spcPts val="0"/>
                        </a:spcAft>
                      </a:pPr>
                      <a:r>
                        <a:rPr lang="es-ES" sz="1400" b="1" dirty="0">
                          <a:solidFill>
                            <a:schemeClr val="tx2"/>
                          </a:solidFill>
                          <a:effectLst/>
                          <a:latin typeface="Calibri" panose="020F0502020204030204" pitchFamily="34" charset="0"/>
                          <a:ea typeface="Yu Gothic" panose="020B0400000000000000" pitchFamily="34" charset="-128"/>
                          <a:cs typeface="Times New Roman" panose="02020603050405020304" pitchFamily="18" charset="0"/>
                        </a:rPr>
                        <a:t>Toneladas movilizadas </a:t>
                      </a:r>
                    </a:p>
                    <a:p>
                      <a:pPr algn="ctr">
                        <a:spcAft>
                          <a:spcPts val="0"/>
                        </a:spcAft>
                      </a:pPr>
                      <a:r>
                        <a:rPr lang="es-ES" sz="1400" b="1" dirty="0">
                          <a:solidFill>
                            <a:schemeClr val="tx2"/>
                          </a:solidFill>
                          <a:effectLst/>
                          <a:latin typeface="Calibri" panose="020F0502020204030204" pitchFamily="34" charset="0"/>
                          <a:ea typeface="Yu Gothic" panose="020B0400000000000000" pitchFamily="34" charset="-128"/>
                          <a:cs typeface="Times New Roman" panose="02020603050405020304" pitchFamily="18" charset="0"/>
                        </a:rPr>
                        <a:t>Var. (%)</a:t>
                      </a:r>
                      <a:endParaRPr lang="es-CO" sz="1400" b="1" dirty="0">
                        <a:solidFill>
                          <a:schemeClr val="tx2"/>
                        </a:solidFill>
                        <a:effectLst/>
                        <a:latin typeface="Calibri" panose="020F0502020204030204" pitchFamily="34" charset="0"/>
                        <a:ea typeface="Yu Gothic" panose="020B0400000000000000" pitchFamily="34" charset="-128"/>
                        <a:cs typeface="Times New Roman" panose="02020603050405020304" pitchFamily="18" charset="0"/>
                      </a:endParaRPr>
                    </a:p>
                  </a:txBody>
                  <a:tcPr marL="44450" marR="44450" marT="0" marB="0" anchor="ctr">
                    <a:lnL>
                      <a:noFill/>
                    </a:lnL>
                    <a:lnR>
                      <a:noFill/>
                    </a:lnR>
                    <a:lnT>
                      <a:noFill/>
                    </a:lnT>
                    <a:lnB>
                      <a:noFill/>
                    </a:lnB>
                    <a:solidFill>
                      <a:srgbClr val="253D90"/>
                    </a:solidFill>
                  </a:tcPr>
                </a:tc>
                <a:tc>
                  <a:txBody>
                    <a:bodyPr/>
                    <a:lstStyle/>
                    <a:p>
                      <a:pPr algn="ctr">
                        <a:spcAft>
                          <a:spcPts val="0"/>
                        </a:spcAft>
                      </a:pPr>
                      <a:endParaRPr lang="es-CO" sz="1400" b="1" dirty="0">
                        <a:solidFill>
                          <a:schemeClr val="tx2"/>
                        </a:solidFill>
                        <a:effectLst/>
                        <a:latin typeface="Calibri" panose="020F0502020204030204" pitchFamily="34" charset="0"/>
                        <a:ea typeface="Yu Gothic" panose="020B0400000000000000" pitchFamily="34" charset="-128"/>
                        <a:cs typeface="Times New Roman" panose="02020603050405020304" pitchFamily="18" charset="0"/>
                      </a:endParaRPr>
                    </a:p>
                  </a:txBody>
                  <a:tcPr marL="44450" marR="44450" marT="0" marB="0" anchor="ctr">
                    <a:lnL>
                      <a:noFill/>
                    </a:lnL>
                    <a:lnR>
                      <a:noFill/>
                    </a:lnR>
                    <a:lnT>
                      <a:noFill/>
                    </a:lnT>
                    <a:lnB>
                      <a:noFill/>
                    </a:lnB>
                    <a:solidFill>
                      <a:srgbClr val="253D90"/>
                    </a:solidFill>
                  </a:tcPr>
                </a:tc>
                <a:tc>
                  <a:txBody>
                    <a:bodyPr/>
                    <a:lstStyle/>
                    <a:p>
                      <a:pPr algn="ctr">
                        <a:spcAft>
                          <a:spcPts val="0"/>
                        </a:spcAft>
                      </a:pPr>
                      <a:r>
                        <a:rPr lang="es-ES" sz="1400" b="1" dirty="0">
                          <a:solidFill>
                            <a:schemeClr val="tx2"/>
                          </a:solidFill>
                          <a:effectLst/>
                          <a:latin typeface="Calibri" panose="020F0502020204030204" pitchFamily="34" charset="0"/>
                          <a:ea typeface="Yu Gothic" panose="020B0400000000000000" pitchFamily="34" charset="-128"/>
                          <a:cs typeface="Times New Roman" panose="02020603050405020304" pitchFamily="18" charset="0"/>
                        </a:rPr>
                        <a:t>Viajes realizados </a:t>
                      </a:r>
                    </a:p>
                    <a:p>
                      <a:pPr algn="ctr">
                        <a:spcAft>
                          <a:spcPts val="0"/>
                        </a:spcAft>
                      </a:pPr>
                      <a:r>
                        <a:rPr lang="es-ES" sz="1400" b="1" dirty="0">
                          <a:solidFill>
                            <a:schemeClr val="tx2"/>
                          </a:solidFill>
                          <a:effectLst/>
                          <a:latin typeface="Calibri" panose="020F0502020204030204" pitchFamily="34" charset="0"/>
                          <a:ea typeface="Yu Gothic" panose="020B0400000000000000" pitchFamily="34" charset="-128"/>
                          <a:cs typeface="Times New Roman" panose="02020603050405020304" pitchFamily="18" charset="0"/>
                        </a:rPr>
                        <a:t>Var. (%)</a:t>
                      </a:r>
                      <a:endParaRPr lang="es-CO" sz="1400" b="1" dirty="0">
                        <a:solidFill>
                          <a:schemeClr val="tx2"/>
                        </a:solidFill>
                        <a:effectLst/>
                        <a:latin typeface="Calibri" panose="020F0502020204030204" pitchFamily="34" charset="0"/>
                        <a:ea typeface="Yu Gothic" panose="020B0400000000000000" pitchFamily="34" charset="-128"/>
                        <a:cs typeface="Times New Roman" panose="02020603050405020304" pitchFamily="18" charset="0"/>
                      </a:endParaRPr>
                    </a:p>
                  </a:txBody>
                  <a:tcPr marL="44450" marR="44450" marT="0" marB="0" anchor="ctr">
                    <a:lnL>
                      <a:noFill/>
                    </a:lnL>
                    <a:lnR>
                      <a:noFill/>
                    </a:lnR>
                    <a:lnT>
                      <a:noFill/>
                    </a:lnT>
                    <a:lnB>
                      <a:noFill/>
                    </a:lnB>
                    <a:solidFill>
                      <a:srgbClr val="253D90"/>
                    </a:solidFill>
                  </a:tcPr>
                </a:tc>
                <a:tc>
                  <a:txBody>
                    <a:bodyPr/>
                    <a:lstStyle/>
                    <a:p>
                      <a:pPr algn="ctr">
                        <a:spcAft>
                          <a:spcPts val="0"/>
                        </a:spcAft>
                      </a:pPr>
                      <a:r>
                        <a:rPr lang="es-ES" sz="1400" b="1" dirty="0">
                          <a:solidFill>
                            <a:schemeClr val="tx2"/>
                          </a:solidFill>
                          <a:effectLst/>
                          <a:latin typeface="Calibri" panose="020F0502020204030204" pitchFamily="34" charset="0"/>
                          <a:ea typeface="Yu Gothic" panose="020B0400000000000000" pitchFamily="34" charset="-128"/>
                          <a:cs typeface="Times New Roman" panose="02020603050405020304" pitchFamily="18" charset="0"/>
                        </a:rPr>
                        <a:t>Valor promedio de fletes pagados </a:t>
                      </a:r>
                      <a:r>
                        <a:rPr lang="es-CO" sz="1400" b="1" dirty="0">
                          <a:solidFill>
                            <a:schemeClr val="tx2"/>
                          </a:solidFill>
                          <a:effectLst/>
                          <a:latin typeface="Calibri" panose="020F0502020204030204" pitchFamily="34" charset="0"/>
                          <a:ea typeface="Yu Gothic" panose="020B0400000000000000" pitchFamily="34" charset="-128"/>
                          <a:cs typeface="Times New Roman" panose="02020603050405020304" pitchFamily="18" charset="0"/>
                        </a:rPr>
                        <a:t>Var. (%)</a:t>
                      </a:r>
                      <a:endParaRPr lang="es-ES" sz="1400" b="1" dirty="0">
                        <a:solidFill>
                          <a:schemeClr val="tx2"/>
                        </a:solidFill>
                        <a:effectLst/>
                        <a:latin typeface="Calibri" panose="020F0502020204030204" pitchFamily="34" charset="0"/>
                        <a:ea typeface="Yu Gothic" panose="020B0400000000000000" pitchFamily="34" charset="-128"/>
                        <a:cs typeface="Times New Roman" panose="02020603050405020304" pitchFamily="18" charset="0"/>
                      </a:endParaRPr>
                    </a:p>
                  </a:txBody>
                  <a:tcPr marL="44450" marR="44450" marT="0" marB="0" anchor="ctr">
                    <a:lnL>
                      <a:noFill/>
                    </a:lnL>
                    <a:lnR>
                      <a:noFill/>
                    </a:lnR>
                    <a:lnT>
                      <a:noFill/>
                    </a:lnT>
                    <a:lnB>
                      <a:noFill/>
                    </a:lnB>
                    <a:solidFill>
                      <a:srgbClr val="253D90"/>
                    </a:solidFill>
                  </a:tcPr>
                </a:tc>
                <a:extLst>
                  <a:ext uri="{0D108BD9-81ED-4DB2-BD59-A6C34878D82A}">
                    <a16:rowId xmlns:a16="http://schemas.microsoft.com/office/drawing/2014/main" val="4127159744"/>
                  </a:ext>
                </a:extLst>
              </a:tr>
              <a:tr h="370958">
                <a:tc>
                  <a:txBody>
                    <a:bodyPr/>
                    <a:lstStyle/>
                    <a:p>
                      <a:pPr>
                        <a:spcAft>
                          <a:spcPts val="0"/>
                        </a:spcAft>
                      </a:pPr>
                      <a:r>
                        <a:rPr lang="es-CO" sz="14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Bogotá - Cali</a:t>
                      </a:r>
                      <a:endParaRPr lang="es-CO" sz="1400" b="1" dirty="0">
                        <a:effectLst/>
                        <a:latin typeface="Calibri" panose="020F0502020204030204" pitchFamily="34" charset="0"/>
                        <a:ea typeface="Yu Gothic" panose="020B0400000000000000" pitchFamily="34" charset="-128"/>
                        <a:cs typeface="Times New Roman" panose="02020603050405020304" pitchFamily="18" charset="0"/>
                      </a:endParaRPr>
                    </a:p>
                  </a:txBody>
                  <a:tcPr marL="44450" marR="44450" marT="0" marB="0" anchor="ctr">
                    <a:lnL>
                      <a:noFill/>
                    </a:lnL>
                    <a:lnR>
                      <a:noFill/>
                    </a:lnR>
                    <a:lnT>
                      <a:noFill/>
                    </a:lnT>
                    <a:lnB>
                      <a:noFill/>
                    </a:lnB>
                    <a:solidFill>
                      <a:srgbClr val="B9C4ED"/>
                    </a:solidFill>
                  </a:tcPr>
                </a:tc>
                <a:tc>
                  <a:txBody>
                    <a:bodyPr/>
                    <a:lstStyle/>
                    <a:p>
                      <a:pPr algn="ctr">
                        <a:spcAft>
                          <a:spcPts val="0"/>
                        </a:spcAft>
                      </a:pPr>
                      <a:r>
                        <a:rPr lang="es-ES" sz="1400" b="1" dirty="0">
                          <a:solidFill>
                            <a:srgbClr val="FF0000"/>
                          </a:solidFill>
                          <a:effectLst/>
                          <a:latin typeface="Calibri" panose="020F0502020204030204" pitchFamily="34" charset="0"/>
                          <a:ea typeface="Yu Gothic" panose="020B0400000000000000" pitchFamily="34" charset="-128"/>
                          <a:cs typeface="Times New Roman" panose="02020603050405020304" pitchFamily="18" charset="0"/>
                        </a:rPr>
                        <a:t>-11,0</a:t>
                      </a:r>
                      <a:endParaRPr lang="es-CO" sz="1400" b="1" dirty="0">
                        <a:solidFill>
                          <a:srgbClr val="FF0000"/>
                        </a:solidFill>
                        <a:effectLst/>
                        <a:latin typeface="Calibri" panose="020F0502020204030204" pitchFamily="34" charset="0"/>
                        <a:ea typeface="Yu Gothic" panose="020B0400000000000000" pitchFamily="34" charset="-128"/>
                        <a:cs typeface="Times New Roman" panose="02020603050405020304" pitchFamily="18" charset="0"/>
                      </a:endParaRPr>
                    </a:p>
                  </a:txBody>
                  <a:tcPr marL="44450" marR="44450" marT="0" marB="0" anchor="ctr">
                    <a:lnL>
                      <a:noFill/>
                    </a:lnL>
                    <a:lnR>
                      <a:noFill/>
                    </a:lnR>
                    <a:lnT>
                      <a:noFill/>
                    </a:lnT>
                    <a:lnB>
                      <a:noFill/>
                    </a:lnB>
                    <a:solidFill>
                      <a:srgbClr val="B9C4ED"/>
                    </a:solidFill>
                  </a:tcPr>
                </a:tc>
                <a:tc>
                  <a:txBody>
                    <a:bodyPr/>
                    <a:lstStyle/>
                    <a:p>
                      <a:pPr algn="ctr">
                        <a:spcAft>
                          <a:spcPts val="0"/>
                        </a:spcAft>
                      </a:pPr>
                      <a:endParaRPr lang="es-CO" sz="1400" b="1" dirty="0">
                        <a:solidFill>
                          <a:srgbClr val="FF0000"/>
                        </a:solidFill>
                        <a:effectLst/>
                        <a:latin typeface="Calibri" panose="020F0502020204030204" pitchFamily="34" charset="0"/>
                        <a:ea typeface="Yu Gothic" panose="020B0400000000000000" pitchFamily="34" charset="-128"/>
                        <a:cs typeface="Times New Roman" panose="02020603050405020304" pitchFamily="18" charset="0"/>
                      </a:endParaRPr>
                    </a:p>
                  </a:txBody>
                  <a:tcPr marL="44450" marR="44450" marT="0" marB="0" anchor="ctr">
                    <a:lnL>
                      <a:noFill/>
                    </a:lnL>
                    <a:lnR>
                      <a:noFill/>
                    </a:lnR>
                    <a:lnT>
                      <a:noFill/>
                    </a:lnT>
                    <a:lnB>
                      <a:noFill/>
                    </a:lnB>
                    <a:solidFill>
                      <a:srgbClr val="B9C4ED"/>
                    </a:solidFill>
                  </a:tcPr>
                </a:tc>
                <a:tc>
                  <a:txBody>
                    <a:bodyPr/>
                    <a:lstStyle/>
                    <a:p>
                      <a:pPr algn="ctr">
                        <a:spcAft>
                          <a:spcPts val="0"/>
                        </a:spcAft>
                      </a:pPr>
                      <a:r>
                        <a:rPr lang="es-ES" sz="1400" b="1" dirty="0">
                          <a:solidFill>
                            <a:srgbClr val="FF0000"/>
                          </a:solidFill>
                          <a:effectLst/>
                          <a:latin typeface="Calibri" panose="020F0502020204030204" pitchFamily="34" charset="0"/>
                          <a:ea typeface="Yu Gothic" panose="020B0400000000000000" pitchFamily="34" charset="-128"/>
                          <a:cs typeface="Times New Roman" panose="02020603050405020304" pitchFamily="18" charset="0"/>
                        </a:rPr>
                        <a:t>-16,0</a:t>
                      </a:r>
                      <a:endParaRPr lang="es-CO" sz="1400" b="1" dirty="0">
                        <a:solidFill>
                          <a:srgbClr val="FF0000"/>
                        </a:solidFill>
                        <a:effectLst/>
                        <a:latin typeface="Calibri" panose="020F0502020204030204" pitchFamily="34" charset="0"/>
                        <a:ea typeface="Yu Gothic" panose="020B0400000000000000" pitchFamily="34" charset="-128"/>
                        <a:cs typeface="Times New Roman" panose="02020603050405020304" pitchFamily="18" charset="0"/>
                      </a:endParaRPr>
                    </a:p>
                  </a:txBody>
                  <a:tcPr marL="44450" marR="44450" marT="0" marB="0" anchor="ctr">
                    <a:lnL>
                      <a:noFill/>
                    </a:lnL>
                    <a:lnR>
                      <a:noFill/>
                    </a:lnR>
                    <a:lnT>
                      <a:noFill/>
                    </a:lnT>
                    <a:lnB>
                      <a:noFill/>
                    </a:lnB>
                    <a:solidFill>
                      <a:srgbClr val="B9C4ED"/>
                    </a:solidFill>
                  </a:tcPr>
                </a:tc>
                <a:tc>
                  <a:txBody>
                    <a:bodyPr/>
                    <a:lstStyle/>
                    <a:p>
                      <a:pPr algn="ctr">
                        <a:spcAft>
                          <a:spcPts val="0"/>
                        </a:spcAft>
                      </a:pPr>
                      <a:r>
                        <a:rPr lang="es-ES" sz="1400" b="1" dirty="0">
                          <a:solidFill>
                            <a:srgbClr val="FF0000"/>
                          </a:solidFill>
                          <a:effectLst/>
                          <a:latin typeface="Calibri" panose="020F0502020204030204" pitchFamily="34" charset="0"/>
                          <a:ea typeface="Yu Gothic" panose="020B0400000000000000" pitchFamily="34" charset="-128"/>
                          <a:cs typeface="Times New Roman" panose="02020603050405020304" pitchFamily="18" charset="0"/>
                        </a:rPr>
                        <a:t>-8,0</a:t>
                      </a:r>
                      <a:endParaRPr lang="es-CO" sz="1400" b="1" dirty="0">
                        <a:solidFill>
                          <a:srgbClr val="FF0000"/>
                        </a:solidFill>
                        <a:effectLst/>
                        <a:latin typeface="Calibri" panose="020F0502020204030204" pitchFamily="34" charset="0"/>
                        <a:ea typeface="Yu Gothic" panose="020B0400000000000000" pitchFamily="34" charset="-128"/>
                        <a:cs typeface="Times New Roman" panose="02020603050405020304" pitchFamily="18" charset="0"/>
                      </a:endParaRPr>
                    </a:p>
                  </a:txBody>
                  <a:tcPr marL="44450" marR="44450" marT="0" marB="0" anchor="ctr">
                    <a:lnL>
                      <a:noFill/>
                    </a:lnL>
                    <a:lnR>
                      <a:noFill/>
                    </a:lnR>
                    <a:lnT>
                      <a:noFill/>
                    </a:lnT>
                    <a:lnB>
                      <a:noFill/>
                    </a:lnB>
                    <a:solidFill>
                      <a:srgbClr val="B9C4ED"/>
                    </a:solidFill>
                  </a:tcPr>
                </a:tc>
                <a:extLst>
                  <a:ext uri="{0D108BD9-81ED-4DB2-BD59-A6C34878D82A}">
                    <a16:rowId xmlns:a16="http://schemas.microsoft.com/office/drawing/2014/main" val="921077577"/>
                  </a:ext>
                </a:extLst>
              </a:tr>
              <a:tr h="370958">
                <a:tc>
                  <a:txBody>
                    <a:bodyPr/>
                    <a:lstStyle/>
                    <a:p>
                      <a:pPr>
                        <a:spcAft>
                          <a:spcPts val="0"/>
                        </a:spcAft>
                      </a:pPr>
                      <a:r>
                        <a:rPr lang="es-CO" sz="1400" b="1" dirty="0">
                          <a:solidFill>
                            <a:srgbClr val="000000"/>
                          </a:solidFill>
                          <a:effectLst/>
                          <a:latin typeface="Calibri" panose="020F0502020204030204" pitchFamily="34" charset="0"/>
                          <a:ea typeface="Yu Gothic" panose="020B0400000000000000" pitchFamily="34" charset="-128"/>
                          <a:cs typeface="Calibri" panose="020F0502020204030204" pitchFamily="34" charset="0"/>
                        </a:rPr>
                        <a:t>Bogotá - Buenaventura </a:t>
                      </a:r>
                      <a:endParaRPr lang="es-CO" sz="1400" b="1" dirty="0">
                        <a:effectLst/>
                        <a:latin typeface="Calibri" panose="020F0502020204030204" pitchFamily="34" charset="0"/>
                        <a:ea typeface="Yu Gothic" panose="020B0400000000000000" pitchFamily="34" charset="-128"/>
                        <a:cs typeface="Times New Roman" panose="02020603050405020304" pitchFamily="18" charset="0"/>
                      </a:endParaRPr>
                    </a:p>
                  </a:txBody>
                  <a:tcPr marL="44450" marR="44450" marT="0" marB="0" anchor="ctr">
                    <a:lnL>
                      <a:noFill/>
                    </a:lnL>
                    <a:lnR>
                      <a:noFill/>
                    </a:lnR>
                    <a:lnT>
                      <a:noFill/>
                    </a:lnT>
                    <a:lnB>
                      <a:noFill/>
                    </a:lnB>
                  </a:tcPr>
                </a:tc>
                <a:tc>
                  <a:txBody>
                    <a:bodyPr/>
                    <a:lstStyle/>
                    <a:p>
                      <a:pPr algn="ctr">
                        <a:spcAft>
                          <a:spcPts val="0"/>
                        </a:spcAft>
                      </a:pPr>
                      <a:r>
                        <a:rPr lang="es-ES" sz="1400" b="1" dirty="0">
                          <a:solidFill>
                            <a:srgbClr val="FF0000"/>
                          </a:solidFill>
                          <a:effectLst/>
                          <a:latin typeface="Calibri" panose="020F0502020204030204" pitchFamily="34" charset="0"/>
                          <a:ea typeface="Yu Gothic" panose="020B0400000000000000" pitchFamily="34" charset="-128"/>
                          <a:cs typeface="Times New Roman" panose="02020603050405020304" pitchFamily="18" charset="0"/>
                        </a:rPr>
                        <a:t>-24,0</a:t>
                      </a:r>
                      <a:endParaRPr lang="es-CO" sz="1400" b="1" dirty="0">
                        <a:solidFill>
                          <a:srgbClr val="FF0000"/>
                        </a:solidFill>
                        <a:effectLst/>
                        <a:latin typeface="Calibri" panose="020F0502020204030204" pitchFamily="34" charset="0"/>
                        <a:ea typeface="Yu Gothic" panose="020B0400000000000000" pitchFamily="34" charset="-128"/>
                        <a:cs typeface="Times New Roman" panose="02020603050405020304" pitchFamily="18" charset="0"/>
                      </a:endParaRPr>
                    </a:p>
                  </a:txBody>
                  <a:tcPr marL="44450" marR="44450" marT="0" marB="0" anchor="ctr">
                    <a:lnL>
                      <a:noFill/>
                    </a:lnL>
                    <a:lnR>
                      <a:noFill/>
                    </a:lnR>
                    <a:lnT>
                      <a:noFill/>
                    </a:lnT>
                    <a:lnB>
                      <a:noFill/>
                    </a:lnB>
                  </a:tcPr>
                </a:tc>
                <a:tc>
                  <a:txBody>
                    <a:bodyPr/>
                    <a:lstStyle/>
                    <a:p>
                      <a:pPr algn="ctr">
                        <a:spcAft>
                          <a:spcPts val="0"/>
                        </a:spcAft>
                      </a:pPr>
                      <a:endParaRPr lang="es-CO" sz="1400" b="1" dirty="0">
                        <a:solidFill>
                          <a:srgbClr val="FF0000"/>
                        </a:solidFill>
                        <a:effectLst/>
                        <a:latin typeface="Calibri" panose="020F0502020204030204" pitchFamily="34" charset="0"/>
                        <a:ea typeface="Yu Gothic" panose="020B0400000000000000" pitchFamily="34" charset="-128"/>
                        <a:cs typeface="Times New Roman" panose="02020603050405020304" pitchFamily="18" charset="0"/>
                      </a:endParaRPr>
                    </a:p>
                  </a:txBody>
                  <a:tcPr marL="44450" marR="44450" marT="0" marB="0" anchor="ctr">
                    <a:lnL>
                      <a:noFill/>
                    </a:lnL>
                    <a:lnR>
                      <a:noFill/>
                    </a:lnR>
                    <a:lnT>
                      <a:noFill/>
                    </a:lnT>
                    <a:lnB>
                      <a:noFill/>
                    </a:lnB>
                  </a:tcPr>
                </a:tc>
                <a:tc>
                  <a:txBody>
                    <a:bodyPr/>
                    <a:lstStyle/>
                    <a:p>
                      <a:pPr algn="ctr">
                        <a:spcAft>
                          <a:spcPts val="0"/>
                        </a:spcAft>
                      </a:pPr>
                      <a:r>
                        <a:rPr lang="es-ES" sz="1400" b="1" dirty="0">
                          <a:solidFill>
                            <a:srgbClr val="FF0000"/>
                          </a:solidFill>
                          <a:effectLst/>
                          <a:latin typeface="Calibri" panose="020F0502020204030204" pitchFamily="34" charset="0"/>
                          <a:ea typeface="Yu Gothic" panose="020B0400000000000000" pitchFamily="34" charset="-128"/>
                          <a:cs typeface="Times New Roman" panose="02020603050405020304" pitchFamily="18" charset="0"/>
                        </a:rPr>
                        <a:t>-20,0</a:t>
                      </a:r>
                      <a:endParaRPr lang="es-CO" sz="1400" b="1" dirty="0">
                        <a:solidFill>
                          <a:srgbClr val="FF0000"/>
                        </a:solidFill>
                        <a:effectLst/>
                        <a:latin typeface="Calibri" panose="020F0502020204030204" pitchFamily="34" charset="0"/>
                        <a:ea typeface="Yu Gothic" panose="020B0400000000000000" pitchFamily="34" charset="-128"/>
                        <a:cs typeface="Times New Roman" panose="02020603050405020304" pitchFamily="18" charset="0"/>
                      </a:endParaRPr>
                    </a:p>
                  </a:txBody>
                  <a:tcPr marL="44450" marR="44450" marT="0" marB="0" anchor="ctr">
                    <a:lnL>
                      <a:noFill/>
                    </a:lnL>
                    <a:lnR>
                      <a:noFill/>
                    </a:lnR>
                    <a:lnT>
                      <a:noFill/>
                    </a:lnT>
                    <a:lnB>
                      <a:noFill/>
                    </a:lnB>
                  </a:tcPr>
                </a:tc>
                <a:tc>
                  <a:txBody>
                    <a:bodyPr/>
                    <a:lstStyle/>
                    <a:p>
                      <a:pPr algn="ctr">
                        <a:spcAft>
                          <a:spcPts val="0"/>
                        </a:spcAft>
                      </a:pPr>
                      <a:r>
                        <a:rPr lang="es-ES" sz="1400" b="1" dirty="0">
                          <a:solidFill>
                            <a:srgbClr val="FF0000"/>
                          </a:solidFill>
                          <a:effectLst/>
                          <a:latin typeface="Calibri" panose="020F0502020204030204" pitchFamily="34" charset="0"/>
                          <a:ea typeface="Yu Gothic" panose="020B0400000000000000" pitchFamily="34" charset="-128"/>
                          <a:cs typeface="Times New Roman" panose="02020603050405020304" pitchFamily="18" charset="0"/>
                        </a:rPr>
                        <a:t>-24,0</a:t>
                      </a:r>
                      <a:endParaRPr lang="es-CO" sz="1400" b="1" dirty="0">
                        <a:solidFill>
                          <a:srgbClr val="FF0000"/>
                        </a:solidFill>
                        <a:effectLst/>
                        <a:latin typeface="Calibri" panose="020F0502020204030204" pitchFamily="34" charset="0"/>
                        <a:ea typeface="Yu Gothic" panose="020B0400000000000000" pitchFamily="34" charset="-128"/>
                        <a:cs typeface="Times New Roman" panose="02020603050405020304" pitchFamily="18" charset="0"/>
                      </a:endParaRPr>
                    </a:p>
                  </a:txBody>
                  <a:tcPr marL="44450" marR="44450" marT="0" marB="0" anchor="ctr">
                    <a:lnL>
                      <a:noFill/>
                    </a:lnL>
                    <a:lnR>
                      <a:noFill/>
                    </a:lnR>
                    <a:lnT>
                      <a:noFill/>
                    </a:lnT>
                    <a:lnB>
                      <a:noFill/>
                    </a:lnB>
                  </a:tcPr>
                </a:tc>
                <a:extLst>
                  <a:ext uri="{0D108BD9-81ED-4DB2-BD59-A6C34878D82A}">
                    <a16:rowId xmlns:a16="http://schemas.microsoft.com/office/drawing/2014/main" val="3046004785"/>
                  </a:ext>
                </a:extLst>
              </a:tr>
              <a:tr h="370958">
                <a:tc>
                  <a:txBody>
                    <a:bodyPr/>
                    <a:lstStyle/>
                    <a:p>
                      <a:pPr>
                        <a:spcAft>
                          <a:spcPts val="0"/>
                        </a:spcAft>
                      </a:pPr>
                      <a:r>
                        <a:rPr lang="es-ES" sz="1400" b="1" dirty="0">
                          <a:solidFill>
                            <a:srgbClr val="000000"/>
                          </a:solidFill>
                          <a:effectLst/>
                          <a:latin typeface="Calibri" panose="020F0502020204030204" pitchFamily="34" charset="0"/>
                          <a:ea typeface="Yu Gothic" panose="020B0400000000000000" pitchFamily="34" charset="-128"/>
                          <a:cs typeface="Calibri" panose="020F0502020204030204" pitchFamily="34" charset="0"/>
                        </a:rPr>
                        <a:t>B</a:t>
                      </a:r>
                      <a:r>
                        <a:rPr lang="es-CO" sz="1400" b="1" dirty="0">
                          <a:solidFill>
                            <a:srgbClr val="000000"/>
                          </a:solidFill>
                          <a:effectLst/>
                          <a:latin typeface="Calibri" panose="020F0502020204030204" pitchFamily="34" charset="0"/>
                          <a:ea typeface="Yu Gothic" panose="020B0400000000000000" pitchFamily="34" charset="-128"/>
                          <a:cs typeface="Calibri" panose="020F0502020204030204" pitchFamily="34" charset="0"/>
                        </a:rPr>
                        <a:t>ogotá -  Barranquilla</a:t>
                      </a:r>
                      <a:endParaRPr lang="es-CO" sz="1400" b="1" dirty="0">
                        <a:effectLst/>
                        <a:latin typeface="Calibri" panose="020F0502020204030204" pitchFamily="34" charset="0"/>
                        <a:ea typeface="Yu Gothic" panose="020B0400000000000000" pitchFamily="34" charset="-128"/>
                        <a:cs typeface="Times New Roman" panose="02020603050405020304" pitchFamily="18" charset="0"/>
                      </a:endParaRPr>
                    </a:p>
                  </a:txBody>
                  <a:tcPr marL="44450" marR="44450" marT="0" marB="0" anchor="ctr">
                    <a:lnL>
                      <a:noFill/>
                    </a:lnL>
                    <a:lnR>
                      <a:noFill/>
                    </a:lnR>
                    <a:lnT>
                      <a:noFill/>
                    </a:lnT>
                    <a:lnB>
                      <a:noFill/>
                    </a:lnB>
                    <a:solidFill>
                      <a:srgbClr val="B9C4ED"/>
                    </a:solidFill>
                  </a:tcPr>
                </a:tc>
                <a:tc>
                  <a:txBody>
                    <a:bodyPr/>
                    <a:lstStyle/>
                    <a:p>
                      <a:pPr algn="ctr">
                        <a:spcAft>
                          <a:spcPts val="0"/>
                        </a:spcAft>
                      </a:pPr>
                      <a:r>
                        <a:rPr lang="es-ES" sz="1400" b="0" dirty="0">
                          <a:solidFill>
                            <a:srgbClr val="FF207B"/>
                          </a:solidFill>
                          <a:effectLst/>
                          <a:latin typeface="Calibri" panose="020F0502020204030204" pitchFamily="34" charset="0"/>
                          <a:ea typeface="Yu Gothic" panose="020B0400000000000000" pitchFamily="34" charset="-128"/>
                          <a:cs typeface="Times New Roman" panose="02020603050405020304" pitchFamily="18" charset="0"/>
                        </a:rPr>
                        <a:t>-25,0</a:t>
                      </a:r>
                      <a:endParaRPr lang="es-CO" sz="1400" b="0" dirty="0">
                        <a:solidFill>
                          <a:srgbClr val="FF207B"/>
                        </a:solidFill>
                        <a:effectLst/>
                        <a:latin typeface="Calibri" panose="020F0502020204030204" pitchFamily="34" charset="0"/>
                        <a:ea typeface="Yu Gothic" panose="020B0400000000000000" pitchFamily="34" charset="-128"/>
                        <a:cs typeface="Times New Roman" panose="02020603050405020304" pitchFamily="18" charset="0"/>
                      </a:endParaRPr>
                    </a:p>
                  </a:txBody>
                  <a:tcPr marL="44450" marR="44450" marT="0" marB="0" anchor="ctr">
                    <a:lnL>
                      <a:noFill/>
                    </a:lnL>
                    <a:lnR>
                      <a:noFill/>
                    </a:lnR>
                    <a:lnT>
                      <a:noFill/>
                    </a:lnT>
                    <a:lnB>
                      <a:noFill/>
                    </a:lnB>
                    <a:solidFill>
                      <a:srgbClr val="B9C4ED"/>
                    </a:solidFill>
                  </a:tcPr>
                </a:tc>
                <a:tc>
                  <a:txBody>
                    <a:bodyPr/>
                    <a:lstStyle/>
                    <a:p>
                      <a:pPr algn="ctr">
                        <a:spcAft>
                          <a:spcPts val="0"/>
                        </a:spcAft>
                      </a:pPr>
                      <a:endParaRPr lang="es-CO" sz="1400" b="0" dirty="0">
                        <a:solidFill>
                          <a:srgbClr val="FF207B"/>
                        </a:solidFill>
                        <a:effectLst/>
                        <a:latin typeface="Calibri" panose="020F0502020204030204" pitchFamily="34" charset="0"/>
                        <a:ea typeface="Yu Gothic" panose="020B0400000000000000" pitchFamily="34" charset="-128"/>
                        <a:cs typeface="Times New Roman" panose="02020603050405020304" pitchFamily="18" charset="0"/>
                      </a:endParaRPr>
                    </a:p>
                  </a:txBody>
                  <a:tcPr marL="44450" marR="44450" marT="0" marB="0" anchor="ctr">
                    <a:lnL>
                      <a:noFill/>
                    </a:lnL>
                    <a:lnR>
                      <a:noFill/>
                    </a:lnR>
                    <a:lnT>
                      <a:noFill/>
                    </a:lnT>
                    <a:lnB>
                      <a:noFill/>
                    </a:lnB>
                    <a:solidFill>
                      <a:srgbClr val="B9C4ED"/>
                    </a:solidFill>
                  </a:tcPr>
                </a:tc>
                <a:tc>
                  <a:txBody>
                    <a:bodyPr/>
                    <a:lstStyle/>
                    <a:p>
                      <a:pPr algn="ctr">
                        <a:spcAft>
                          <a:spcPts val="0"/>
                        </a:spcAft>
                      </a:pPr>
                      <a:r>
                        <a:rPr lang="es-ES" sz="1400" dirty="0">
                          <a:solidFill>
                            <a:srgbClr val="FF207B"/>
                          </a:solidFill>
                          <a:effectLst/>
                          <a:latin typeface="Calibri" panose="020F0502020204030204" pitchFamily="34" charset="0"/>
                          <a:ea typeface="Yu Gothic" panose="020B0400000000000000" pitchFamily="34" charset="-128"/>
                          <a:cs typeface="Times New Roman" panose="02020603050405020304" pitchFamily="18" charset="0"/>
                        </a:rPr>
                        <a:t>-21,0</a:t>
                      </a:r>
                      <a:endParaRPr lang="es-CO" sz="1400" dirty="0">
                        <a:solidFill>
                          <a:srgbClr val="FF207B"/>
                        </a:solidFill>
                        <a:effectLst/>
                        <a:latin typeface="Calibri" panose="020F0502020204030204" pitchFamily="34" charset="0"/>
                        <a:ea typeface="Yu Gothic" panose="020B0400000000000000" pitchFamily="34" charset="-128"/>
                        <a:cs typeface="Times New Roman" panose="02020603050405020304" pitchFamily="18" charset="0"/>
                      </a:endParaRPr>
                    </a:p>
                  </a:txBody>
                  <a:tcPr marL="44450" marR="44450" marT="0" marB="0" anchor="ctr">
                    <a:lnL>
                      <a:noFill/>
                    </a:lnL>
                    <a:lnR>
                      <a:noFill/>
                    </a:lnR>
                    <a:lnT>
                      <a:noFill/>
                    </a:lnT>
                    <a:lnB>
                      <a:noFill/>
                    </a:lnB>
                    <a:solidFill>
                      <a:srgbClr val="B9C4ED"/>
                    </a:solidFill>
                  </a:tcPr>
                </a:tc>
                <a:tc>
                  <a:txBody>
                    <a:bodyPr/>
                    <a:lstStyle/>
                    <a:p>
                      <a:pPr algn="ctr">
                        <a:spcAft>
                          <a:spcPts val="0"/>
                        </a:spcAft>
                      </a:pPr>
                      <a:r>
                        <a:rPr lang="es-ES" sz="1400" b="0" dirty="0">
                          <a:solidFill>
                            <a:srgbClr val="FF207B"/>
                          </a:solidFill>
                          <a:effectLst/>
                          <a:latin typeface="Calibri" panose="020F0502020204030204" pitchFamily="34" charset="0"/>
                          <a:ea typeface="Yu Gothic" panose="020B0400000000000000" pitchFamily="34" charset="-128"/>
                          <a:cs typeface="Times New Roman" panose="02020603050405020304" pitchFamily="18" charset="0"/>
                        </a:rPr>
                        <a:t>-11,0</a:t>
                      </a:r>
                      <a:endParaRPr lang="es-CO" sz="1400" b="0" dirty="0">
                        <a:solidFill>
                          <a:srgbClr val="FF207B"/>
                        </a:solidFill>
                        <a:effectLst/>
                        <a:latin typeface="Calibri" panose="020F0502020204030204" pitchFamily="34" charset="0"/>
                        <a:ea typeface="Yu Gothic" panose="020B0400000000000000" pitchFamily="34" charset="-128"/>
                        <a:cs typeface="Times New Roman" panose="02020603050405020304" pitchFamily="18" charset="0"/>
                      </a:endParaRPr>
                    </a:p>
                  </a:txBody>
                  <a:tcPr marL="44450" marR="44450" marT="0" marB="0" anchor="ctr">
                    <a:lnL>
                      <a:noFill/>
                    </a:lnL>
                    <a:lnR>
                      <a:noFill/>
                    </a:lnR>
                    <a:lnT>
                      <a:noFill/>
                    </a:lnT>
                    <a:lnB>
                      <a:noFill/>
                    </a:lnB>
                    <a:solidFill>
                      <a:srgbClr val="B9C4ED"/>
                    </a:solidFill>
                  </a:tcPr>
                </a:tc>
                <a:extLst>
                  <a:ext uri="{0D108BD9-81ED-4DB2-BD59-A6C34878D82A}">
                    <a16:rowId xmlns:a16="http://schemas.microsoft.com/office/drawing/2014/main" val="2806943135"/>
                  </a:ext>
                </a:extLst>
              </a:tr>
              <a:tr h="370958">
                <a:tc>
                  <a:txBody>
                    <a:bodyPr/>
                    <a:lstStyle/>
                    <a:p>
                      <a:pPr>
                        <a:spcAft>
                          <a:spcPts val="0"/>
                        </a:spcAft>
                      </a:pPr>
                      <a:r>
                        <a:rPr lang="es-ES" sz="1400" b="1" dirty="0">
                          <a:solidFill>
                            <a:srgbClr val="000000"/>
                          </a:solidFill>
                          <a:effectLst/>
                          <a:latin typeface="Calibri" panose="020F0502020204030204" pitchFamily="34" charset="0"/>
                          <a:ea typeface="Yu Gothic" panose="020B0400000000000000" pitchFamily="34" charset="-128"/>
                          <a:cs typeface="Calibri" panose="020F0502020204030204" pitchFamily="34" charset="0"/>
                        </a:rPr>
                        <a:t>B</a:t>
                      </a:r>
                      <a:r>
                        <a:rPr lang="es-CO" sz="1400" b="1" dirty="0">
                          <a:solidFill>
                            <a:srgbClr val="000000"/>
                          </a:solidFill>
                          <a:effectLst/>
                          <a:latin typeface="Calibri" panose="020F0502020204030204" pitchFamily="34" charset="0"/>
                          <a:ea typeface="Yu Gothic" panose="020B0400000000000000" pitchFamily="34" charset="-128"/>
                          <a:cs typeface="Calibri" panose="020F0502020204030204" pitchFamily="34" charset="0"/>
                        </a:rPr>
                        <a:t>ogotá - Bucaramanga </a:t>
                      </a:r>
                      <a:endParaRPr lang="es-CO" sz="1400" b="1" dirty="0">
                        <a:effectLst/>
                        <a:latin typeface="Calibri" panose="020F0502020204030204" pitchFamily="34" charset="0"/>
                        <a:ea typeface="Yu Gothic" panose="020B0400000000000000" pitchFamily="34" charset="-128"/>
                        <a:cs typeface="Times New Roman" panose="02020603050405020304" pitchFamily="18" charset="0"/>
                      </a:endParaRPr>
                    </a:p>
                  </a:txBody>
                  <a:tcPr marL="44450" marR="44450" marT="0" marB="0" anchor="ctr">
                    <a:lnL>
                      <a:noFill/>
                    </a:lnL>
                    <a:lnR>
                      <a:noFill/>
                    </a:lnR>
                    <a:lnT>
                      <a:noFill/>
                    </a:lnT>
                    <a:lnB>
                      <a:noFill/>
                    </a:lnB>
                  </a:tcPr>
                </a:tc>
                <a:tc>
                  <a:txBody>
                    <a:bodyPr/>
                    <a:lstStyle/>
                    <a:p>
                      <a:pPr algn="ctr">
                        <a:spcAft>
                          <a:spcPts val="0"/>
                        </a:spcAft>
                      </a:pPr>
                      <a:r>
                        <a:rPr lang="es-ES" sz="1400" b="0" dirty="0">
                          <a:solidFill>
                            <a:srgbClr val="FF207B"/>
                          </a:solidFill>
                          <a:effectLst/>
                          <a:latin typeface="Calibri" panose="020F0502020204030204" pitchFamily="34" charset="0"/>
                          <a:ea typeface="Yu Gothic" panose="020B0400000000000000" pitchFamily="34" charset="-128"/>
                          <a:cs typeface="Times New Roman" panose="02020603050405020304" pitchFamily="18" charset="0"/>
                        </a:rPr>
                        <a:t>-2,0</a:t>
                      </a:r>
                      <a:endParaRPr lang="es-CO" sz="1400" b="0" dirty="0">
                        <a:solidFill>
                          <a:srgbClr val="FF207B"/>
                        </a:solidFill>
                        <a:effectLst/>
                        <a:latin typeface="Calibri" panose="020F0502020204030204" pitchFamily="34" charset="0"/>
                        <a:ea typeface="Yu Gothic" panose="020B0400000000000000" pitchFamily="34" charset="-128"/>
                        <a:cs typeface="Times New Roman" panose="02020603050405020304" pitchFamily="18" charset="0"/>
                      </a:endParaRPr>
                    </a:p>
                  </a:txBody>
                  <a:tcPr marL="44450" marR="44450" marT="0" marB="0" anchor="ctr">
                    <a:lnL>
                      <a:noFill/>
                    </a:lnL>
                    <a:lnR>
                      <a:noFill/>
                    </a:lnR>
                    <a:lnT>
                      <a:noFill/>
                    </a:lnT>
                    <a:lnB>
                      <a:noFill/>
                    </a:lnB>
                  </a:tcPr>
                </a:tc>
                <a:tc>
                  <a:txBody>
                    <a:bodyPr/>
                    <a:lstStyle/>
                    <a:p>
                      <a:pPr algn="ctr">
                        <a:spcAft>
                          <a:spcPts val="0"/>
                        </a:spcAft>
                      </a:pPr>
                      <a:endParaRPr lang="es-CO" sz="1400" b="0" dirty="0">
                        <a:solidFill>
                          <a:srgbClr val="FF207B"/>
                        </a:solidFill>
                        <a:effectLst/>
                        <a:latin typeface="Calibri" panose="020F0502020204030204" pitchFamily="34" charset="0"/>
                        <a:ea typeface="Yu Gothic" panose="020B0400000000000000" pitchFamily="34" charset="-128"/>
                        <a:cs typeface="Times New Roman" panose="02020603050405020304" pitchFamily="18" charset="0"/>
                      </a:endParaRPr>
                    </a:p>
                  </a:txBody>
                  <a:tcPr marL="44450" marR="44450" marT="0" marB="0" anchor="ctr">
                    <a:lnL>
                      <a:noFill/>
                    </a:lnL>
                    <a:lnR>
                      <a:noFill/>
                    </a:lnR>
                    <a:lnT>
                      <a:noFill/>
                    </a:lnT>
                    <a:lnB>
                      <a:noFill/>
                    </a:lnB>
                  </a:tcPr>
                </a:tc>
                <a:tc>
                  <a:txBody>
                    <a:bodyPr/>
                    <a:lstStyle/>
                    <a:p>
                      <a:pPr algn="ctr">
                        <a:spcAft>
                          <a:spcPts val="0"/>
                        </a:spcAft>
                      </a:pPr>
                      <a:r>
                        <a:rPr lang="es-ES" sz="1400" dirty="0">
                          <a:solidFill>
                            <a:srgbClr val="FF207B"/>
                          </a:solidFill>
                          <a:effectLst/>
                          <a:latin typeface="Calibri" panose="020F0502020204030204" pitchFamily="34" charset="0"/>
                          <a:ea typeface="Yu Gothic" panose="020B0400000000000000" pitchFamily="34" charset="-128"/>
                          <a:cs typeface="Times New Roman" panose="02020603050405020304" pitchFamily="18" charset="0"/>
                        </a:rPr>
                        <a:t>-16,0</a:t>
                      </a:r>
                      <a:endParaRPr lang="es-CO" sz="1400" dirty="0">
                        <a:solidFill>
                          <a:srgbClr val="FF207B"/>
                        </a:solidFill>
                        <a:effectLst/>
                        <a:latin typeface="Calibri" panose="020F0502020204030204" pitchFamily="34" charset="0"/>
                        <a:ea typeface="Yu Gothic" panose="020B0400000000000000" pitchFamily="34" charset="-128"/>
                        <a:cs typeface="Times New Roman" panose="02020603050405020304" pitchFamily="18" charset="0"/>
                      </a:endParaRPr>
                    </a:p>
                  </a:txBody>
                  <a:tcPr marL="44450" marR="44450" marT="0" marB="0" anchor="ctr">
                    <a:lnL>
                      <a:noFill/>
                    </a:lnL>
                    <a:lnR>
                      <a:noFill/>
                    </a:lnR>
                    <a:lnT>
                      <a:noFill/>
                    </a:lnT>
                    <a:lnB>
                      <a:noFill/>
                    </a:lnB>
                  </a:tcPr>
                </a:tc>
                <a:tc>
                  <a:txBody>
                    <a:bodyPr/>
                    <a:lstStyle/>
                    <a:p>
                      <a:pPr algn="ctr">
                        <a:spcAft>
                          <a:spcPts val="0"/>
                        </a:spcAft>
                      </a:pPr>
                      <a:r>
                        <a:rPr lang="es-ES" sz="1400" b="0" dirty="0">
                          <a:solidFill>
                            <a:srgbClr val="FF207B"/>
                          </a:solidFill>
                          <a:effectLst/>
                          <a:latin typeface="Calibri" panose="020F0502020204030204" pitchFamily="34" charset="0"/>
                          <a:ea typeface="Yu Gothic" panose="020B0400000000000000" pitchFamily="34" charset="-128"/>
                          <a:cs typeface="Times New Roman" panose="02020603050405020304" pitchFamily="18" charset="0"/>
                        </a:rPr>
                        <a:t>-2,0</a:t>
                      </a:r>
                      <a:endParaRPr lang="es-CO" sz="1400" b="0" dirty="0">
                        <a:solidFill>
                          <a:srgbClr val="FF207B"/>
                        </a:solidFill>
                        <a:effectLst/>
                        <a:latin typeface="Calibri" panose="020F0502020204030204" pitchFamily="34" charset="0"/>
                        <a:ea typeface="Yu Gothic" panose="020B0400000000000000" pitchFamily="34" charset="-128"/>
                        <a:cs typeface="Times New Roman" panose="02020603050405020304" pitchFamily="18" charset="0"/>
                      </a:endParaRPr>
                    </a:p>
                  </a:txBody>
                  <a:tcPr marL="44450" marR="44450" marT="0" marB="0" anchor="ctr">
                    <a:lnL>
                      <a:noFill/>
                    </a:lnL>
                    <a:lnR>
                      <a:noFill/>
                    </a:lnR>
                    <a:lnT>
                      <a:noFill/>
                    </a:lnT>
                    <a:lnB>
                      <a:noFill/>
                    </a:lnB>
                  </a:tcPr>
                </a:tc>
                <a:extLst>
                  <a:ext uri="{0D108BD9-81ED-4DB2-BD59-A6C34878D82A}">
                    <a16:rowId xmlns:a16="http://schemas.microsoft.com/office/drawing/2014/main" val="3459422527"/>
                  </a:ext>
                </a:extLst>
              </a:tr>
              <a:tr h="370958">
                <a:tc>
                  <a:txBody>
                    <a:bodyPr/>
                    <a:lstStyle/>
                    <a:p>
                      <a:pPr>
                        <a:spcAft>
                          <a:spcPts val="0"/>
                        </a:spcAft>
                      </a:pPr>
                      <a:r>
                        <a:rPr lang="es-CO" sz="14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Bogotá - Villavicencio</a:t>
                      </a:r>
                      <a:endParaRPr lang="es-CO" sz="1400" b="1" dirty="0">
                        <a:effectLst/>
                        <a:latin typeface="Calibri" panose="020F0502020204030204" pitchFamily="34" charset="0"/>
                        <a:ea typeface="Yu Gothic" panose="020B0400000000000000" pitchFamily="34" charset="-128"/>
                        <a:cs typeface="Times New Roman" panose="02020603050405020304" pitchFamily="18" charset="0"/>
                      </a:endParaRPr>
                    </a:p>
                  </a:txBody>
                  <a:tcPr marL="44450" marR="44450" marT="0" marB="0" anchor="ctr">
                    <a:lnL>
                      <a:noFill/>
                    </a:lnL>
                    <a:lnR>
                      <a:noFill/>
                    </a:lnR>
                    <a:lnT>
                      <a:noFill/>
                    </a:lnT>
                    <a:lnB>
                      <a:noFill/>
                    </a:lnB>
                    <a:solidFill>
                      <a:srgbClr val="B9C4ED"/>
                    </a:solidFill>
                  </a:tcPr>
                </a:tc>
                <a:tc>
                  <a:txBody>
                    <a:bodyPr/>
                    <a:lstStyle/>
                    <a:p>
                      <a:pPr algn="ctr">
                        <a:spcAft>
                          <a:spcPts val="0"/>
                        </a:spcAft>
                      </a:pPr>
                      <a:r>
                        <a:rPr lang="es-ES" sz="1400" b="0" dirty="0">
                          <a:solidFill>
                            <a:srgbClr val="FF207B"/>
                          </a:solidFill>
                          <a:effectLst/>
                          <a:latin typeface="Calibri" panose="020F0502020204030204" pitchFamily="34" charset="0"/>
                          <a:ea typeface="Yu Gothic" panose="020B0400000000000000" pitchFamily="34" charset="-128"/>
                          <a:cs typeface="Times New Roman" panose="02020603050405020304" pitchFamily="18" charset="0"/>
                        </a:rPr>
                        <a:t>-10,0</a:t>
                      </a:r>
                      <a:endParaRPr lang="es-CO" sz="1400" b="0" dirty="0">
                        <a:solidFill>
                          <a:srgbClr val="FF207B"/>
                        </a:solidFill>
                        <a:effectLst/>
                        <a:latin typeface="Calibri" panose="020F0502020204030204" pitchFamily="34" charset="0"/>
                        <a:ea typeface="Yu Gothic" panose="020B0400000000000000" pitchFamily="34" charset="-128"/>
                        <a:cs typeface="Times New Roman" panose="02020603050405020304" pitchFamily="18" charset="0"/>
                      </a:endParaRPr>
                    </a:p>
                  </a:txBody>
                  <a:tcPr marL="44450" marR="44450" marT="0" marB="0" anchor="ctr">
                    <a:lnL>
                      <a:noFill/>
                    </a:lnL>
                    <a:lnR>
                      <a:noFill/>
                    </a:lnR>
                    <a:lnT>
                      <a:noFill/>
                    </a:lnT>
                    <a:lnB>
                      <a:noFill/>
                    </a:lnB>
                    <a:solidFill>
                      <a:srgbClr val="B9C4ED"/>
                    </a:solidFill>
                  </a:tcPr>
                </a:tc>
                <a:tc>
                  <a:txBody>
                    <a:bodyPr/>
                    <a:lstStyle/>
                    <a:p>
                      <a:pPr algn="ctr">
                        <a:spcAft>
                          <a:spcPts val="0"/>
                        </a:spcAft>
                      </a:pPr>
                      <a:endParaRPr lang="es-CO" sz="1400" b="0" dirty="0">
                        <a:solidFill>
                          <a:srgbClr val="FF207B"/>
                        </a:solidFill>
                        <a:effectLst/>
                        <a:latin typeface="Calibri" panose="020F0502020204030204" pitchFamily="34" charset="0"/>
                        <a:ea typeface="Yu Gothic" panose="020B0400000000000000" pitchFamily="34" charset="-128"/>
                        <a:cs typeface="Times New Roman" panose="02020603050405020304" pitchFamily="18" charset="0"/>
                      </a:endParaRPr>
                    </a:p>
                  </a:txBody>
                  <a:tcPr marL="44450" marR="44450" marT="0" marB="0" anchor="ctr">
                    <a:lnL>
                      <a:noFill/>
                    </a:lnL>
                    <a:lnR>
                      <a:noFill/>
                    </a:lnR>
                    <a:lnT>
                      <a:noFill/>
                    </a:lnT>
                    <a:lnB>
                      <a:noFill/>
                    </a:lnB>
                    <a:solidFill>
                      <a:srgbClr val="B9C4ED"/>
                    </a:solidFill>
                  </a:tcPr>
                </a:tc>
                <a:tc>
                  <a:txBody>
                    <a:bodyPr/>
                    <a:lstStyle/>
                    <a:p>
                      <a:pPr algn="ctr">
                        <a:spcAft>
                          <a:spcPts val="0"/>
                        </a:spcAft>
                      </a:pPr>
                      <a:r>
                        <a:rPr lang="es-ES" sz="1400" dirty="0">
                          <a:solidFill>
                            <a:srgbClr val="FF207B"/>
                          </a:solidFill>
                          <a:effectLst/>
                          <a:latin typeface="Calibri" panose="020F0502020204030204" pitchFamily="34" charset="0"/>
                          <a:ea typeface="Yu Gothic" panose="020B0400000000000000" pitchFamily="34" charset="-128"/>
                          <a:cs typeface="Times New Roman" panose="02020603050405020304" pitchFamily="18" charset="0"/>
                        </a:rPr>
                        <a:t>-12,0</a:t>
                      </a:r>
                      <a:endParaRPr lang="es-CO" sz="1400" dirty="0">
                        <a:solidFill>
                          <a:srgbClr val="FF207B"/>
                        </a:solidFill>
                        <a:effectLst/>
                        <a:latin typeface="Calibri" panose="020F0502020204030204" pitchFamily="34" charset="0"/>
                        <a:ea typeface="Yu Gothic" panose="020B0400000000000000" pitchFamily="34" charset="-128"/>
                        <a:cs typeface="Times New Roman" panose="02020603050405020304" pitchFamily="18" charset="0"/>
                      </a:endParaRPr>
                    </a:p>
                  </a:txBody>
                  <a:tcPr marL="44450" marR="44450" marT="0" marB="0" anchor="ctr">
                    <a:lnL>
                      <a:noFill/>
                    </a:lnL>
                    <a:lnR>
                      <a:noFill/>
                    </a:lnR>
                    <a:lnT>
                      <a:noFill/>
                    </a:lnT>
                    <a:lnB>
                      <a:noFill/>
                    </a:lnB>
                    <a:solidFill>
                      <a:srgbClr val="B9C4ED"/>
                    </a:solidFill>
                  </a:tcPr>
                </a:tc>
                <a:tc>
                  <a:txBody>
                    <a:bodyPr/>
                    <a:lstStyle/>
                    <a:p>
                      <a:pPr algn="ctr">
                        <a:spcAft>
                          <a:spcPts val="0"/>
                        </a:spcAft>
                      </a:pPr>
                      <a:r>
                        <a:rPr lang="es-ES" sz="1400" b="0" dirty="0">
                          <a:solidFill>
                            <a:srgbClr val="006600"/>
                          </a:solidFill>
                          <a:effectLst/>
                          <a:latin typeface="Calibri" panose="020F0502020204030204" pitchFamily="34" charset="0"/>
                          <a:ea typeface="Yu Gothic" panose="020B0400000000000000" pitchFamily="34" charset="-128"/>
                          <a:cs typeface="Times New Roman" panose="02020603050405020304" pitchFamily="18" charset="0"/>
                        </a:rPr>
                        <a:t>2,0</a:t>
                      </a:r>
                      <a:endParaRPr lang="es-CO" sz="1400" b="0" dirty="0">
                        <a:solidFill>
                          <a:srgbClr val="006600"/>
                        </a:solidFill>
                        <a:effectLst/>
                        <a:latin typeface="Calibri" panose="020F0502020204030204" pitchFamily="34" charset="0"/>
                        <a:ea typeface="Yu Gothic" panose="020B0400000000000000" pitchFamily="34" charset="-128"/>
                        <a:cs typeface="Times New Roman" panose="02020603050405020304" pitchFamily="18" charset="0"/>
                      </a:endParaRPr>
                    </a:p>
                  </a:txBody>
                  <a:tcPr marL="44450" marR="44450" marT="0" marB="0" anchor="ctr">
                    <a:lnL>
                      <a:noFill/>
                    </a:lnL>
                    <a:lnR>
                      <a:noFill/>
                    </a:lnR>
                    <a:lnT>
                      <a:noFill/>
                    </a:lnT>
                    <a:lnB>
                      <a:noFill/>
                    </a:lnB>
                    <a:solidFill>
                      <a:srgbClr val="B9C4ED"/>
                    </a:solidFill>
                  </a:tcPr>
                </a:tc>
                <a:extLst>
                  <a:ext uri="{0D108BD9-81ED-4DB2-BD59-A6C34878D82A}">
                    <a16:rowId xmlns:a16="http://schemas.microsoft.com/office/drawing/2014/main" val="2852187300"/>
                  </a:ext>
                </a:extLst>
              </a:tr>
              <a:tr h="370958">
                <a:tc>
                  <a:txBody>
                    <a:bodyPr/>
                    <a:lstStyle/>
                    <a:p>
                      <a:pPr>
                        <a:spcAft>
                          <a:spcPts val="0"/>
                        </a:spcAft>
                      </a:pPr>
                      <a:r>
                        <a:rPr lang="es-ES" sz="1400" b="1" dirty="0">
                          <a:solidFill>
                            <a:srgbClr val="000000"/>
                          </a:solidFill>
                          <a:effectLst/>
                          <a:latin typeface="Calibri" panose="020F0502020204030204" pitchFamily="34" charset="0"/>
                          <a:ea typeface="Yu Gothic" panose="020B0400000000000000" pitchFamily="34" charset="-128"/>
                          <a:cs typeface="Calibri" panose="020F0502020204030204" pitchFamily="34" charset="0"/>
                        </a:rPr>
                        <a:t>B</a:t>
                      </a:r>
                      <a:r>
                        <a:rPr lang="es-CO" sz="1400" b="1" dirty="0">
                          <a:solidFill>
                            <a:srgbClr val="000000"/>
                          </a:solidFill>
                          <a:effectLst/>
                          <a:latin typeface="Calibri" panose="020F0502020204030204" pitchFamily="34" charset="0"/>
                          <a:ea typeface="Yu Gothic" panose="020B0400000000000000" pitchFamily="34" charset="-128"/>
                          <a:cs typeface="Calibri" panose="020F0502020204030204" pitchFamily="34" charset="0"/>
                        </a:rPr>
                        <a:t>ogotá - Yopal </a:t>
                      </a:r>
                      <a:endParaRPr lang="es-CO" sz="1400" b="1" dirty="0">
                        <a:effectLst/>
                        <a:latin typeface="Calibri" panose="020F0502020204030204" pitchFamily="34" charset="0"/>
                        <a:ea typeface="Yu Gothic" panose="020B0400000000000000" pitchFamily="34" charset="-128"/>
                        <a:cs typeface="Times New Roman" panose="02020603050405020304" pitchFamily="18" charset="0"/>
                      </a:endParaRPr>
                    </a:p>
                  </a:txBody>
                  <a:tcPr marL="44450" marR="44450" marT="0" marB="0" anchor="ctr">
                    <a:lnL>
                      <a:noFill/>
                    </a:lnL>
                    <a:lnR>
                      <a:noFill/>
                    </a:lnR>
                    <a:lnT>
                      <a:noFill/>
                    </a:lnT>
                    <a:lnB>
                      <a:noFill/>
                    </a:lnB>
                  </a:tcPr>
                </a:tc>
                <a:tc>
                  <a:txBody>
                    <a:bodyPr/>
                    <a:lstStyle/>
                    <a:p>
                      <a:pPr algn="ctr">
                        <a:spcAft>
                          <a:spcPts val="0"/>
                        </a:spcAft>
                      </a:pPr>
                      <a:r>
                        <a:rPr lang="es-ES" sz="1400" b="0" dirty="0">
                          <a:solidFill>
                            <a:srgbClr val="FF207B"/>
                          </a:solidFill>
                          <a:effectLst/>
                          <a:latin typeface="Calibri" panose="020F0502020204030204" pitchFamily="34" charset="0"/>
                          <a:ea typeface="Yu Gothic" panose="020B0400000000000000" pitchFamily="34" charset="-128"/>
                          <a:cs typeface="Times New Roman" panose="02020603050405020304" pitchFamily="18" charset="0"/>
                        </a:rPr>
                        <a:t>-4,0</a:t>
                      </a:r>
                      <a:endParaRPr lang="es-CO" sz="1400" b="0" dirty="0">
                        <a:solidFill>
                          <a:srgbClr val="FF207B"/>
                        </a:solidFill>
                        <a:effectLst/>
                        <a:latin typeface="Calibri" panose="020F0502020204030204" pitchFamily="34" charset="0"/>
                        <a:ea typeface="Yu Gothic" panose="020B0400000000000000" pitchFamily="34" charset="-128"/>
                        <a:cs typeface="Times New Roman" panose="02020603050405020304" pitchFamily="18" charset="0"/>
                      </a:endParaRPr>
                    </a:p>
                  </a:txBody>
                  <a:tcPr marL="44450" marR="44450" marT="0" marB="0" anchor="ctr">
                    <a:lnL>
                      <a:noFill/>
                    </a:lnL>
                    <a:lnR>
                      <a:noFill/>
                    </a:lnR>
                    <a:lnT>
                      <a:noFill/>
                    </a:lnT>
                    <a:lnB>
                      <a:noFill/>
                    </a:lnB>
                  </a:tcPr>
                </a:tc>
                <a:tc>
                  <a:txBody>
                    <a:bodyPr/>
                    <a:lstStyle/>
                    <a:p>
                      <a:pPr algn="ctr">
                        <a:spcAft>
                          <a:spcPts val="0"/>
                        </a:spcAft>
                      </a:pPr>
                      <a:endParaRPr lang="es-CO" sz="1400" b="0" dirty="0">
                        <a:solidFill>
                          <a:srgbClr val="006600"/>
                        </a:solidFill>
                        <a:effectLst/>
                        <a:latin typeface="Calibri" panose="020F0502020204030204" pitchFamily="34" charset="0"/>
                        <a:ea typeface="Yu Gothic" panose="020B0400000000000000" pitchFamily="34" charset="-128"/>
                        <a:cs typeface="Times New Roman" panose="02020603050405020304" pitchFamily="18" charset="0"/>
                      </a:endParaRPr>
                    </a:p>
                  </a:txBody>
                  <a:tcPr marL="44450" marR="44450" marT="0" marB="0" anchor="ctr">
                    <a:lnL>
                      <a:noFill/>
                    </a:lnL>
                    <a:lnR>
                      <a:noFill/>
                    </a:lnR>
                    <a:lnT>
                      <a:noFill/>
                    </a:lnT>
                    <a:lnB>
                      <a:noFill/>
                    </a:lnB>
                  </a:tcPr>
                </a:tc>
                <a:tc>
                  <a:txBody>
                    <a:bodyPr/>
                    <a:lstStyle/>
                    <a:p>
                      <a:pPr algn="ctr">
                        <a:spcAft>
                          <a:spcPts val="0"/>
                        </a:spcAft>
                      </a:pPr>
                      <a:r>
                        <a:rPr lang="es-ES" sz="1400" dirty="0">
                          <a:solidFill>
                            <a:srgbClr val="FF207B"/>
                          </a:solidFill>
                          <a:effectLst/>
                          <a:latin typeface="Calibri" panose="020F0502020204030204" pitchFamily="34" charset="0"/>
                          <a:ea typeface="Yu Gothic" panose="020B0400000000000000" pitchFamily="34" charset="-128"/>
                          <a:cs typeface="Times New Roman" panose="02020603050405020304" pitchFamily="18" charset="0"/>
                        </a:rPr>
                        <a:t>-7,0</a:t>
                      </a:r>
                      <a:endParaRPr lang="es-CO" sz="1400" dirty="0">
                        <a:solidFill>
                          <a:srgbClr val="FF207B"/>
                        </a:solidFill>
                        <a:effectLst/>
                        <a:latin typeface="Calibri" panose="020F0502020204030204" pitchFamily="34" charset="0"/>
                        <a:ea typeface="Yu Gothic" panose="020B0400000000000000" pitchFamily="34" charset="-128"/>
                        <a:cs typeface="Times New Roman" panose="02020603050405020304" pitchFamily="18" charset="0"/>
                      </a:endParaRPr>
                    </a:p>
                  </a:txBody>
                  <a:tcPr marL="44450" marR="44450" marT="0" marB="0" anchor="ctr">
                    <a:lnL>
                      <a:noFill/>
                    </a:lnL>
                    <a:lnR>
                      <a:noFill/>
                    </a:lnR>
                    <a:lnT>
                      <a:noFill/>
                    </a:lnT>
                    <a:lnB>
                      <a:noFill/>
                    </a:lnB>
                  </a:tcPr>
                </a:tc>
                <a:tc>
                  <a:txBody>
                    <a:bodyPr/>
                    <a:lstStyle/>
                    <a:p>
                      <a:pPr algn="ctr">
                        <a:spcAft>
                          <a:spcPts val="0"/>
                        </a:spcAft>
                      </a:pPr>
                      <a:r>
                        <a:rPr lang="es-ES" sz="1400" b="0" dirty="0">
                          <a:solidFill>
                            <a:srgbClr val="FF207B"/>
                          </a:solidFill>
                          <a:effectLst/>
                          <a:latin typeface="Calibri" panose="020F0502020204030204" pitchFamily="34" charset="0"/>
                          <a:ea typeface="Yu Gothic" panose="020B0400000000000000" pitchFamily="34" charset="-128"/>
                          <a:cs typeface="Times New Roman" panose="02020603050405020304" pitchFamily="18" charset="0"/>
                        </a:rPr>
                        <a:t>-3,0</a:t>
                      </a:r>
                      <a:endParaRPr lang="es-CO" sz="1400" b="0" dirty="0">
                        <a:solidFill>
                          <a:srgbClr val="FF207B"/>
                        </a:solidFill>
                        <a:effectLst/>
                        <a:latin typeface="Calibri" panose="020F0502020204030204" pitchFamily="34" charset="0"/>
                        <a:ea typeface="Yu Gothic" panose="020B0400000000000000" pitchFamily="34" charset="-128"/>
                        <a:cs typeface="Times New Roman" panose="02020603050405020304" pitchFamily="18" charset="0"/>
                      </a:endParaRPr>
                    </a:p>
                  </a:txBody>
                  <a:tcPr marL="44450" marR="44450" marT="0" marB="0" anchor="ctr">
                    <a:lnL>
                      <a:noFill/>
                    </a:lnL>
                    <a:lnR>
                      <a:noFill/>
                    </a:lnR>
                    <a:lnT>
                      <a:noFill/>
                    </a:lnT>
                    <a:lnB>
                      <a:noFill/>
                    </a:lnB>
                  </a:tcPr>
                </a:tc>
                <a:extLst>
                  <a:ext uri="{0D108BD9-81ED-4DB2-BD59-A6C34878D82A}">
                    <a16:rowId xmlns:a16="http://schemas.microsoft.com/office/drawing/2014/main" val="479635330"/>
                  </a:ext>
                </a:extLst>
              </a:tr>
              <a:tr h="370958">
                <a:tc>
                  <a:txBody>
                    <a:bodyPr/>
                    <a:lstStyle/>
                    <a:p>
                      <a:pPr>
                        <a:spcAft>
                          <a:spcPts val="0"/>
                        </a:spcAft>
                      </a:pPr>
                      <a:r>
                        <a:rPr lang="es-ES" sz="1400" b="1" dirty="0">
                          <a:effectLst/>
                          <a:latin typeface="Calibri" panose="020F0502020204030204" pitchFamily="34" charset="0"/>
                          <a:ea typeface="Yu Gothic" panose="020B0400000000000000" pitchFamily="34" charset="-128"/>
                          <a:cs typeface="Times New Roman" panose="02020603050405020304" pitchFamily="18" charset="0"/>
                        </a:rPr>
                        <a:t>Medellín - Cali</a:t>
                      </a:r>
                      <a:endParaRPr lang="es-CO" sz="1400" b="1" dirty="0">
                        <a:effectLst/>
                        <a:latin typeface="Calibri" panose="020F0502020204030204" pitchFamily="34" charset="0"/>
                        <a:ea typeface="Yu Gothic" panose="020B0400000000000000" pitchFamily="34" charset="-128"/>
                        <a:cs typeface="Times New Roman" panose="02020603050405020304" pitchFamily="18" charset="0"/>
                      </a:endParaRPr>
                    </a:p>
                  </a:txBody>
                  <a:tcPr marL="44450" marR="44450" marT="0" marB="0" anchor="ctr">
                    <a:lnL>
                      <a:noFill/>
                    </a:lnL>
                    <a:lnR>
                      <a:noFill/>
                    </a:lnR>
                    <a:lnT>
                      <a:noFill/>
                    </a:lnT>
                    <a:lnB>
                      <a:noFill/>
                    </a:lnB>
                    <a:solidFill>
                      <a:srgbClr val="B9C4ED"/>
                    </a:solidFill>
                  </a:tcPr>
                </a:tc>
                <a:tc>
                  <a:txBody>
                    <a:bodyPr/>
                    <a:lstStyle/>
                    <a:p>
                      <a:pPr algn="ctr">
                        <a:spcAft>
                          <a:spcPts val="0"/>
                        </a:spcAft>
                      </a:pPr>
                      <a:r>
                        <a:rPr lang="es-ES" sz="1400" b="1" dirty="0">
                          <a:solidFill>
                            <a:srgbClr val="FF0000"/>
                          </a:solidFill>
                          <a:effectLst/>
                          <a:latin typeface="Calibri" panose="020F0502020204030204" pitchFamily="34" charset="0"/>
                          <a:ea typeface="Yu Gothic" panose="020B0400000000000000" pitchFamily="34" charset="-128"/>
                          <a:cs typeface="Times New Roman" panose="02020603050405020304" pitchFamily="18" charset="0"/>
                        </a:rPr>
                        <a:t>-9,0</a:t>
                      </a:r>
                      <a:endParaRPr lang="es-CO" sz="1400" b="1" dirty="0">
                        <a:solidFill>
                          <a:srgbClr val="FF0000"/>
                        </a:solidFill>
                        <a:effectLst/>
                        <a:latin typeface="Calibri" panose="020F0502020204030204" pitchFamily="34" charset="0"/>
                        <a:ea typeface="Yu Gothic" panose="020B0400000000000000" pitchFamily="34" charset="-128"/>
                        <a:cs typeface="Times New Roman" panose="02020603050405020304" pitchFamily="18" charset="0"/>
                      </a:endParaRPr>
                    </a:p>
                  </a:txBody>
                  <a:tcPr marL="44450" marR="44450" marT="0" marB="0" anchor="ctr">
                    <a:lnL>
                      <a:noFill/>
                    </a:lnL>
                    <a:lnR>
                      <a:noFill/>
                    </a:lnR>
                    <a:lnT>
                      <a:noFill/>
                    </a:lnT>
                    <a:lnB>
                      <a:noFill/>
                    </a:lnB>
                    <a:solidFill>
                      <a:srgbClr val="B9C4ED"/>
                    </a:solidFill>
                  </a:tcPr>
                </a:tc>
                <a:tc>
                  <a:txBody>
                    <a:bodyPr/>
                    <a:lstStyle/>
                    <a:p>
                      <a:pPr algn="ctr">
                        <a:spcAft>
                          <a:spcPts val="0"/>
                        </a:spcAft>
                      </a:pPr>
                      <a:endParaRPr lang="es-CO" sz="1400" b="1" dirty="0">
                        <a:solidFill>
                          <a:srgbClr val="FF0000"/>
                        </a:solidFill>
                        <a:effectLst/>
                        <a:latin typeface="Calibri" panose="020F0502020204030204" pitchFamily="34" charset="0"/>
                        <a:ea typeface="Yu Gothic" panose="020B0400000000000000" pitchFamily="34" charset="-128"/>
                        <a:cs typeface="Times New Roman" panose="02020603050405020304" pitchFamily="18" charset="0"/>
                      </a:endParaRPr>
                    </a:p>
                  </a:txBody>
                  <a:tcPr marL="44450" marR="44450" marT="0" marB="0" anchor="ctr">
                    <a:lnL>
                      <a:noFill/>
                    </a:lnL>
                    <a:lnR>
                      <a:noFill/>
                    </a:lnR>
                    <a:lnT>
                      <a:noFill/>
                    </a:lnT>
                    <a:lnB>
                      <a:noFill/>
                    </a:lnB>
                    <a:solidFill>
                      <a:srgbClr val="B9C4ED"/>
                    </a:solidFill>
                  </a:tcPr>
                </a:tc>
                <a:tc>
                  <a:txBody>
                    <a:bodyPr/>
                    <a:lstStyle/>
                    <a:p>
                      <a:pPr algn="ctr">
                        <a:spcAft>
                          <a:spcPts val="0"/>
                        </a:spcAft>
                      </a:pPr>
                      <a:r>
                        <a:rPr lang="es-ES" sz="1400" b="1" dirty="0">
                          <a:solidFill>
                            <a:srgbClr val="FF0000"/>
                          </a:solidFill>
                          <a:effectLst/>
                          <a:latin typeface="Calibri" panose="020F0502020204030204" pitchFamily="34" charset="0"/>
                          <a:ea typeface="Yu Gothic" panose="020B0400000000000000" pitchFamily="34" charset="-128"/>
                          <a:cs typeface="Times New Roman" panose="02020603050405020304" pitchFamily="18" charset="0"/>
                        </a:rPr>
                        <a:t>-10,0</a:t>
                      </a:r>
                      <a:endParaRPr lang="es-CO" sz="1400" b="1" dirty="0">
                        <a:solidFill>
                          <a:srgbClr val="FF0000"/>
                        </a:solidFill>
                        <a:effectLst/>
                        <a:latin typeface="Calibri" panose="020F0502020204030204" pitchFamily="34" charset="0"/>
                        <a:ea typeface="Yu Gothic" panose="020B0400000000000000" pitchFamily="34" charset="-128"/>
                        <a:cs typeface="Times New Roman" panose="02020603050405020304" pitchFamily="18" charset="0"/>
                      </a:endParaRPr>
                    </a:p>
                  </a:txBody>
                  <a:tcPr marL="44450" marR="44450" marT="0" marB="0" anchor="ctr">
                    <a:lnL>
                      <a:noFill/>
                    </a:lnL>
                    <a:lnR>
                      <a:noFill/>
                    </a:lnR>
                    <a:lnT>
                      <a:noFill/>
                    </a:lnT>
                    <a:lnB>
                      <a:noFill/>
                    </a:lnB>
                    <a:solidFill>
                      <a:srgbClr val="B9C4ED"/>
                    </a:solidFill>
                  </a:tcPr>
                </a:tc>
                <a:tc>
                  <a:txBody>
                    <a:bodyPr/>
                    <a:lstStyle/>
                    <a:p>
                      <a:pPr algn="ctr">
                        <a:spcAft>
                          <a:spcPts val="0"/>
                        </a:spcAft>
                      </a:pPr>
                      <a:r>
                        <a:rPr lang="es-ES" sz="1400" b="1" dirty="0">
                          <a:solidFill>
                            <a:srgbClr val="FF0000"/>
                          </a:solidFill>
                          <a:effectLst/>
                          <a:latin typeface="Calibri" panose="020F0502020204030204" pitchFamily="34" charset="0"/>
                          <a:ea typeface="Yu Gothic" panose="020B0400000000000000" pitchFamily="34" charset="-128"/>
                          <a:cs typeface="Times New Roman" panose="02020603050405020304" pitchFamily="18" charset="0"/>
                        </a:rPr>
                        <a:t>-19,0</a:t>
                      </a:r>
                      <a:endParaRPr lang="es-CO" sz="1400" b="1" dirty="0">
                        <a:solidFill>
                          <a:srgbClr val="FF0000"/>
                        </a:solidFill>
                        <a:effectLst/>
                        <a:latin typeface="Calibri" panose="020F0502020204030204" pitchFamily="34" charset="0"/>
                        <a:ea typeface="Yu Gothic" panose="020B0400000000000000" pitchFamily="34" charset="-128"/>
                        <a:cs typeface="Times New Roman" panose="02020603050405020304" pitchFamily="18" charset="0"/>
                      </a:endParaRPr>
                    </a:p>
                  </a:txBody>
                  <a:tcPr marL="44450" marR="44450" marT="0" marB="0" anchor="ctr">
                    <a:lnL>
                      <a:noFill/>
                    </a:lnL>
                    <a:lnR>
                      <a:noFill/>
                    </a:lnR>
                    <a:lnT>
                      <a:noFill/>
                    </a:lnT>
                    <a:lnB>
                      <a:noFill/>
                    </a:lnB>
                    <a:solidFill>
                      <a:srgbClr val="B9C4ED"/>
                    </a:solidFill>
                  </a:tcPr>
                </a:tc>
                <a:extLst>
                  <a:ext uri="{0D108BD9-81ED-4DB2-BD59-A6C34878D82A}">
                    <a16:rowId xmlns:a16="http://schemas.microsoft.com/office/drawing/2014/main" val="3802977017"/>
                  </a:ext>
                </a:extLst>
              </a:tr>
              <a:tr h="370958">
                <a:tc>
                  <a:txBody>
                    <a:bodyPr/>
                    <a:lstStyle/>
                    <a:p>
                      <a:pPr>
                        <a:spcAft>
                          <a:spcPts val="0"/>
                        </a:spcAft>
                      </a:pPr>
                      <a:r>
                        <a:rPr lang="es-ES" sz="1400" b="1" dirty="0">
                          <a:effectLst/>
                          <a:latin typeface="Calibri" panose="020F0502020204030204" pitchFamily="34" charset="0"/>
                          <a:ea typeface="Yu Gothic" panose="020B0400000000000000" pitchFamily="34" charset="-128"/>
                          <a:cs typeface="Times New Roman" panose="02020603050405020304" pitchFamily="18" charset="0"/>
                        </a:rPr>
                        <a:t>Medellín – Bucaramanga </a:t>
                      </a:r>
                      <a:endParaRPr lang="es-CO" sz="1400" b="1" dirty="0">
                        <a:effectLst/>
                        <a:latin typeface="Calibri" panose="020F0502020204030204" pitchFamily="34" charset="0"/>
                        <a:ea typeface="Yu Gothic" panose="020B0400000000000000" pitchFamily="34" charset="-128"/>
                        <a:cs typeface="Times New Roman" panose="02020603050405020304" pitchFamily="18" charset="0"/>
                      </a:endParaRPr>
                    </a:p>
                  </a:txBody>
                  <a:tcPr marL="44450" marR="44450" marT="0" marB="0" anchor="ctr">
                    <a:lnL>
                      <a:noFill/>
                    </a:lnL>
                    <a:lnR>
                      <a:noFill/>
                    </a:lnR>
                    <a:lnT>
                      <a:noFill/>
                    </a:lnT>
                    <a:lnB>
                      <a:noFill/>
                    </a:lnB>
                    <a:noFill/>
                  </a:tcPr>
                </a:tc>
                <a:tc>
                  <a:txBody>
                    <a:bodyPr/>
                    <a:lstStyle/>
                    <a:p>
                      <a:pPr algn="ctr">
                        <a:spcAft>
                          <a:spcPts val="0"/>
                        </a:spcAft>
                      </a:pPr>
                      <a:r>
                        <a:rPr lang="es-ES" sz="1400" b="0" dirty="0">
                          <a:solidFill>
                            <a:srgbClr val="FF207B"/>
                          </a:solidFill>
                          <a:effectLst/>
                          <a:latin typeface="Calibri" panose="020F0502020204030204" pitchFamily="34" charset="0"/>
                          <a:ea typeface="Yu Gothic" panose="020B0400000000000000" pitchFamily="34" charset="-128"/>
                          <a:cs typeface="Times New Roman" panose="02020603050405020304" pitchFamily="18" charset="0"/>
                        </a:rPr>
                        <a:t>-5,0</a:t>
                      </a:r>
                      <a:endParaRPr lang="es-CO" sz="1400" b="0" dirty="0">
                        <a:solidFill>
                          <a:srgbClr val="FF207B"/>
                        </a:solidFill>
                        <a:effectLst/>
                        <a:latin typeface="Calibri" panose="020F0502020204030204" pitchFamily="34" charset="0"/>
                        <a:ea typeface="Yu Gothic" panose="020B0400000000000000" pitchFamily="34" charset="-128"/>
                        <a:cs typeface="Times New Roman" panose="02020603050405020304" pitchFamily="18" charset="0"/>
                      </a:endParaRPr>
                    </a:p>
                  </a:txBody>
                  <a:tcPr marL="44450" marR="44450" marT="0" marB="0" anchor="ctr">
                    <a:lnL>
                      <a:noFill/>
                    </a:lnL>
                    <a:lnR>
                      <a:noFill/>
                    </a:lnR>
                    <a:lnT>
                      <a:noFill/>
                    </a:lnT>
                    <a:lnB>
                      <a:noFill/>
                    </a:lnB>
                    <a:noFill/>
                  </a:tcPr>
                </a:tc>
                <a:tc>
                  <a:txBody>
                    <a:bodyPr/>
                    <a:lstStyle/>
                    <a:p>
                      <a:pPr algn="ctr">
                        <a:spcAft>
                          <a:spcPts val="0"/>
                        </a:spcAft>
                      </a:pPr>
                      <a:endParaRPr lang="es-CO" sz="1400" b="0" dirty="0">
                        <a:solidFill>
                          <a:srgbClr val="FF207B"/>
                        </a:solidFill>
                        <a:effectLst/>
                        <a:latin typeface="Calibri" panose="020F0502020204030204" pitchFamily="34" charset="0"/>
                        <a:ea typeface="Yu Gothic" panose="020B0400000000000000" pitchFamily="34" charset="-128"/>
                        <a:cs typeface="Times New Roman" panose="02020603050405020304" pitchFamily="18" charset="0"/>
                      </a:endParaRPr>
                    </a:p>
                  </a:txBody>
                  <a:tcPr marL="44450" marR="44450" marT="0" marB="0" anchor="ctr">
                    <a:lnL>
                      <a:noFill/>
                    </a:lnL>
                    <a:lnR>
                      <a:noFill/>
                    </a:lnR>
                    <a:lnT>
                      <a:noFill/>
                    </a:lnT>
                    <a:lnB>
                      <a:noFill/>
                    </a:lnB>
                    <a:noFill/>
                  </a:tcPr>
                </a:tc>
                <a:tc>
                  <a:txBody>
                    <a:bodyPr/>
                    <a:lstStyle/>
                    <a:p>
                      <a:pPr algn="ctr">
                        <a:spcAft>
                          <a:spcPts val="0"/>
                        </a:spcAft>
                      </a:pPr>
                      <a:r>
                        <a:rPr lang="es-ES" sz="1400" dirty="0">
                          <a:solidFill>
                            <a:srgbClr val="FF207B"/>
                          </a:solidFill>
                          <a:effectLst/>
                          <a:latin typeface="Calibri" panose="020F0502020204030204" pitchFamily="34" charset="0"/>
                          <a:ea typeface="Yu Gothic" panose="020B0400000000000000" pitchFamily="34" charset="-128"/>
                          <a:cs typeface="Times New Roman" panose="02020603050405020304" pitchFamily="18" charset="0"/>
                        </a:rPr>
                        <a:t>-3,0</a:t>
                      </a:r>
                      <a:endParaRPr lang="es-CO" sz="1400" dirty="0">
                        <a:solidFill>
                          <a:srgbClr val="FF207B"/>
                        </a:solidFill>
                        <a:effectLst/>
                        <a:latin typeface="Calibri" panose="020F0502020204030204" pitchFamily="34" charset="0"/>
                        <a:ea typeface="Yu Gothic" panose="020B0400000000000000" pitchFamily="34" charset="-128"/>
                        <a:cs typeface="Times New Roman" panose="02020603050405020304" pitchFamily="18" charset="0"/>
                      </a:endParaRPr>
                    </a:p>
                  </a:txBody>
                  <a:tcPr marL="44450" marR="44450" marT="0" marB="0" anchor="ctr">
                    <a:lnL>
                      <a:noFill/>
                    </a:lnL>
                    <a:lnR>
                      <a:noFill/>
                    </a:lnR>
                    <a:lnT>
                      <a:noFill/>
                    </a:lnT>
                    <a:lnB>
                      <a:noFill/>
                    </a:lnB>
                    <a:noFill/>
                  </a:tcPr>
                </a:tc>
                <a:tc>
                  <a:txBody>
                    <a:bodyPr/>
                    <a:lstStyle/>
                    <a:p>
                      <a:pPr algn="ctr">
                        <a:spcAft>
                          <a:spcPts val="0"/>
                        </a:spcAft>
                      </a:pPr>
                      <a:r>
                        <a:rPr lang="es-ES" sz="1400" b="0" dirty="0">
                          <a:solidFill>
                            <a:srgbClr val="FF207B"/>
                          </a:solidFill>
                          <a:effectLst/>
                          <a:latin typeface="Calibri" panose="020F0502020204030204" pitchFamily="34" charset="0"/>
                          <a:ea typeface="Yu Gothic" panose="020B0400000000000000" pitchFamily="34" charset="-128"/>
                          <a:cs typeface="Times New Roman" panose="02020603050405020304" pitchFamily="18" charset="0"/>
                        </a:rPr>
                        <a:t>-25,0</a:t>
                      </a:r>
                      <a:endParaRPr lang="es-CO" sz="1400" b="0" dirty="0">
                        <a:solidFill>
                          <a:srgbClr val="FF207B"/>
                        </a:solidFill>
                        <a:effectLst/>
                        <a:latin typeface="Calibri" panose="020F0502020204030204" pitchFamily="34" charset="0"/>
                        <a:ea typeface="Yu Gothic" panose="020B0400000000000000" pitchFamily="34" charset="-128"/>
                        <a:cs typeface="Times New Roman" panose="02020603050405020304" pitchFamily="18" charset="0"/>
                      </a:endParaRPr>
                    </a:p>
                  </a:txBody>
                  <a:tcPr marL="44450" marR="44450" marT="0" marB="0" anchor="ctr">
                    <a:lnL>
                      <a:noFill/>
                    </a:lnL>
                    <a:lnR>
                      <a:noFill/>
                    </a:lnR>
                    <a:lnT>
                      <a:noFill/>
                    </a:lnT>
                    <a:lnB>
                      <a:noFill/>
                    </a:lnB>
                    <a:noFill/>
                  </a:tcPr>
                </a:tc>
                <a:extLst>
                  <a:ext uri="{0D108BD9-81ED-4DB2-BD59-A6C34878D82A}">
                    <a16:rowId xmlns:a16="http://schemas.microsoft.com/office/drawing/2014/main" val="3584263110"/>
                  </a:ext>
                </a:extLst>
              </a:tr>
            </a:tbl>
          </a:graphicData>
        </a:graphic>
      </p:graphicFrame>
      <p:sp>
        <p:nvSpPr>
          <p:cNvPr id="8" name="10 CuadroTexto">
            <a:extLst>
              <a:ext uri="{FF2B5EF4-FFF2-40B4-BE49-F238E27FC236}">
                <a16:creationId xmlns:a16="http://schemas.microsoft.com/office/drawing/2014/main" id="{16839279-AD7F-490F-8900-0A4AB6A695E9}"/>
              </a:ext>
            </a:extLst>
          </p:cNvPr>
          <p:cNvSpPr txBox="1"/>
          <p:nvPr/>
        </p:nvSpPr>
        <p:spPr>
          <a:xfrm>
            <a:off x="1764089" y="6147653"/>
            <a:ext cx="7427496" cy="246221"/>
          </a:xfrm>
          <a:prstGeom prst="rect">
            <a:avLst/>
          </a:prstGeom>
          <a:noFill/>
        </p:spPr>
        <p:txBody>
          <a:bodyPr wrap="square" rtlCol="0">
            <a:spAutoFit/>
          </a:bodyPr>
          <a:lstStyle>
            <a:defPPr>
              <a:defRPr lang="es-CO"/>
            </a:defPPr>
            <a:lvl1pPr lvl="0">
              <a:defRPr sz="900">
                <a:solidFill>
                  <a:srgbClr val="000000"/>
                </a:solidFill>
                <a:cs typeface="Calibri"/>
              </a:defRPr>
            </a:lvl1pPr>
          </a:lstStyle>
          <a:p>
            <a:pPr lvl="0" defTabSz="914332">
              <a:defRPr/>
            </a:pPr>
            <a:r>
              <a:rPr lang="es-CO" sz="1000" dirty="0">
                <a:solidFill>
                  <a:srgbClr val="000000">
                    <a:lumMod val="75000"/>
                    <a:lumOff val="25000"/>
                  </a:srgbClr>
                </a:solidFill>
                <a:latin typeface="Calibri" panose="020F0502020204030204" pitchFamily="34" charset="0"/>
                <a:cs typeface="Calibri" panose="020F0502020204030204" pitchFamily="34" charset="0"/>
              </a:rPr>
              <a:t>Fuente: ANDI, </a:t>
            </a:r>
            <a:r>
              <a:rPr lang="es-CO" sz="1000" dirty="0" err="1">
                <a:solidFill>
                  <a:srgbClr val="000000">
                    <a:lumMod val="75000"/>
                    <a:lumOff val="25000"/>
                  </a:srgbClr>
                </a:solidFill>
                <a:latin typeface="Calibri" panose="020F0502020204030204" pitchFamily="34" charset="0"/>
                <a:cs typeface="Calibri" panose="020F0502020204030204" pitchFamily="34" charset="0"/>
              </a:rPr>
              <a:t>MinTransporte</a:t>
            </a:r>
            <a:r>
              <a:rPr lang="es-CO" sz="1000" dirty="0">
                <a:solidFill>
                  <a:srgbClr val="000000">
                    <a:lumMod val="75000"/>
                    <a:lumOff val="25000"/>
                  </a:srgbClr>
                </a:solidFill>
                <a:latin typeface="Calibri" panose="020F0502020204030204" pitchFamily="34" charset="0"/>
                <a:cs typeface="Calibri" panose="020F0502020204030204" pitchFamily="34" charset="0"/>
              </a:rPr>
              <a:t> – Elaboración Cámara de Comercio de Cali </a:t>
            </a:r>
          </a:p>
        </p:txBody>
      </p:sp>
      <p:sp>
        <p:nvSpPr>
          <p:cNvPr id="9" name="4 Rectángulo">
            <a:extLst>
              <a:ext uri="{FF2B5EF4-FFF2-40B4-BE49-F238E27FC236}">
                <a16:creationId xmlns:a16="http://schemas.microsoft.com/office/drawing/2014/main" id="{124E65AD-D515-49B8-B319-57C5831A1700}"/>
              </a:ext>
            </a:extLst>
          </p:cNvPr>
          <p:cNvSpPr/>
          <p:nvPr/>
        </p:nvSpPr>
        <p:spPr>
          <a:xfrm>
            <a:off x="335200" y="235603"/>
            <a:ext cx="11521600" cy="757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nchor="ctr">
            <a:spAutoFit/>
          </a:bodyPr>
          <a:lstStyle/>
          <a:p>
            <a:pPr lvl="0" defTabSz="914332" eaLnBrk="0" fontAlgn="base" hangingPunct="0">
              <a:lnSpc>
                <a:spcPct val="90000"/>
              </a:lnSpc>
              <a:spcBef>
                <a:spcPct val="0"/>
              </a:spcBef>
              <a:spcAft>
                <a:spcPct val="0"/>
              </a:spcAft>
              <a:defRPr/>
            </a:pPr>
            <a:r>
              <a:rPr lang="es-ES" sz="2400" dirty="0">
                <a:solidFill>
                  <a:srgbClr val="253D90"/>
                </a:solidFill>
                <a:latin typeface="AmpleSoft-Bold"/>
                <a:ea typeface="Verdana" panose="020B0604030504040204" pitchFamily="34" charset="0"/>
              </a:rPr>
              <a:t>Los principales corredores logísticos del país registraron disminuciones anuales en las toneladas movilizadas en marzo de 2020</a:t>
            </a:r>
            <a:endParaRPr lang="es-CO" sz="2400" dirty="0">
              <a:solidFill>
                <a:srgbClr val="253D90"/>
              </a:solidFill>
              <a:latin typeface="AmpleSoft-Bold"/>
              <a:ea typeface="Verdana" panose="020B0604030504040204" pitchFamily="34" charset="0"/>
            </a:endParaRPr>
          </a:p>
        </p:txBody>
      </p:sp>
    </p:spTree>
    <p:extLst>
      <p:ext uri="{BB962C8B-B14F-4D97-AF65-F5344CB8AC3E}">
        <p14:creationId xmlns:p14="http://schemas.microsoft.com/office/powerpoint/2010/main" val="202721449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4 Rectángulo">
            <a:extLst>
              <a:ext uri="{FF2B5EF4-FFF2-40B4-BE49-F238E27FC236}">
                <a16:creationId xmlns:a16="http://schemas.microsoft.com/office/drawing/2014/main" id="{76CFF086-FDD4-4413-A045-14EAA2D064BB}"/>
              </a:ext>
            </a:extLst>
          </p:cNvPr>
          <p:cNvSpPr/>
          <p:nvPr/>
        </p:nvSpPr>
        <p:spPr>
          <a:xfrm>
            <a:off x="1046923" y="1497105"/>
            <a:ext cx="10084904" cy="707886"/>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2000" b="1" i="0" u="none" strike="noStrike" kern="1200" cap="none" spc="0" normalizeH="0" baseline="0" noProof="0" dirty="0">
                <a:ln>
                  <a:noFill/>
                </a:ln>
                <a:solidFill>
                  <a:srgbClr val="000000"/>
                </a:solidFill>
                <a:effectLst/>
                <a:uLnTx/>
                <a:uFillTx/>
                <a:latin typeface="Calibri"/>
                <a:ea typeface="+mn-ea"/>
                <a:cs typeface="Calibri" panose="020F0502020204030204" pitchFamily="34" charset="0"/>
              </a:rPr>
              <a:t>Número de arribos de embarcaciones – Principales puertos de Colombia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2000" b="1" i="0" u="none" strike="noStrike" kern="1200" cap="none" spc="0" normalizeH="0" baseline="0" noProof="0" dirty="0">
                <a:ln>
                  <a:noFill/>
                </a:ln>
                <a:solidFill>
                  <a:srgbClr val="000000"/>
                </a:solidFill>
                <a:effectLst/>
                <a:uLnTx/>
                <a:uFillTx/>
                <a:latin typeface="Calibri"/>
                <a:ea typeface="+mn-ea"/>
                <a:cs typeface="Calibri" panose="020F0502020204030204" pitchFamily="34" charset="0"/>
              </a:rPr>
              <a:t>marzo 2020 Vs. 2019</a:t>
            </a:r>
          </a:p>
        </p:txBody>
      </p:sp>
      <p:graphicFrame>
        <p:nvGraphicFramePr>
          <p:cNvPr id="6" name="Gráfico 5">
            <a:extLst>
              <a:ext uri="{FF2B5EF4-FFF2-40B4-BE49-F238E27FC236}">
                <a16:creationId xmlns:a16="http://schemas.microsoft.com/office/drawing/2014/main" id="{1C1C6BA6-9D73-4EBD-839B-031B3A52B42A}"/>
              </a:ext>
            </a:extLst>
          </p:cNvPr>
          <p:cNvGraphicFramePr/>
          <p:nvPr>
            <p:extLst>
              <p:ext uri="{D42A27DB-BD31-4B8C-83A1-F6EECF244321}">
                <p14:modId xmlns:p14="http://schemas.microsoft.com/office/powerpoint/2010/main" val="3293323217"/>
              </p:ext>
            </p:extLst>
          </p:nvPr>
        </p:nvGraphicFramePr>
        <p:xfrm>
          <a:off x="1774209" y="2374710"/>
          <a:ext cx="8652681" cy="3763623"/>
        </p:xfrm>
        <a:graphic>
          <a:graphicData uri="http://schemas.openxmlformats.org/drawingml/2006/chart">
            <c:chart xmlns:c="http://schemas.openxmlformats.org/drawingml/2006/chart" xmlns:r="http://schemas.openxmlformats.org/officeDocument/2006/relationships" r:id="rId2"/>
          </a:graphicData>
        </a:graphic>
      </p:graphicFrame>
      <p:sp>
        <p:nvSpPr>
          <p:cNvPr id="8" name="10 CuadroTexto">
            <a:extLst>
              <a:ext uri="{FF2B5EF4-FFF2-40B4-BE49-F238E27FC236}">
                <a16:creationId xmlns:a16="http://schemas.microsoft.com/office/drawing/2014/main" id="{2812E53D-5EF0-49DD-A15F-4DAE13F0CEE4}"/>
              </a:ext>
            </a:extLst>
          </p:cNvPr>
          <p:cNvSpPr txBox="1"/>
          <p:nvPr/>
        </p:nvSpPr>
        <p:spPr>
          <a:xfrm>
            <a:off x="1764089" y="6147653"/>
            <a:ext cx="7427496" cy="246221"/>
          </a:xfrm>
          <a:prstGeom prst="rect">
            <a:avLst/>
          </a:prstGeom>
          <a:noFill/>
        </p:spPr>
        <p:txBody>
          <a:bodyPr wrap="square" rtlCol="0">
            <a:spAutoFit/>
          </a:bodyPr>
          <a:lstStyle>
            <a:defPPr>
              <a:defRPr lang="es-CO"/>
            </a:defPPr>
            <a:lvl1pPr lvl="0">
              <a:defRPr sz="900">
                <a:solidFill>
                  <a:srgbClr val="000000"/>
                </a:solidFill>
                <a:cs typeface="Calibri"/>
              </a:defRPr>
            </a:lvl1pPr>
          </a:lstStyle>
          <a:p>
            <a:pPr lvl="0" defTabSz="914332">
              <a:defRPr/>
            </a:pPr>
            <a:r>
              <a:rPr lang="es-CO" sz="1000" dirty="0">
                <a:solidFill>
                  <a:srgbClr val="000000">
                    <a:lumMod val="75000"/>
                    <a:lumOff val="25000"/>
                  </a:srgbClr>
                </a:solidFill>
                <a:latin typeface="Calibri" panose="020F0502020204030204" pitchFamily="34" charset="0"/>
                <a:cs typeface="Calibri" panose="020F0502020204030204" pitchFamily="34" charset="0"/>
              </a:rPr>
              <a:t>Fuente: ANDI, </a:t>
            </a:r>
            <a:r>
              <a:rPr lang="es-CO" sz="1000" dirty="0" err="1">
                <a:solidFill>
                  <a:srgbClr val="000000">
                    <a:lumMod val="75000"/>
                    <a:lumOff val="25000"/>
                  </a:srgbClr>
                </a:solidFill>
                <a:latin typeface="Calibri" panose="020F0502020204030204" pitchFamily="34" charset="0"/>
                <a:cs typeface="Calibri" panose="020F0502020204030204" pitchFamily="34" charset="0"/>
              </a:rPr>
              <a:t>MinTransporte</a:t>
            </a:r>
            <a:r>
              <a:rPr lang="es-CO" sz="1000" dirty="0">
                <a:solidFill>
                  <a:srgbClr val="000000">
                    <a:lumMod val="75000"/>
                    <a:lumOff val="25000"/>
                  </a:srgbClr>
                </a:solidFill>
                <a:latin typeface="Calibri" panose="020F0502020204030204" pitchFamily="34" charset="0"/>
                <a:cs typeface="Calibri" panose="020F0502020204030204" pitchFamily="34" charset="0"/>
              </a:rPr>
              <a:t> – Cálculos Cámara de Comercio de Cali </a:t>
            </a:r>
          </a:p>
        </p:txBody>
      </p:sp>
      <p:sp>
        <p:nvSpPr>
          <p:cNvPr id="7" name="4 Rectángulo">
            <a:extLst>
              <a:ext uri="{FF2B5EF4-FFF2-40B4-BE49-F238E27FC236}">
                <a16:creationId xmlns:a16="http://schemas.microsoft.com/office/drawing/2014/main" id="{41BC98B3-78BB-41C4-89EC-63DB59CCC8EF}"/>
              </a:ext>
            </a:extLst>
          </p:cNvPr>
          <p:cNvSpPr/>
          <p:nvPr/>
        </p:nvSpPr>
        <p:spPr>
          <a:xfrm>
            <a:off x="335200" y="235603"/>
            <a:ext cx="11521600" cy="757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nchor="ctr">
            <a:spAutoFit/>
          </a:bodyPr>
          <a:lstStyle/>
          <a:p>
            <a:pPr lvl="0" defTabSz="914332" eaLnBrk="0" fontAlgn="base" hangingPunct="0">
              <a:lnSpc>
                <a:spcPct val="90000"/>
              </a:lnSpc>
              <a:spcBef>
                <a:spcPct val="0"/>
              </a:spcBef>
              <a:spcAft>
                <a:spcPct val="0"/>
              </a:spcAft>
              <a:defRPr/>
            </a:pPr>
            <a:r>
              <a:rPr lang="es-ES" sz="2400" dirty="0">
                <a:solidFill>
                  <a:srgbClr val="253D90"/>
                </a:solidFill>
                <a:latin typeface="AmpleSoft-Bold"/>
                <a:ea typeface="Verdana" panose="020B0604030504040204" pitchFamily="34" charset="0"/>
              </a:rPr>
              <a:t>Buenaventura (-28,3%), Cartagena (-13,5%) y Santa Marta (-12,2%) registraron las disminuciones más altas en el número de arribos de embarcaciones a sus puertos</a:t>
            </a:r>
          </a:p>
        </p:txBody>
      </p:sp>
    </p:spTree>
    <p:extLst>
      <p:ext uri="{BB962C8B-B14F-4D97-AF65-F5344CB8AC3E}">
        <p14:creationId xmlns:p14="http://schemas.microsoft.com/office/powerpoint/2010/main" val="320329694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4 Rectángulo"/>
          <p:cNvSpPr/>
          <p:nvPr/>
        </p:nvSpPr>
        <p:spPr>
          <a:xfrm>
            <a:off x="1055440" y="1663758"/>
            <a:ext cx="10081120" cy="707886"/>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2000" b="1" i="0" u="none" strike="noStrike" kern="1200" cap="none" spc="0" normalizeH="0" baseline="0" noProof="0" dirty="0">
                <a:ln>
                  <a:noFill/>
                </a:ln>
                <a:solidFill>
                  <a:srgbClr val="000000"/>
                </a:solidFill>
                <a:effectLst/>
                <a:uLnTx/>
                <a:uFillTx/>
                <a:latin typeface="Calibri"/>
                <a:ea typeface="+mn-ea"/>
                <a:cs typeface="Calibri" panose="020F0502020204030204" pitchFamily="34" charset="0"/>
              </a:rPr>
              <a:t>Índice mensual de Confianza del Consumidor (ICC–Balance %)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2000" b="1" i="0" u="none" strike="noStrike" kern="1200" cap="none" spc="0" normalizeH="0" baseline="0" noProof="0" dirty="0">
                <a:ln>
                  <a:noFill/>
                </a:ln>
                <a:solidFill>
                  <a:srgbClr val="000000"/>
                </a:solidFill>
                <a:effectLst/>
                <a:uLnTx/>
                <a:uFillTx/>
                <a:latin typeface="Calibri"/>
                <a:ea typeface="+mn-ea"/>
                <a:cs typeface="Calibri" panose="020F0502020204030204" pitchFamily="34" charset="0"/>
              </a:rPr>
              <a:t>marzo (2013-2020) </a:t>
            </a:r>
            <a:endParaRPr kumimoji="0" lang="es-CO" sz="2000" b="0" i="0" u="none" strike="noStrike" kern="1200" cap="none" spc="0" normalizeH="0" baseline="0" noProof="0" dirty="0">
              <a:ln>
                <a:noFill/>
              </a:ln>
              <a:solidFill>
                <a:srgbClr val="000000"/>
              </a:solidFill>
              <a:effectLst/>
              <a:uLnTx/>
              <a:uFillTx/>
              <a:latin typeface="Calibri"/>
              <a:ea typeface="+mn-ea"/>
              <a:cs typeface="Calibri" panose="020F0502020204030204" pitchFamily="34" charset="0"/>
            </a:endParaRPr>
          </a:p>
        </p:txBody>
      </p:sp>
      <p:graphicFrame>
        <p:nvGraphicFramePr>
          <p:cNvPr id="17" name="3 Gráfico"/>
          <p:cNvGraphicFramePr/>
          <p:nvPr/>
        </p:nvGraphicFramePr>
        <p:xfrm>
          <a:off x="1055440" y="2564904"/>
          <a:ext cx="10081120" cy="3384376"/>
        </p:xfrm>
        <a:graphic>
          <a:graphicData uri="http://schemas.openxmlformats.org/drawingml/2006/chart">
            <c:chart xmlns:c="http://schemas.openxmlformats.org/drawingml/2006/chart" xmlns:r="http://schemas.openxmlformats.org/officeDocument/2006/relationships" r:id="rId2"/>
          </a:graphicData>
        </a:graphic>
      </p:graphicFrame>
      <p:sp>
        <p:nvSpPr>
          <p:cNvPr id="6" name="10 CuadroTexto">
            <a:extLst>
              <a:ext uri="{FF2B5EF4-FFF2-40B4-BE49-F238E27FC236}">
                <a16:creationId xmlns:a16="http://schemas.microsoft.com/office/drawing/2014/main" id="{331D6148-F227-4DC4-935B-C99EF49739CA}"/>
              </a:ext>
            </a:extLst>
          </p:cNvPr>
          <p:cNvSpPr txBox="1"/>
          <p:nvPr/>
        </p:nvSpPr>
        <p:spPr>
          <a:xfrm>
            <a:off x="1764089" y="6147653"/>
            <a:ext cx="7427496" cy="400110"/>
          </a:xfrm>
          <a:prstGeom prst="rect">
            <a:avLst/>
          </a:prstGeom>
          <a:noFill/>
        </p:spPr>
        <p:txBody>
          <a:bodyPr wrap="square" rtlCol="0">
            <a:spAutoFit/>
          </a:bodyPr>
          <a:lstStyle>
            <a:defPPr>
              <a:defRPr lang="es-CO"/>
            </a:defPPr>
            <a:lvl1pPr lvl="0">
              <a:defRPr sz="900">
                <a:solidFill>
                  <a:srgbClr val="000000"/>
                </a:solidFill>
                <a:cs typeface="Calibri"/>
              </a:defRPr>
            </a:lvl1pPr>
          </a:lstStyle>
          <a:p>
            <a:pPr lvl="0">
              <a:defRPr/>
            </a:pPr>
            <a:r>
              <a:rPr lang="es-ES" sz="1000" dirty="0">
                <a:solidFill>
                  <a:srgbClr val="000000">
                    <a:lumMod val="75000"/>
                    <a:lumOff val="25000"/>
                  </a:srgbClr>
                </a:solidFill>
                <a:latin typeface="Calibri" panose="020F0502020204030204" pitchFamily="34" charset="0"/>
                <a:cs typeface="Calibri" panose="020F0502020204030204" pitchFamily="34" charset="0"/>
              </a:rPr>
              <a:t>Fuente: Fedesarrollo – Elaboración Cámara de Comercio de Cali</a:t>
            </a:r>
          </a:p>
          <a:p>
            <a:pPr lvl="0">
              <a:defRPr/>
            </a:pPr>
            <a:endParaRPr lang="es-MX" sz="1000" kern="0" dirty="0"/>
          </a:p>
        </p:txBody>
      </p:sp>
      <p:sp>
        <p:nvSpPr>
          <p:cNvPr id="7" name="4 Rectángulo">
            <a:extLst>
              <a:ext uri="{FF2B5EF4-FFF2-40B4-BE49-F238E27FC236}">
                <a16:creationId xmlns:a16="http://schemas.microsoft.com/office/drawing/2014/main" id="{633A4505-D760-41CE-89F7-C873670C2FB6}"/>
              </a:ext>
            </a:extLst>
          </p:cNvPr>
          <p:cNvSpPr/>
          <p:nvPr/>
        </p:nvSpPr>
        <p:spPr>
          <a:xfrm>
            <a:off x="335200" y="235603"/>
            <a:ext cx="11521600" cy="757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nchor="ctr">
            <a:spAutoFit/>
          </a:bodyPr>
          <a:lstStyle/>
          <a:p>
            <a:pPr lvl="0" defTabSz="609585" eaLnBrk="0" fontAlgn="base" hangingPunct="0">
              <a:lnSpc>
                <a:spcPct val="90000"/>
              </a:lnSpc>
              <a:spcBef>
                <a:spcPct val="0"/>
              </a:spcBef>
              <a:spcAft>
                <a:spcPct val="0"/>
              </a:spcAft>
              <a:defRPr/>
            </a:pPr>
            <a:r>
              <a:rPr lang="es-ES" sz="2400" dirty="0">
                <a:solidFill>
                  <a:srgbClr val="253D90"/>
                </a:solidFill>
                <a:latin typeface="AmpleSoft-Bold"/>
                <a:ea typeface="ＭＳ Ｐゴシック" charset="0"/>
              </a:rPr>
              <a:t>La confianza de los consumidores en Cali (-32,2%) registró un balance negativo en marzo de 2020</a:t>
            </a:r>
          </a:p>
        </p:txBody>
      </p:sp>
    </p:spTree>
    <p:extLst>
      <p:ext uri="{BB962C8B-B14F-4D97-AF65-F5344CB8AC3E}">
        <p14:creationId xmlns:p14="http://schemas.microsoft.com/office/powerpoint/2010/main" val="267669650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7 CuadroTexto">
            <a:extLst>
              <a:ext uri="{FF2B5EF4-FFF2-40B4-BE49-F238E27FC236}">
                <a16:creationId xmlns:a16="http://schemas.microsoft.com/office/drawing/2014/main" id="{9EB76411-85F6-422B-A121-374F0C3DC889}"/>
              </a:ext>
            </a:extLst>
          </p:cNvPr>
          <p:cNvSpPr txBox="1"/>
          <p:nvPr/>
        </p:nvSpPr>
        <p:spPr>
          <a:xfrm>
            <a:off x="1775520" y="5984070"/>
            <a:ext cx="7921373" cy="861774"/>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1000" b="0" i="0" u="none" strike="noStrike" kern="1200" cap="none" spc="0" normalizeH="0" baseline="0" noProof="0" dirty="0">
                <a:ln>
                  <a:noFill/>
                </a:ln>
                <a:solidFill>
                  <a:srgbClr val="000000">
                    <a:lumMod val="75000"/>
                    <a:lumOff val="25000"/>
                  </a:srgbClr>
                </a:solidFill>
                <a:effectLst/>
                <a:uLnTx/>
                <a:uFillTx/>
                <a:latin typeface="Calibri"/>
                <a:ea typeface="+mn-ea"/>
                <a:cs typeface="Calibri" panose="020F0502020204030204" pitchFamily="34" charset="0"/>
              </a:rPr>
              <a:t>Fuente: Fedesarrollo – Elaboración Cámara de Comercio de Cali</a:t>
            </a:r>
          </a:p>
          <a:p>
            <a:pPr marL="0" marR="0" lvl="0" indent="0" algn="just" defTabSz="914400" rtl="0" eaLnBrk="1" fontAlgn="auto" latinLnBrk="0" hangingPunct="1">
              <a:lnSpc>
                <a:spcPct val="100000"/>
              </a:lnSpc>
              <a:spcBef>
                <a:spcPts val="0"/>
              </a:spcBef>
              <a:spcAft>
                <a:spcPts val="0"/>
              </a:spcAft>
              <a:buClrTx/>
              <a:buSzTx/>
              <a:buFontTx/>
              <a:buNone/>
              <a:tabLst/>
              <a:defRPr/>
            </a:pPr>
            <a:r>
              <a:rPr lang="es-ES" sz="1000" dirty="0">
                <a:solidFill>
                  <a:srgbClr val="000000">
                    <a:lumMod val="75000"/>
                    <a:lumOff val="25000"/>
                  </a:srgbClr>
                </a:solidFill>
                <a:latin typeface="Calibri"/>
                <a:cs typeface="Calibri" panose="020F0502020204030204" pitchFamily="34" charset="0"/>
              </a:rPr>
              <a:t>*El escenario “V” supone una duración de la cuarentena hasta mediados de mayo y una recuperación relativamente rápida de la economía después del choque, retomando paulatinamente su capacidad productiva durante el segundo semestre del año. El escenario “W” refleja una recuperación de la economía posterior al levantamiento de la primera cuarentena después del mes de mayo y una caída adicional de la actividad producto de una segunda cuarentena. El escenario “U” supone una débil recuperación del consumo privado en lo que resta del año  </a:t>
            </a:r>
            <a:endParaRPr kumimoji="0" lang="es-ES" sz="1000" b="0" i="0" u="none" strike="noStrike" kern="1200" cap="none" spc="0" normalizeH="0" baseline="0" noProof="0" dirty="0">
              <a:ln>
                <a:noFill/>
              </a:ln>
              <a:solidFill>
                <a:srgbClr val="000000">
                  <a:lumMod val="75000"/>
                  <a:lumOff val="25000"/>
                </a:srgbClr>
              </a:solidFill>
              <a:effectLst/>
              <a:uLnTx/>
              <a:uFillTx/>
              <a:latin typeface="Calibri"/>
              <a:ea typeface="+mn-ea"/>
              <a:cs typeface="Calibri" panose="020F0502020204030204" pitchFamily="34" charset="0"/>
            </a:endParaRPr>
          </a:p>
        </p:txBody>
      </p:sp>
      <p:sp>
        <p:nvSpPr>
          <p:cNvPr id="3" name="Text Box 2">
            <a:extLst>
              <a:ext uri="{FF2B5EF4-FFF2-40B4-BE49-F238E27FC236}">
                <a16:creationId xmlns:a16="http://schemas.microsoft.com/office/drawing/2014/main" id="{999298A2-7A0B-4195-B5EC-2128CAB393AA}"/>
              </a:ext>
            </a:extLst>
          </p:cNvPr>
          <p:cNvSpPr txBox="1">
            <a:spLocks noChangeArrowheads="1"/>
          </p:cNvSpPr>
          <p:nvPr/>
        </p:nvSpPr>
        <p:spPr bwMode="auto">
          <a:xfrm>
            <a:off x="334851" y="245125"/>
            <a:ext cx="11539470" cy="75713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lvl1pPr>
              <a:defRPr sz="2400">
                <a:solidFill>
                  <a:schemeClr val="tx1"/>
                </a:solidFill>
                <a:latin typeface="Times New Roman" charset="0"/>
                <a:ea typeface="ＭＳ Ｐゴシック" charset="0"/>
              </a:defRPr>
            </a:lvl1pPr>
            <a:lvl2pPr marL="287338" indent="-285750">
              <a:defRPr sz="2400">
                <a:solidFill>
                  <a:schemeClr val="tx1"/>
                </a:solidFill>
                <a:latin typeface="Times New Roman" charset="0"/>
                <a:ea typeface="ＭＳ Ｐゴシック" charset="0"/>
              </a:defRPr>
            </a:lvl2pPr>
            <a:lvl3pPr>
              <a:defRPr sz="2400">
                <a:solidFill>
                  <a:schemeClr val="tx1"/>
                </a:solidFill>
                <a:latin typeface="Times New Roman" charset="0"/>
                <a:ea typeface="ＭＳ Ｐゴシック" charset="0"/>
              </a:defRPr>
            </a:lvl3pPr>
            <a:lvl4pPr>
              <a:defRPr sz="2400">
                <a:solidFill>
                  <a:schemeClr val="tx1"/>
                </a:solidFill>
                <a:latin typeface="Times New Roman" charset="0"/>
                <a:ea typeface="ＭＳ Ｐゴシック" charset="0"/>
              </a:defRPr>
            </a:lvl4pPr>
            <a:lvl5pPr>
              <a:defRPr sz="2400">
                <a:solidFill>
                  <a:schemeClr val="tx1"/>
                </a:solidFill>
                <a:latin typeface="Times New Roman" charset="0"/>
                <a:ea typeface="ＭＳ Ｐゴシック" charset="0"/>
              </a:defRPr>
            </a:lvl5pPr>
            <a:lvl6pPr eaLnBrk="0" fontAlgn="base" hangingPunct="0">
              <a:spcBef>
                <a:spcPct val="0"/>
              </a:spcBef>
              <a:spcAft>
                <a:spcPct val="0"/>
              </a:spcAft>
              <a:defRPr sz="2400">
                <a:solidFill>
                  <a:schemeClr val="tx1"/>
                </a:solidFill>
                <a:latin typeface="Times New Roman" charset="0"/>
                <a:ea typeface="ＭＳ Ｐゴシック" charset="0"/>
              </a:defRPr>
            </a:lvl6pPr>
            <a:lvl7pPr eaLnBrk="0" fontAlgn="base" hangingPunct="0">
              <a:spcBef>
                <a:spcPct val="0"/>
              </a:spcBef>
              <a:spcAft>
                <a:spcPct val="0"/>
              </a:spcAft>
              <a:defRPr sz="2400">
                <a:solidFill>
                  <a:schemeClr val="tx1"/>
                </a:solidFill>
                <a:latin typeface="Times New Roman" charset="0"/>
                <a:ea typeface="ＭＳ Ｐゴシック" charset="0"/>
              </a:defRPr>
            </a:lvl7pPr>
            <a:lvl8pPr eaLnBrk="0" fontAlgn="base" hangingPunct="0">
              <a:spcBef>
                <a:spcPct val="0"/>
              </a:spcBef>
              <a:spcAft>
                <a:spcPct val="0"/>
              </a:spcAft>
              <a:defRPr sz="2400">
                <a:solidFill>
                  <a:schemeClr val="tx1"/>
                </a:solidFill>
                <a:latin typeface="Times New Roman" charset="0"/>
                <a:ea typeface="ＭＳ Ｐゴシック" charset="0"/>
              </a:defRPr>
            </a:lvl8pPr>
            <a:lvl9pPr eaLnBrk="0" fontAlgn="base" hangingPunct="0">
              <a:spcBef>
                <a:spcPct val="0"/>
              </a:spcBef>
              <a:spcAft>
                <a:spcPct val="0"/>
              </a:spcAft>
              <a:defRPr sz="2400">
                <a:solidFill>
                  <a:schemeClr val="tx1"/>
                </a:solidFill>
                <a:latin typeface="Times New Roman" charset="0"/>
                <a:ea typeface="ＭＳ Ｐゴシック" charset="0"/>
              </a:defRPr>
            </a:lvl9pPr>
          </a:lstStyle>
          <a:p>
            <a:pPr marL="0" marR="0" lvl="0" indent="0" algn="l" defTabSz="609585" rtl="0" eaLnBrk="0" fontAlgn="base" latinLnBrk="0" hangingPunct="0">
              <a:lnSpc>
                <a:spcPct val="90000"/>
              </a:lnSpc>
              <a:spcBef>
                <a:spcPct val="0"/>
              </a:spcBef>
              <a:spcAft>
                <a:spcPct val="0"/>
              </a:spcAft>
              <a:buClrTx/>
              <a:buSzTx/>
              <a:buFontTx/>
              <a:buNone/>
              <a:tabLst/>
              <a:defRPr/>
            </a:pPr>
            <a:r>
              <a:rPr lang="es-ES" dirty="0">
                <a:solidFill>
                  <a:srgbClr val="253D90"/>
                </a:solidFill>
                <a:latin typeface="AmpleSoft-Bold"/>
              </a:rPr>
              <a:t>Se estima que la economía colombiana se contraería en un rango entre -2,7% y -7,9% en 2020 </a:t>
            </a:r>
            <a:endParaRPr kumimoji="0" lang="es-ES" sz="2400" b="0" i="0" u="none" strike="noStrike" kern="1200" cap="none" spc="0" normalizeH="0" baseline="0" noProof="0" dirty="0">
              <a:ln>
                <a:noFill/>
              </a:ln>
              <a:solidFill>
                <a:srgbClr val="253D90"/>
              </a:solidFill>
              <a:effectLst/>
              <a:uLnTx/>
              <a:uFillTx/>
              <a:latin typeface="AmpleSoft-Bold"/>
              <a:ea typeface="ＭＳ Ｐゴシック" charset="0"/>
              <a:cs typeface="+mn-cs"/>
            </a:endParaRPr>
          </a:p>
        </p:txBody>
      </p:sp>
      <p:graphicFrame>
        <p:nvGraphicFramePr>
          <p:cNvPr id="4" name="Tabla 3">
            <a:extLst>
              <a:ext uri="{FF2B5EF4-FFF2-40B4-BE49-F238E27FC236}">
                <a16:creationId xmlns:a16="http://schemas.microsoft.com/office/drawing/2014/main" id="{88D9830A-6C76-4B42-B9B6-30FF346ACD44}"/>
              </a:ext>
            </a:extLst>
          </p:cNvPr>
          <p:cNvGraphicFramePr>
            <a:graphicFrameLocks noGrp="1"/>
          </p:cNvGraphicFramePr>
          <p:nvPr/>
        </p:nvGraphicFramePr>
        <p:xfrm>
          <a:off x="2326204" y="2162057"/>
          <a:ext cx="7759491" cy="3497094"/>
        </p:xfrm>
        <a:graphic>
          <a:graphicData uri="http://schemas.openxmlformats.org/drawingml/2006/table">
            <a:tbl>
              <a:tblPr firstRow="1" firstCol="1" bandRow="1"/>
              <a:tblGrid>
                <a:gridCol w="3569629">
                  <a:extLst>
                    <a:ext uri="{9D8B030D-6E8A-4147-A177-3AD203B41FA5}">
                      <a16:colId xmlns:a16="http://schemas.microsoft.com/office/drawing/2014/main" val="1366453915"/>
                    </a:ext>
                  </a:extLst>
                </a:gridCol>
                <a:gridCol w="1296537">
                  <a:extLst>
                    <a:ext uri="{9D8B030D-6E8A-4147-A177-3AD203B41FA5}">
                      <a16:colId xmlns:a16="http://schemas.microsoft.com/office/drawing/2014/main" val="3562294110"/>
                    </a:ext>
                  </a:extLst>
                </a:gridCol>
                <a:gridCol w="1269242">
                  <a:extLst>
                    <a:ext uri="{9D8B030D-6E8A-4147-A177-3AD203B41FA5}">
                      <a16:colId xmlns:a16="http://schemas.microsoft.com/office/drawing/2014/main" val="2338662961"/>
                    </a:ext>
                  </a:extLst>
                </a:gridCol>
                <a:gridCol w="1624083">
                  <a:extLst>
                    <a:ext uri="{9D8B030D-6E8A-4147-A177-3AD203B41FA5}">
                      <a16:colId xmlns:a16="http://schemas.microsoft.com/office/drawing/2014/main" val="2088757438"/>
                    </a:ext>
                  </a:extLst>
                </a:gridCol>
              </a:tblGrid>
              <a:tr h="359622">
                <a:tc>
                  <a:txBody>
                    <a:bodyPr/>
                    <a:lstStyle/>
                    <a:p>
                      <a:pPr algn="ctr">
                        <a:spcAft>
                          <a:spcPts val="0"/>
                        </a:spcAft>
                      </a:pPr>
                      <a:r>
                        <a:rPr lang="es-ES" sz="1400" b="1" dirty="0">
                          <a:solidFill>
                            <a:schemeClr val="tx2"/>
                          </a:solidFill>
                          <a:effectLst/>
                          <a:latin typeface="Calibri" panose="020F0502020204030204" pitchFamily="34" charset="0"/>
                          <a:ea typeface="Yu Gothic" panose="020B0400000000000000" pitchFamily="34" charset="-128"/>
                          <a:cs typeface="Times New Roman" panose="02020603050405020304" pitchFamily="18" charset="0"/>
                        </a:rPr>
                        <a:t>Sector </a:t>
                      </a:r>
                      <a:endParaRPr lang="es-CO" sz="1400" b="1" dirty="0">
                        <a:solidFill>
                          <a:schemeClr val="tx2"/>
                        </a:solidFill>
                        <a:effectLst/>
                        <a:latin typeface="Calibri" panose="020F0502020204030204" pitchFamily="34" charset="0"/>
                        <a:ea typeface="Yu Gothic" panose="020B0400000000000000" pitchFamily="34" charset="-128"/>
                        <a:cs typeface="Times New Roman" panose="02020603050405020304" pitchFamily="18" charset="0"/>
                      </a:endParaRPr>
                    </a:p>
                  </a:txBody>
                  <a:tcPr marL="44450" marR="44450" marT="0" marB="0" anchor="ctr">
                    <a:lnL>
                      <a:noFill/>
                    </a:lnL>
                    <a:lnR>
                      <a:noFill/>
                    </a:lnR>
                    <a:lnT>
                      <a:noFill/>
                    </a:lnT>
                    <a:lnB>
                      <a:noFill/>
                    </a:lnB>
                    <a:solidFill>
                      <a:srgbClr val="253D90"/>
                    </a:solidFill>
                  </a:tcPr>
                </a:tc>
                <a:tc>
                  <a:txBody>
                    <a:bodyPr/>
                    <a:lstStyle/>
                    <a:p>
                      <a:pPr algn="ctr">
                        <a:spcAft>
                          <a:spcPts val="0"/>
                        </a:spcAft>
                      </a:pPr>
                      <a:r>
                        <a:rPr lang="es-ES" sz="1400" b="1" dirty="0">
                          <a:solidFill>
                            <a:schemeClr val="tx2"/>
                          </a:solidFill>
                          <a:effectLst/>
                          <a:latin typeface="Calibri" panose="020F0502020204030204" pitchFamily="34" charset="0"/>
                          <a:ea typeface="Yu Gothic" panose="020B0400000000000000" pitchFamily="34" charset="-128"/>
                          <a:cs typeface="Times New Roman" panose="02020603050405020304" pitchFamily="18" charset="0"/>
                        </a:rPr>
                        <a:t>Escenario “V”</a:t>
                      </a:r>
                      <a:endParaRPr lang="es-CO" sz="1400" b="1" dirty="0">
                        <a:solidFill>
                          <a:schemeClr val="tx2"/>
                        </a:solidFill>
                        <a:effectLst/>
                        <a:latin typeface="Calibri" panose="020F0502020204030204" pitchFamily="34" charset="0"/>
                        <a:ea typeface="Yu Gothic" panose="020B0400000000000000" pitchFamily="34" charset="-128"/>
                        <a:cs typeface="Times New Roman" panose="02020603050405020304" pitchFamily="18" charset="0"/>
                      </a:endParaRPr>
                    </a:p>
                  </a:txBody>
                  <a:tcPr marL="44450" marR="44450" marT="0" marB="0" anchor="ctr">
                    <a:lnL>
                      <a:noFill/>
                    </a:lnL>
                    <a:lnR>
                      <a:noFill/>
                    </a:lnR>
                    <a:lnT>
                      <a:noFill/>
                    </a:lnT>
                    <a:lnB>
                      <a:noFill/>
                    </a:lnB>
                    <a:solidFill>
                      <a:srgbClr val="253D90"/>
                    </a:solidFill>
                  </a:tcPr>
                </a:tc>
                <a:tc>
                  <a:txBody>
                    <a:bodyPr/>
                    <a:lstStyle/>
                    <a:p>
                      <a:pPr algn="ctr">
                        <a:spcAft>
                          <a:spcPts val="0"/>
                        </a:spcAft>
                      </a:pPr>
                      <a:r>
                        <a:rPr lang="es-ES" sz="1400" b="1" dirty="0">
                          <a:solidFill>
                            <a:schemeClr val="tx2"/>
                          </a:solidFill>
                          <a:effectLst/>
                          <a:latin typeface="Calibri" panose="020F0502020204030204" pitchFamily="34" charset="0"/>
                          <a:ea typeface="Yu Gothic" panose="020B0400000000000000" pitchFamily="34" charset="-128"/>
                          <a:cs typeface="Times New Roman" panose="02020603050405020304" pitchFamily="18" charset="0"/>
                        </a:rPr>
                        <a:t>Escenario “W”</a:t>
                      </a:r>
                      <a:endParaRPr lang="es-CO" sz="1400" b="1" dirty="0">
                        <a:solidFill>
                          <a:schemeClr val="tx2"/>
                        </a:solidFill>
                        <a:effectLst/>
                        <a:latin typeface="Calibri" panose="020F0502020204030204" pitchFamily="34" charset="0"/>
                        <a:ea typeface="Yu Gothic" panose="020B0400000000000000" pitchFamily="34" charset="-128"/>
                        <a:cs typeface="Times New Roman" panose="02020603050405020304" pitchFamily="18" charset="0"/>
                      </a:endParaRPr>
                    </a:p>
                  </a:txBody>
                  <a:tcPr marL="44450" marR="44450" marT="0" marB="0" anchor="ctr">
                    <a:lnL>
                      <a:noFill/>
                    </a:lnL>
                    <a:lnR>
                      <a:noFill/>
                    </a:lnR>
                    <a:lnT>
                      <a:noFill/>
                    </a:lnT>
                    <a:lnB>
                      <a:noFill/>
                    </a:lnB>
                    <a:solidFill>
                      <a:srgbClr val="253D90"/>
                    </a:solidFill>
                  </a:tcPr>
                </a:tc>
                <a:tc>
                  <a:txBody>
                    <a:bodyPr/>
                    <a:lstStyle/>
                    <a:p>
                      <a:pPr algn="ctr">
                        <a:spcAft>
                          <a:spcPts val="0"/>
                        </a:spcAft>
                      </a:pPr>
                      <a:r>
                        <a:rPr lang="es-ES" sz="1400" b="1" dirty="0">
                          <a:solidFill>
                            <a:schemeClr val="tx2"/>
                          </a:solidFill>
                          <a:effectLst/>
                          <a:latin typeface="Calibri" panose="020F0502020204030204" pitchFamily="34" charset="0"/>
                          <a:ea typeface="Yu Gothic" panose="020B0400000000000000" pitchFamily="34" charset="-128"/>
                          <a:cs typeface="Times New Roman" panose="02020603050405020304" pitchFamily="18" charset="0"/>
                        </a:rPr>
                        <a:t>Escenario “U”</a:t>
                      </a:r>
                      <a:endParaRPr lang="es-CO" sz="1400" b="1" dirty="0">
                        <a:solidFill>
                          <a:schemeClr val="tx2"/>
                        </a:solidFill>
                        <a:effectLst/>
                        <a:latin typeface="Calibri" panose="020F0502020204030204" pitchFamily="34" charset="0"/>
                        <a:ea typeface="Yu Gothic" panose="020B0400000000000000" pitchFamily="34" charset="-128"/>
                        <a:cs typeface="Times New Roman" panose="02020603050405020304" pitchFamily="18" charset="0"/>
                      </a:endParaRPr>
                    </a:p>
                  </a:txBody>
                  <a:tcPr marL="44450" marR="44450" marT="0" marB="0" anchor="ctr">
                    <a:lnL>
                      <a:noFill/>
                    </a:lnL>
                    <a:lnR>
                      <a:noFill/>
                    </a:lnR>
                    <a:lnT>
                      <a:noFill/>
                    </a:lnT>
                    <a:lnB>
                      <a:noFill/>
                    </a:lnB>
                    <a:solidFill>
                      <a:srgbClr val="253D90"/>
                    </a:solidFill>
                  </a:tcPr>
                </a:tc>
                <a:extLst>
                  <a:ext uri="{0D108BD9-81ED-4DB2-BD59-A6C34878D82A}">
                    <a16:rowId xmlns:a16="http://schemas.microsoft.com/office/drawing/2014/main" val="4127159744"/>
                  </a:ext>
                </a:extLst>
              </a:tr>
              <a:tr h="241344">
                <a:tc>
                  <a:txBody>
                    <a:bodyPr/>
                    <a:lstStyle/>
                    <a:p>
                      <a:pPr algn="l" fontAlgn="b"/>
                      <a:r>
                        <a:rPr lang="es-ES" sz="1400" b="1" i="0" u="none" strike="noStrike" dirty="0">
                          <a:solidFill>
                            <a:srgbClr val="000000"/>
                          </a:solidFill>
                          <a:effectLst/>
                          <a:latin typeface="Calibri" panose="020F0502020204030204" pitchFamily="34" charset="0"/>
                        </a:rPr>
                        <a:t>Actividades artísticas y de entretenimiento</a:t>
                      </a:r>
                    </a:p>
                  </a:txBody>
                  <a:tcPr marL="9525" marR="9525" marT="9525" marB="0" anchor="b">
                    <a:lnL>
                      <a:noFill/>
                    </a:lnL>
                    <a:lnR>
                      <a:noFill/>
                    </a:lnR>
                    <a:lnT>
                      <a:noFill/>
                    </a:lnT>
                    <a:lnB>
                      <a:noFill/>
                    </a:lnB>
                    <a:solidFill>
                      <a:srgbClr val="B9C4ED"/>
                    </a:solidFill>
                  </a:tcPr>
                </a:tc>
                <a:tc>
                  <a:txBody>
                    <a:bodyPr/>
                    <a:lstStyle/>
                    <a:p>
                      <a:pPr algn="ctr" fontAlgn="b"/>
                      <a:r>
                        <a:rPr lang="es-CO" sz="1400" b="0" i="0" u="none" strike="noStrike" dirty="0">
                          <a:solidFill>
                            <a:srgbClr val="FF207B"/>
                          </a:solidFill>
                          <a:effectLst/>
                          <a:latin typeface="Calibri" panose="020F0502020204030204" pitchFamily="34" charset="0"/>
                        </a:rPr>
                        <a:t>-14,4</a:t>
                      </a:r>
                    </a:p>
                  </a:txBody>
                  <a:tcPr marL="9525" marR="9525" marT="9525" marB="0" anchor="b">
                    <a:lnL>
                      <a:noFill/>
                    </a:lnL>
                    <a:lnR>
                      <a:noFill/>
                    </a:lnR>
                    <a:lnT>
                      <a:noFill/>
                    </a:lnT>
                    <a:lnB>
                      <a:noFill/>
                    </a:lnB>
                    <a:solidFill>
                      <a:srgbClr val="B9C4ED"/>
                    </a:solidFill>
                  </a:tcPr>
                </a:tc>
                <a:tc>
                  <a:txBody>
                    <a:bodyPr/>
                    <a:lstStyle/>
                    <a:p>
                      <a:pPr algn="ctr" fontAlgn="b"/>
                      <a:r>
                        <a:rPr lang="es-CO" sz="1400" b="0" i="0" u="none" strike="noStrike">
                          <a:solidFill>
                            <a:srgbClr val="FF207B"/>
                          </a:solidFill>
                          <a:effectLst/>
                          <a:latin typeface="Calibri" panose="020F0502020204030204" pitchFamily="34" charset="0"/>
                        </a:rPr>
                        <a:t>-20,6</a:t>
                      </a:r>
                    </a:p>
                  </a:txBody>
                  <a:tcPr marL="9525" marR="9525" marT="9525" marB="0" anchor="b">
                    <a:lnL>
                      <a:noFill/>
                    </a:lnL>
                    <a:lnR>
                      <a:noFill/>
                    </a:lnR>
                    <a:lnT>
                      <a:noFill/>
                    </a:lnT>
                    <a:lnB>
                      <a:noFill/>
                    </a:lnB>
                    <a:solidFill>
                      <a:srgbClr val="B9C4ED"/>
                    </a:solidFill>
                  </a:tcPr>
                </a:tc>
                <a:tc>
                  <a:txBody>
                    <a:bodyPr/>
                    <a:lstStyle/>
                    <a:p>
                      <a:pPr algn="ctr" fontAlgn="b"/>
                      <a:r>
                        <a:rPr lang="es-CO" sz="1400" b="0" i="0" u="none" strike="noStrike">
                          <a:solidFill>
                            <a:srgbClr val="FF207B"/>
                          </a:solidFill>
                          <a:effectLst/>
                          <a:latin typeface="Calibri" panose="020F0502020204030204" pitchFamily="34" charset="0"/>
                        </a:rPr>
                        <a:t>-33,4</a:t>
                      </a:r>
                    </a:p>
                  </a:txBody>
                  <a:tcPr marL="9525" marR="9525" marT="9525" marB="0" anchor="b">
                    <a:lnL>
                      <a:noFill/>
                    </a:lnL>
                    <a:lnR>
                      <a:noFill/>
                    </a:lnR>
                    <a:lnT>
                      <a:noFill/>
                    </a:lnT>
                    <a:lnB>
                      <a:noFill/>
                    </a:lnB>
                    <a:solidFill>
                      <a:srgbClr val="B9C4ED"/>
                    </a:solidFill>
                  </a:tcPr>
                </a:tc>
                <a:extLst>
                  <a:ext uri="{0D108BD9-81ED-4DB2-BD59-A6C34878D82A}">
                    <a16:rowId xmlns:a16="http://schemas.microsoft.com/office/drawing/2014/main" val="921077577"/>
                  </a:ext>
                </a:extLst>
              </a:tr>
              <a:tr h="241344">
                <a:tc>
                  <a:txBody>
                    <a:bodyPr/>
                    <a:lstStyle/>
                    <a:p>
                      <a:pPr algn="l" fontAlgn="b"/>
                      <a:r>
                        <a:rPr lang="es-CO" sz="1400" b="1" i="0" u="none" strike="noStrike" dirty="0">
                          <a:solidFill>
                            <a:srgbClr val="000000"/>
                          </a:solidFill>
                          <a:effectLst/>
                          <a:latin typeface="Calibri" panose="020F0502020204030204" pitchFamily="34" charset="0"/>
                        </a:rPr>
                        <a:t>Actividades financieras</a:t>
                      </a:r>
                    </a:p>
                  </a:txBody>
                  <a:tcPr marL="9525" marR="9525" marT="9525" marB="0" anchor="b">
                    <a:lnL>
                      <a:noFill/>
                    </a:lnL>
                    <a:lnR>
                      <a:noFill/>
                    </a:lnR>
                    <a:lnT>
                      <a:noFill/>
                    </a:lnT>
                    <a:lnB>
                      <a:noFill/>
                    </a:lnB>
                    <a:noFill/>
                  </a:tcPr>
                </a:tc>
                <a:tc>
                  <a:txBody>
                    <a:bodyPr/>
                    <a:lstStyle/>
                    <a:p>
                      <a:pPr algn="ctr" fontAlgn="b"/>
                      <a:r>
                        <a:rPr lang="es-CO" sz="1400" b="0" i="0" u="none" strike="noStrike" dirty="0">
                          <a:solidFill>
                            <a:srgbClr val="FF207B"/>
                          </a:solidFill>
                          <a:effectLst/>
                          <a:latin typeface="Calibri" panose="020F0502020204030204" pitchFamily="34" charset="0"/>
                        </a:rPr>
                        <a:t>-1,9</a:t>
                      </a:r>
                    </a:p>
                  </a:txBody>
                  <a:tcPr marL="9525" marR="9525" marT="9525" marB="0" anchor="b">
                    <a:lnL>
                      <a:noFill/>
                    </a:lnL>
                    <a:lnR>
                      <a:noFill/>
                    </a:lnR>
                    <a:lnT>
                      <a:noFill/>
                    </a:lnT>
                    <a:lnB>
                      <a:noFill/>
                    </a:lnB>
                    <a:noFill/>
                  </a:tcPr>
                </a:tc>
                <a:tc>
                  <a:txBody>
                    <a:bodyPr/>
                    <a:lstStyle/>
                    <a:p>
                      <a:pPr algn="ctr" fontAlgn="b"/>
                      <a:r>
                        <a:rPr lang="es-CO" sz="1400" b="0" i="0" u="none" strike="noStrike" dirty="0">
                          <a:solidFill>
                            <a:srgbClr val="FF207B"/>
                          </a:solidFill>
                          <a:effectLst/>
                          <a:latin typeface="Calibri" panose="020F0502020204030204" pitchFamily="34" charset="0"/>
                        </a:rPr>
                        <a:t>-2,8</a:t>
                      </a:r>
                    </a:p>
                  </a:txBody>
                  <a:tcPr marL="9525" marR="9525" marT="9525" marB="0" anchor="b">
                    <a:lnL>
                      <a:noFill/>
                    </a:lnL>
                    <a:lnR>
                      <a:noFill/>
                    </a:lnR>
                    <a:lnT>
                      <a:noFill/>
                    </a:lnT>
                    <a:lnB>
                      <a:noFill/>
                    </a:lnB>
                    <a:noFill/>
                  </a:tcPr>
                </a:tc>
                <a:tc>
                  <a:txBody>
                    <a:bodyPr/>
                    <a:lstStyle/>
                    <a:p>
                      <a:pPr algn="ctr" fontAlgn="b"/>
                      <a:r>
                        <a:rPr lang="es-CO" sz="1400" b="0" i="0" u="none" strike="noStrike" dirty="0">
                          <a:solidFill>
                            <a:srgbClr val="FF207B"/>
                          </a:solidFill>
                          <a:effectLst/>
                          <a:latin typeface="Calibri" panose="020F0502020204030204" pitchFamily="34" charset="0"/>
                        </a:rPr>
                        <a:t>-3,7</a:t>
                      </a:r>
                    </a:p>
                  </a:txBody>
                  <a:tcPr marL="9525" marR="9525" marT="9525" marB="0" anchor="b">
                    <a:lnL>
                      <a:noFill/>
                    </a:lnL>
                    <a:lnR>
                      <a:noFill/>
                    </a:lnR>
                    <a:lnT>
                      <a:noFill/>
                    </a:lnT>
                    <a:lnB>
                      <a:noFill/>
                    </a:lnB>
                    <a:noFill/>
                  </a:tcPr>
                </a:tc>
                <a:extLst>
                  <a:ext uri="{0D108BD9-81ED-4DB2-BD59-A6C34878D82A}">
                    <a16:rowId xmlns:a16="http://schemas.microsoft.com/office/drawing/2014/main" val="3064730272"/>
                  </a:ext>
                </a:extLst>
              </a:tr>
              <a:tr h="241344">
                <a:tc>
                  <a:txBody>
                    <a:bodyPr/>
                    <a:lstStyle/>
                    <a:p>
                      <a:pPr algn="l" fontAlgn="b"/>
                      <a:r>
                        <a:rPr lang="es-CO" sz="1400" b="1" i="0" u="none" strike="noStrike" dirty="0">
                          <a:solidFill>
                            <a:srgbClr val="000000"/>
                          </a:solidFill>
                          <a:effectLst/>
                          <a:latin typeface="Calibri" panose="020F0502020204030204" pitchFamily="34" charset="0"/>
                        </a:rPr>
                        <a:t>Actividades inmobiliarias </a:t>
                      </a:r>
                    </a:p>
                  </a:txBody>
                  <a:tcPr marL="9525" marR="9525" marT="9525" marB="0" anchor="b">
                    <a:lnL>
                      <a:noFill/>
                    </a:lnL>
                    <a:lnR>
                      <a:noFill/>
                    </a:lnR>
                    <a:lnT>
                      <a:noFill/>
                    </a:lnT>
                    <a:lnB>
                      <a:noFill/>
                    </a:lnB>
                    <a:solidFill>
                      <a:srgbClr val="B9C4ED"/>
                    </a:solidFill>
                  </a:tcPr>
                </a:tc>
                <a:tc>
                  <a:txBody>
                    <a:bodyPr/>
                    <a:lstStyle/>
                    <a:p>
                      <a:pPr algn="ctr" fontAlgn="b"/>
                      <a:r>
                        <a:rPr lang="es-CO" sz="1400" b="0" i="0" u="none" strike="noStrike" dirty="0">
                          <a:solidFill>
                            <a:srgbClr val="FF207B"/>
                          </a:solidFill>
                          <a:effectLst/>
                          <a:latin typeface="Calibri" panose="020F0502020204030204" pitchFamily="34" charset="0"/>
                        </a:rPr>
                        <a:t>-8,3</a:t>
                      </a:r>
                    </a:p>
                  </a:txBody>
                  <a:tcPr marL="9525" marR="9525" marT="9525" marB="0" anchor="b">
                    <a:lnL>
                      <a:noFill/>
                    </a:lnL>
                    <a:lnR>
                      <a:noFill/>
                    </a:lnR>
                    <a:lnT>
                      <a:noFill/>
                    </a:lnT>
                    <a:lnB>
                      <a:noFill/>
                    </a:lnB>
                    <a:solidFill>
                      <a:srgbClr val="B9C4ED"/>
                    </a:solidFill>
                  </a:tcPr>
                </a:tc>
                <a:tc>
                  <a:txBody>
                    <a:bodyPr/>
                    <a:lstStyle/>
                    <a:p>
                      <a:pPr algn="ctr" fontAlgn="b"/>
                      <a:r>
                        <a:rPr lang="es-CO" sz="1400" b="0" i="0" u="none" strike="noStrike" dirty="0">
                          <a:solidFill>
                            <a:srgbClr val="FF207B"/>
                          </a:solidFill>
                          <a:effectLst/>
                          <a:latin typeface="Calibri" panose="020F0502020204030204" pitchFamily="34" charset="0"/>
                        </a:rPr>
                        <a:t>-12,1</a:t>
                      </a:r>
                    </a:p>
                  </a:txBody>
                  <a:tcPr marL="9525" marR="9525" marT="9525" marB="0" anchor="b">
                    <a:lnL>
                      <a:noFill/>
                    </a:lnL>
                    <a:lnR>
                      <a:noFill/>
                    </a:lnR>
                    <a:lnT>
                      <a:noFill/>
                    </a:lnT>
                    <a:lnB>
                      <a:noFill/>
                    </a:lnB>
                    <a:solidFill>
                      <a:srgbClr val="B9C4ED"/>
                    </a:solidFill>
                  </a:tcPr>
                </a:tc>
                <a:tc>
                  <a:txBody>
                    <a:bodyPr/>
                    <a:lstStyle/>
                    <a:p>
                      <a:pPr algn="ctr" fontAlgn="b"/>
                      <a:r>
                        <a:rPr lang="es-CO" sz="1400" b="0" i="0" u="none" strike="noStrike" dirty="0">
                          <a:solidFill>
                            <a:srgbClr val="FF207B"/>
                          </a:solidFill>
                          <a:effectLst/>
                          <a:latin typeface="Calibri" panose="020F0502020204030204" pitchFamily="34" charset="0"/>
                        </a:rPr>
                        <a:t>-14,6</a:t>
                      </a:r>
                    </a:p>
                  </a:txBody>
                  <a:tcPr marL="9525" marR="9525" marT="9525" marB="0" anchor="b">
                    <a:lnL>
                      <a:noFill/>
                    </a:lnL>
                    <a:lnR>
                      <a:noFill/>
                    </a:lnR>
                    <a:lnT>
                      <a:noFill/>
                    </a:lnT>
                    <a:lnB>
                      <a:noFill/>
                    </a:lnB>
                    <a:solidFill>
                      <a:srgbClr val="B9C4ED"/>
                    </a:solidFill>
                  </a:tcPr>
                </a:tc>
                <a:extLst>
                  <a:ext uri="{0D108BD9-81ED-4DB2-BD59-A6C34878D82A}">
                    <a16:rowId xmlns:a16="http://schemas.microsoft.com/office/drawing/2014/main" val="3926798033"/>
                  </a:ext>
                </a:extLst>
              </a:tr>
              <a:tr h="241344">
                <a:tc>
                  <a:txBody>
                    <a:bodyPr/>
                    <a:lstStyle/>
                    <a:p>
                      <a:pPr algn="l" fontAlgn="b"/>
                      <a:r>
                        <a:rPr lang="es-ES" sz="1400" b="1" i="0" u="none" strike="noStrike" dirty="0">
                          <a:solidFill>
                            <a:srgbClr val="000000"/>
                          </a:solidFill>
                          <a:effectLst/>
                          <a:latin typeface="Calibri" panose="020F0502020204030204" pitchFamily="34" charset="0"/>
                        </a:rPr>
                        <a:t>Actividades profesionales, científicas y técnicas</a:t>
                      </a:r>
                    </a:p>
                  </a:txBody>
                  <a:tcPr marL="9525" marR="9525" marT="9525" marB="0" anchor="b">
                    <a:lnL>
                      <a:noFill/>
                    </a:lnL>
                    <a:lnR>
                      <a:noFill/>
                    </a:lnR>
                    <a:lnT>
                      <a:noFill/>
                    </a:lnT>
                    <a:lnB>
                      <a:noFill/>
                    </a:lnB>
                    <a:noFill/>
                  </a:tcPr>
                </a:tc>
                <a:tc>
                  <a:txBody>
                    <a:bodyPr/>
                    <a:lstStyle/>
                    <a:p>
                      <a:pPr algn="ctr" fontAlgn="b"/>
                      <a:r>
                        <a:rPr lang="es-CO" sz="1400" b="0" i="0" u="none" strike="noStrike" dirty="0">
                          <a:solidFill>
                            <a:srgbClr val="146800"/>
                          </a:solidFill>
                          <a:effectLst/>
                          <a:latin typeface="Calibri" panose="020F0502020204030204" pitchFamily="34" charset="0"/>
                        </a:rPr>
                        <a:t>0,4</a:t>
                      </a:r>
                    </a:p>
                  </a:txBody>
                  <a:tcPr marL="9525" marR="9525" marT="9525" marB="0" anchor="b">
                    <a:lnL>
                      <a:noFill/>
                    </a:lnL>
                    <a:lnR>
                      <a:noFill/>
                    </a:lnR>
                    <a:lnT>
                      <a:noFill/>
                    </a:lnT>
                    <a:lnB>
                      <a:noFill/>
                    </a:lnB>
                    <a:noFill/>
                  </a:tcPr>
                </a:tc>
                <a:tc>
                  <a:txBody>
                    <a:bodyPr/>
                    <a:lstStyle/>
                    <a:p>
                      <a:pPr algn="ctr" fontAlgn="b"/>
                      <a:r>
                        <a:rPr lang="es-CO" sz="1400" b="0" i="0" u="none" strike="noStrike" dirty="0">
                          <a:solidFill>
                            <a:srgbClr val="146800"/>
                          </a:solidFill>
                          <a:effectLst/>
                          <a:latin typeface="Calibri" panose="020F0502020204030204" pitchFamily="34" charset="0"/>
                        </a:rPr>
                        <a:t>0,3</a:t>
                      </a:r>
                    </a:p>
                  </a:txBody>
                  <a:tcPr marL="9525" marR="9525" marT="9525" marB="0" anchor="b">
                    <a:lnL>
                      <a:noFill/>
                    </a:lnL>
                    <a:lnR>
                      <a:noFill/>
                    </a:lnR>
                    <a:lnT>
                      <a:noFill/>
                    </a:lnT>
                    <a:lnB>
                      <a:noFill/>
                    </a:lnB>
                    <a:noFill/>
                  </a:tcPr>
                </a:tc>
                <a:tc>
                  <a:txBody>
                    <a:bodyPr/>
                    <a:lstStyle/>
                    <a:p>
                      <a:pPr algn="ctr" fontAlgn="b"/>
                      <a:r>
                        <a:rPr lang="es-CO" sz="1400" b="0" i="0" u="none" strike="noStrike" dirty="0">
                          <a:solidFill>
                            <a:srgbClr val="146800"/>
                          </a:solidFill>
                          <a:effectLst/>
                          <a:latin typeface="Calibri" panose="020F0502020204030204" pitchFamily="34" charset="0"/>
                        </a:rPr>
                        <a:t>0,2</a:t>
                      </a:r>
                    </a:p>
                  </a:txBody>
                  <a:tcPr marL="9525" marR="9525" marT="9525" marB="0" anchor="b">
                    <a:lnL>
                      <a:noFill/>
                    </a:lnL>
                    <a:lnR>
                      <a:noFill/>
                    </a:lnR>
                    <a:lnT>
                      <a:noFill/>
                    </a:lnT>
                    <a:lnB>
                      <a:noFill/>
                    </a:lnB>
                    <a:noFill/>
                  </a:tcPr>
                </a:tc>
                <a:extLst>
                  <a:ext uri="{0D108BD9-81ED-4DB2-BD59-A6C34878D82A}">
                    <a16:rowId xmlns:a16="http://schemas.microsoft.com/office/drawing/2014/main" val="754041020"/>
                  </a:ext>
                </a:extLst>
              </a:tr>
              <a:tr h="241344">
                <a:tc>
                  <a:txBody>
                    <a:bodyPr/>
                    <a:lstStyle/>
                    <a:p>
                      <a:pPr algn="l" fontAlgn="b"/>
                      <a:r>
                        <a:rPr lang="es-CO" sz="1400" b="1" i="0" u="none" strike="noStrike" dirty="0">
                          <a:solidFill>
                            <a:srgbClr val="000000"/>
                          </a:solidFill>
                          <a:effectLst/>
                          <a:latin typeface="Calibri" panose="020F0502020204030204" pitchFamily="34" charset="0"/>
                        </a:rPr>
                        <a:t>Administración pública y defensa</a:t>
                      </a:r>
                    </a:p>
                  </a:txBody>
                  <a:tcPr marL="9525" marR="9525" marT="9525" marB="0" anchor="b">
                    <a:lnL>
                      <a:noFill/>
                    </a:lnL>
                    <a:lnR>
                      <a:noFill/>
                    </a:lnR>
                    <a:lnT>
                      <a:noFill/>
                    </a:lnT>
                    <a:lnB>
                      <a:noFill/>
                    </a:lnB>
                    <a:solidFill>
                      <a:srgbClr val="B9C4ED"/>
                    </a:solidFill>
                  </a:tcPr>
                </a:tc>
                <a:tc>
                  <a:txBody>
                    <a:bodyPr/>
                    <a:lstStyle/>
                    <a:p>
                      <a:pPr algn="ctr" fontAlgn="b"/>
                      <a:r>
                        <a:rPr lang="es-CO" sz="1400" b="0" i="0" u="none" strike="noStrike" dirty="0">
                          <a:solidFill>
                            <a:srgbClr val="146800"/>
                          </a:solidFill>
                          <a:effectLst/>
                          <a:latin typeface="Calibri" panose="020F0502020204030204" pitchFamily="34" charset="0"/>
                        </a:rPr>
                        <a:t>5,8</a:t>
                      </a:r>
                    </a:p>
                  </a:txBody>
                  <a:tcPr marL="9525" marR="9525" marT="9525" marB="0" anchor="b">
                    <a:lnL>
                      <a:noFill/>
                    </a:lnL>
                    <a:lnR>
                      <a:noFill/>
                    </a:lnR>
                    <a:lnT>
                      <a:noFill/>
                    </a:lnT>
                    <a:lnB>
                      <a:noFill/>
                    </a:lnB>
                    <a:solidFill>
                      <a:srgbClr val="B9C4ED"/>
                    </a:solidFill>
                  </a:tcPr>
                </a:tc>
                <a:tc>
                  <a:txBody>
                    <a:bodyPr/>
                    <a:lstStyle/>
                    <a:p>
                      <a:pPr algn="ctr" fontAlgn="b"/>
                      <a:r>
                        <a:rPr lang="es-CO" sz="1400" b="0" i="0" u="none" strike="noStrike" dirty="0">
                          <a:solidFill>
                            <a:srgbClr val="146800"/>
                          </a:solidFill>
                          <a:effectLst/>
                          <a:latin typeface="Calibri" panose="020F0502020204030204" pitchFamily="34" charset="0"/>
                        </a:rPr>
                        <a:t>5,9</a:t>
                      </a:r>
                    </a:p>
                  </a:txBody>
                  <a:tcPr marL="9525" marR="9525" marT="9525" marB="0" anchor="b">
                    <a:lnL>
                      <a:noFill/>
                    </a:lnL>
                    <a:lnR>
                      <a:noFill/>
                    </a:lnR>
                    <a:lnT>
                      <a:noFill/>
                    </a:lnT>
                    <a:lnB>
                      <a:noFill/>
                    </a:lnB>
                    <a:solidFill>
                      <a:srgbClr val="B9C4ED"/>
                    </a:solidFill>
                  </a:tcPr>
                </a:tc>
                <a:tc>
                  <a:txBody>
                    <a:bodyPr/>
                    <a:lstStyle/>
                    <a:p>
                      <a:pPr algn="ctr" fontAlgn="b"/>
                      <a:r>
                        <a:rPr lang="es-CO" sz="1400" b="0" i="0" u="none" strike="noStrike" dirty="0">
                          <a:solidFill>
                            <a:srgbClr val="146800"/>
                          </a:solidFill>
                          <a:effectLst/>
                          <a:latin typeface="Calibri" panose="020F0502020204030204" pitchFamily="34" charset="0"/>
                        </a:rPr>
                        <a:t>7,2</a:t>
                      </a:r>
                    </a:p>
                  </a:txBody>
                  <a:tcPr marL="9525" marR="9525" marT="9525" marB="0" anchor="b">
                    <a:lnL>
                      <a:noFill/>
                    </a:lnL>
                    <a:lnR>
                      <a:noFill/>
                    </a:lnR>
                    <a:lnT>
                      <a:noFill/>
                    </a:lnT>
                    <a:lnB>
                      <a:noFill/>
                    </a:lnB>
                    <a:solidFill>
                      <a:srgbClr val="B9C4ED"/>
                    </a:solidFill>
                  </a:tcPr>
                </a:tc>
                <a:extLst>
                  <a:ext uri="{0D108BD9-81ED-4DB2-BD59-A6C34878D82A}">
                    <a16:rowId xmlns:a16="http://schemas.microsoft.com/office/drawing/2014/main" val="3015398588"/>
                  </a:ext>
                </a:extLst>
              </a:tr>
              <a:tr h="241344">
                <a:tc>
                  <a:txBody>
                    <a:bodyPr/>
                    <a:lstStyle/>
                    <a:p>
                      <a:pPr algn="l" fontAlgn="b"/>
                      <a:r>
                        <a:rPr lang="es-CO" sz="1400" b="1" i="0" u="none" strike="noStrike" dirty="0">
                          <a:solidFill>
                            <a:srgbClr val="000000"/>
                          </a:solidFill>
                          <a:effectLst/>
                          <a:latin typeface="Calibri" panose="020F0502020204030204" pitchFamily="34" charset="0"/>
                        </a:rPr>
                        <a:t>Agropecuario</a:t>
                      </a:r>
                    </a:p>
                  </a:txBody>
                  <a:tcPr marL="9525" marR="9525" marT="9525" marB="0" anchor="b">
                    <a:lnL>
                      <a:noFill/>
                    </a:lnL>
                    <a:lnR>
                      <a:noFill/>
                    </a:lnR>
                    <a:lnT>
                      <a:noFill/>
                    </a:lnT>
                    <a:lnB>
                      <a:noFill/>
                    </a:lnB>
                    <a:noFill/>
                  </a:tcPr>
                </a:tc>
                <a:tc>
                  <a:txBody>
                    <a:bodyPr/>
                    <a:lstStyle/>
                    <a:p>
                      <a:pPr algn="ctr" fontAlgn="b"/>
                      <a:r>
                        <a:rPr lang="es-CO" sz="1400" b="0" i="0" u="none" strike="noStrike" dirty="0">
                          <a:solidFill>
                            <a:srgbClr val="146800"/>
                          </a:solidFill>
                          <a:effectLst/>
                          <a:latin typeface="Calibri" panose="020F0502020204030204" pitchFamily="34" charset="0"/>
                        </a:rPr>
                        <a:t>3,0</a:t>
                      </a:r>
                    </a:p>
                  </a:txBody>
                  <a:tcPr marL="9525" marR="9525" marT="9525" marB="0" anchor="b">
                    <a:lnL>
                      <a:noFill/>
                    </a:lnL>
                    <a:lnR>
                      <a:noFill/>
                    </a:lnR>
                    <a:lnT>
                      <a:noFill/>
                    </a:lnT>
                    <a:lnB>
                      <a:noFill/>
                    </a:lnB>
                    <a:noFill/>
                  </a:tcPr>
                </a:tc>
                <a:tc>
                  <a:txBody>
                    <a:bodyPr/>
                    <a:lstStyle/>
                    <a:p>
                      <a:pPr algn="ctr" fontAlgn="b"/>
                      <a:r>
                        <a:rPr lang="es-CO" sz="1400" b="0" i="0" u="none" strike="noStrike" dirty="0">
                          <a:solidFill>
                            <a:srgbClr val="146800"/>
                          </a:solidFill>
                          <a:effectLst/>
                          <a:latin typeface="Calibri" panose="020F0502020204030204" pitchFamily="34" charset="0"/>
                        </a:rPr>
                        <a:t>2,4</a:t>
                      </a:r>
                    </a:p>
                  </a:txBody>
                  <a:tcPr marL="9525" marR="9525" marT="9525" marB="0" anchor="b">
                    <a:lnL>
                      <a:noFill/>
                    </a:lnL>
                    <a:lnR>
                      <a:noFill/>
                    </a:lnR>
                    <a:lnT>
                      <a:noFill/>
                    </a:lnT>
                    <a:lnB>
                      <a:noFill/>
                    </a:lnB>
                    <a:noFill/>
                  </a:tcPr>
                </a:tc>
                <a:tc>
                  <a:txBody>
                    <a:bodyPr/>
                    <a:lstStyle/>
                    <a:p>
                      <a:pPr algn="ctr" fontAlgn="b"/>
                      <a:r>
                        <a:rPr lang="es-CO" sz="1400" b="0" i="0" u="none" strike="noStrike" dirty="0">
                          <a:solidFill>
                            <a:srgbClr val="146800"/>
                          </a:solidFill>
                          <a:effectLst/>
                          <a:latin typeface="Calibri" panose="020F0502020204030204" pitchFamily="34" charset="0"/>
                        </a:rPr>
                        <a:t>2,3</a:t>
                      </a:r>
                    </a:p>
                  </a:txBody>
                  <a:tcPr marL="9525" marR="9525" marT="9525" marB="0" anchor="b">
                    <a:lnL>
                      <a:noFill/>
                    </a:lnL>
                    <a:lnR>
                      <a:noFill/>
                    </a:lnR>
                    <a:lnT>
                      <a:noFill/>
                    </a:lnT>
                    <a:lnB>
                      <a:noFill/>
                    </a:lnB>
                    <a:noFill/>
                  </a:tcPr>
                </a:tc>
                <a:extLst>
                  <a:ext uri="{0D108BD9-81ED-4DB2-BD59-A6C34878D82A}">
                    <a16:rowId xmlns:a16="http://schemas.microsoft.com/office/drawing/2014/main" val="3778418164"/>
                  </a:ext>
                </a:extLst>
              </a:tr>
              <a:tr h="241344">
                <a:tc>
                  <a:txBody>
                    <a:bodyPr/>
                    <a:lstStyle/>
                    <a:p>
                      <a:pPr algn="l" fontAlgn="b"/>
                      <a:r>
                        <a:rPr lang="es-CO" sz="1400" b="1" i="0" u="none" strike="noStrike" dirty="0">
                          <a:solidFill>
                            <a:srgbClr val="000000"/>
                          </a:solidFill>
                          <a:effectLst/>
                          <a:latin typeface="Calibri" panose="020F0502020204030204" pitchFamily="34" charset="0"/>
                        </a:rPr>
                        <a:t>Comercio y transporte</a:t>
                      </a:r>
                    </a:p>
                  </a:txBody>
                  <a:tcPr marL="9525" marR="9525" marT="9525" marB="0" anchor="b">
                    <a:lnL>
                      <a:noFill/>
                    </a:lnL>
                    <a:lnR>
                      <a:noFill/>
                    </a:lnR>
                    <a:lnT>
                      <a:noFill/>
                    </a:lnT>
                    <a:lnB>
                      <a:noFill/>
                    </a:lnB>
                    <a:solidFill>
                      <a:srgbClr val="B9C4ED"/>
                    </a:solidFill>
                  </a:tcPr>
                </a:tc>
                <a:tc>
                  <a:txBody>
                    <a:bodyPr/>
                    <a:lstStyle/>
                    <a:p>
                      <a:pPr algn="ctr" fontAlgn="b"/>
                      <a:r>
                        <a:rPr lang="es-CO" sz="1400" b="0" i="0" u="none" strike="noStrike" dirty="0">
                          <a:solidFill>
                            <a:srgbClr val="FF207B"/>
                          </a:solidFill>
                          <a:effectLst/>
                          <a:latin typeface="Calibri" panose="020F0502020204030204" pitchFamily="34" charset="0"/>
                        </a:rPr>
                        <a:t>-10,3</a:t>
                      </a:r>
                    </a:p>
                  </a:txBody>
                  <a:tcPr marL="9525" marR="9525" marT="9525" marB="0" anchor="b">
                    <a:lnL>
                      <a:noFill/>
                    </a:lnL>
                    <a:lnR>
                      <a:noFill/>
                    </a:lnR>
                    <a:lnT>
                      <a:noFill/>
                    </a:lnT>
                    <a:lnB>
                      <a:noFill/>
                    </a:lnB>
                    <a:solidFill>
                      <a:srgbClr val="B9C4ED"/>
                    </a:solidFill>
                  </a:tcPr>
                </a:tc>
                <a:tc>
                  <a:txBody>
                    <a:bodyPr/>
                    <a:lstStyle/>
                    <a:p>
                      <a:pPr algn="ctr" fontAlgn="b"/>
                      <a:r>
                        <a:rPr lang="es-CO" sz="1400" b="0" i="0" u="none" strike="noStrike" dirty="0">
                          <a:solidFill>
                            <a:srgbClr val="FF207B"/>
                          </a:solidFill>
                          <a:effectLst/>
                          <a:latin typeface="Calibri" panose="020F0502020204030204" pitchFamily="34" charset="0"/>
                        </a:rPr>
                        <a:t>-16,1</a:t>
                      </a:r>
                    </a:p>
                  </a:txBody>
                  <a:tcPr marL="9525" marR="9525" marT="9525" marB="0" anchor="b">
                    <a:lnL>
                      <a:noFill/>
                    </a:lnL>
                    <a:lnR>
                      <a:noFill/>
                    </a:lnR>
                    <a:lnT>
                      <a:noFill/>
                    </a:lnT>
                    <a:lnB>
                      <a:noFill/>
                    </a:lnB>
                    <a:solidFill>
                      <a:srgbClr val="B9C4ED"/>
                    </a:solidFill>
                  </a:tcPr>
                </a:tc>
                <a:tc>
                  <a:txBody>
                    <a:bodyPr/>
                    <a:lstStyle/>
                    <a:p>
                      <a:pPr algn="ctr" fontAlgn="b"/>
                      <a:r>
                        <a:rPr lang="es-CO" sz="1400" b="0" i="0" u="none" strike="noStrike" dirty="0">
                          <a:solidFill>
                            <a:srgbClr val="FF207B"/>
                          </a:solidFill>
                          <a:effectLst/>
                          <a:latin typeface="Calibri" panose="020F0502020204030204" pitchFamily="34" charset="0"/>
                        </a:rPr>
                        <a:t>-25,8</a:t>
                      </a:r>
                    </a:p>
                  </a:txBody>
                  <a:tcPr marL="9525" marR="9525" marT="9525" marB="0" anchor="b">
                    <a:lnL>
                      <a:noFill/>
                    </a:lnL>
                    <a:lnR>
                      <a:noFill/>
                    </a:lnR>
                    <a:lnT>
                      <a:noFill/>
                    </a:lnT>
                    <a:lnB>
                      <a:noFill/>
                    </a:lnB>
                    <a:solidFill>
                      <a:srgbClr val="B9C4ED"/>
                    </a:solidFill>
                  </a:tcPr>
                </a:tc>
                <a:extLst>
                  <a:ext uri="{0D108BD9-81ED-4DB2-BD59-A6C34878D82A}">
                    <a16:rowId xmlns:a16="http://schemas.microsoft.com/office/drawing/2014/main" val="3563628794"/>
                  </a:ext>
                </a:extLst>
              </a:tr>
              <a:tr h="241344">
                <a:tc>
                  <a:txBody>
                    <a:bodyPr/>
                    <a:lstStyle/>
                    <a:p>
                      <a:pPr algn="l" fontAlgn="b"/>
                      <a:r>
                        <a:rPr lang="es-CO" sz="1400" b="1" i="0" u="none" strike="noStrike" dirty="0">
                          <a:solidFill>
                            <a:srgbClr val="000000"/>
                          </a:solidFill>
                          <a:effectLst/>
                          <a:latin typeface="Calibri" panose="020F0502020204030204" pitchFamily="34" charset="0"/>
                        </a:rPr>
                        <a:t>Construcción</a:t>
                      </a:r>
                    </a:p>
                  </a:txBody>
                  <a:tcPr marL="9525" marR="9525" marT="9525" marB="0" anchor="b">
                    <a:lnL>
                      <a:noFill/>
                    </a:lnL>
                    <a:lnR>
                      <a:noFill/>
                    </a:lnR>
                    <a:lnT>
                      <a:noFill/>
                    </a:lnT>
                    <a:lnB>
                      <a:noFill/>
                    </a:lnB>
                    <a:noFill/>
                  </a:tcPr>
                </a:tc>
                <a:tc>
                  <a:txBody>
                    <a:bodyPr/>
                    <a:lstStyle/>
                    <a:p>
                      <a:pPr algn="ctr" fontAlgn="b"/>
                      <a:r>
                        <a:rPr lang="es-CO" sz="1400" b="0" i="0" u="none" strike="noStrike" dirty="0">
                          <a:solidFill>
                            <a:srgbClr val="FF207B"/>
                          </a:solidFill>
                          <a:effectLst/>
                          <a:latin typeface="Calibri" panose="020F0502020204030204" pitchFamily="34" charset="0"/>
                        </a:rPr>
                        <a:t>-5,0</a:t>
                      </a:r>
                    </a:p>
                  </a:txBody>
                  <a:tcPr marL="9525" marR="9525" marT="9525" marB="0" anchor="b">
                    <a:lnL>
                      <a:noFill/>
                    </a:lnL>
                    <a:lnR>
                      <a:noFill/>
                    </a:lnR>
                    <a:lnT>
                      <a:noFill/>
                    </a:lnT>
                    <a:lnB>
                      <a:noFill/>
                    </a:lnB>
                    <a:noFill/>
                  </a:tcPr>
                </a:tc>
                <a:tc>
                  <a:txBody>
                    <a:bodyPr/>
                    <a:lstStyle/>
                    <a:p>
                      <a:pPr algn="ctr" fontAlgn="b"/>
                      <a:r>
                        <a:rPr lang="es-CO" sz="1400" b="0" i="0" u="none" strike="noStrike" dirty="0">
                          <a:solidFill>
                            <a:srgbClr val="FF207B"/>
                          </a:solidFill>
                          <a:effectLst/>
                          <a:latin typeface="Calibri" panose="020F0502020204030204" pitchFamily="34" charset="0"/>
                        </a:rPr>
                        <a:t>-10,2</a:t>
                      </a:r>
                    </a:p>
                  </a:txBody>
                  <a:tcPr marL="9525" marR="9525" marT="9525" marB="0" anchor="b">
                    <a:lnL>
                      <a:noFill/>
                    </a:lnL>
                    <a:lnR>
                      <a:noFill/>
                    </a:lnR>
                    <a:lnT>
                      <a:noFill/>
                    </a:lnT>
                    <a:lnB>
                      <a:noFill/>
                    </a:lnB>
                    <a:noFill/>
                  </a:tcPr>
                </a:tc>
                <a:tc>
                  <a:txBody>
                    <a:bodyPr/>
                    <a:lstStyle/>
                    <a:p>
                      <a:pPr algn="ctr" fontAlgn="b"/>
                      <a:r>
                        <a:rPr lang="es-CO" sz="1400" b="0" i="0" u="none" strike="noStrike" dirty="0">
                          <a:solidFill>
                            <a:srgbClr val="FF207B"/>
                          </a:solidFill>
                          <a:effectLst/>
                          <a:latin typeface="Calibri" panose="020F0502020204030204" pitchFamily="34" charset="0"/>
                        </a:rPr>
                        <a:t>-11,0</a:t>
                      </a:r>
                    </a:p>
                  </a:txBody>
                  <a:tcPr marL="9525" marR="9525" marT="9525" marB="0" anchor="b">
                    <a:lnL>
                      <a:noFill/>
                    </a:lnL>
                    <a:lnR>
                      <a:noFill/>
                    </a:lnR>
                    <a:lnT>
                      <a:noFill/>
                    </a:lnT>
                    <a:lnB>
                      <a:noFill/>
                    </a:lnB>
                    <a:noFill/>
                  </a:tcPr>
                </a:tc>
                <a:extLst>
                  <a:ext uri="{0D108BD9-81ED-4DB2-BD59-A6C34878D82A}">
                    <a16:rowId xmlns:a16="http://schemas.microsoft.com/office/drawing/2014/main" val="3130035003"/>
                  </a:ext>
                </a:extLst>
              </a:tr>
              <a:tr h="241344">
                <a:tc>
                  <a:txBody>
                    <a:bodyPr/>
                    <a:lstStyle/>
                    <a:p>
                      <a:pPr algn="l" fontAlgn="b"/>
                      <a:r>
                        <a:rPr lang="es-CO" sz="1400" b="1" i="0" u="none" strike="noStrike">
                          <a:solidFill>
                            <a:srgbClr val="000000"/>
                          </a:solidFill>
                          <a:effectLst/>
                          <a:latin typeface="Calibri" panose="020F0502020204030204" pitchFamily="34" charset="0"/>
                        </a:rPr>
                        <a:t>Electricidad, gas y agua </a:t>
                      </a:r>
                    </a:p>
                  </a:txBody>
                  <a:tcPr marL="9525" marR="9525" marT="9525" marB="0" anchor="b">
                    <a:lnL>
                      <a:noFill/>
                    </a:lnL>
                    <a:lnR>
                      <a:noFill/>
                    </a:lnR>
                    <a:lnT>
                      <a:noFill/>
                    </a:lnT>
                    <a:lnB>
                      <a:noFill/>
                    </a:lnB>
                    <a:solidFill>
                      <a:srgbClr val="B9C4ED"/>
                    </a:solidFill>
                  </a:tcPr>
                </a:tc>
                <a:tc>
                  <a:txBody>
                    <a:bodyPr/>
                    <a:lstStyle/>
                    <a:p>
                      <a:pPr algn="ctr" fontAlgn="b"/>
                      <a:r>
                        <a:rPr lang="es-CO" sz="1400" b="0" i="0" u="none" strike="noStrike" dirty="0">
                          <a:solidFill>
                            <a:srgbClr val="FF207B"/>
                          </a:solidFill>
                          <a:effectLst/>
                          <a:latin typeface="Calibri" panose="020F0502020204030204" pitchFamily="34" charset="0"/>
                        </a:rPr>
                        <a:t>-0,4</a:t>
                      </a:r>
                    </a:p>
                  </a:txBody>
                  <a:tcPr marL="9525" marR="9525" marT="9525" marB="0" anchor="b">
                    <a:lnL>
                      <a:noFill/>
                    </a:lnL>
                    <a:lnR>
                      <a:noFill/>
                    </a:lnR>
                    <a:lnT>
                      <a:noFill/>
                    </a:lnT>
                    <a:lnB>
                      <a:noFill/>
                    </a:lnB>
                    <a:solidFill>
                      <a:srgbClr val="B9C4ED"/>
                    </a:solidFill>
                  </a:tcPr>
                </a:tc>
                <a:tc>
                  <a:txBody>
                    <a:bodyPr/>
                    <a:lstStyle/>
                    <a:p>
                      <a:pPr algn="ctr" fontAlgn="b"/>
                      <a:r>
                        <a:rPr lang="es-CO" sz="1400" b="0" i="0" u="none" strike="noStrike" dirty="0">
                          <a:solidFill>
                            <a:srgbClr val="FF207B"/>
                          </a:solidFill>
                          <a:effectLst/>
                          <a:latin typeface="Calibri" panose="020F0502020204030204" pitchFamily="34" charset="0"/>
                        </a:rPr>
                        <a:t>-1,0</a:t>
                      </a:r>
                    </a:p>
                  </a:txBody>
                  <a:tcPr marL="9525" marR="9525" marT="9525" marB="0" anchor="b">
                    <a:lnL>
                      <a:noFill/>
                    </a:lnL>
                    <a:lnR>
                      <a:noFill/>
                    </a:lnR>
                    <a:lnT>
                      <a:noFill/>
                    </a:lnT>
                    <a:lnB>
                      <a:noFill/>
                    </a:lnB>
                    <a:solidFill>
                      <a:srgbClr val="B9C4ED"/>
                    </a:solidFill>
                  </a:tcPr>
                </a:tc>
                <a:tc>
                  <a:txBody>
                    <a:bodyPr/>
                    <a:lstStyle/>
                    <a:p>
                      <a:pPr algn="ctr" fontAlgn="b"/>
                      <a:r>
                        <a:rPr lang="es-CO" sz="1400" b="0" i="0" u="none" strike="noStrike" dirty="0">
                          <a:solidFill>
                            <a:srgbClr val="FF207B"/>
                          </a:solidFill>
                          <a:effectLst/>
                          <a:latin typeface="Calibri" panose="020F0502020204030204" pitchFamily="34" charset="0"/>
                        </a:rPr>
                        <a:t>-2,6</a:t>
                      </a:r>
                    </a:p>
                  </a:txBody>
                  <a:tcPr marL="9525" marR="9525" marT="9525" marB="0" anchor="b">
                    <a:lnL>
                      <a:noFill/>
                    </a:lnL>
                    <a:lnR>
                      <a:noFill/>
                    </a:lnR>
                    <a:lnT>
                      <a:noFill/>
                    </a:lnT>
                    <a:lnB>
                      <a:noFill/>
                    </a:lnB>
                    <a:solidFill>
                      <a:srgbClr val="B9C4ED"/>
                    </a:solidFill>
                  </a:tcPr>
                </a:tc>
                <a:extLst>
                  <a:ext uri="{0D108BD9-81ED-4DB2-BD59-A6C34878D82A}">
                    <a16:rowId xmlns:a16="http://schemas.microsoft.com/office/drawing/2014/main" val="523250813"/>
                  </a:ext>
                </a:extLst>
              </a:tr>
              <a:tr h="241344">
                <a:tc>
                  <a:txBody>
                    <a:bodyPr/>
                    <a:lstStyle/>
                    <a:p>
                      <a:pPr algn="l" fontAlgn="b"/>
                      <a:r>
                        <a:rPr lang="es-CO" sz="1400" b="1" i="0" u="none" strike="noStrike" dirty="0">
                          <a:solidFill>
                            <a:srgbClr val="000000"/>
                          </a:solidFill>
                          <a:effectLst/>
                          <a:latin typeface="Calibri" panose="020F0502020204030204" pitchFamily="34" charset="0"/>
                        </a:rPr>
                        <a:t>Información y comunicaciones </a:t>
                      </a:r>
                    </a:p>
                  </a:txBody>
                  <a:tcPr marL="9525" marR="9525" marT="9525" marB="0" anchor="b">
                    <a:lnL>
                      <a:noFill/>
                    </a:lnL>
                    <a:lnR>
                      <a:noFill/>
                    </a:lnR>
                    <a:lnT>
                      <a:noFill/>
                    </a:lnT>
                    <a:lnB>
                      <a:noFill/>
                    </a:lnB>
                    <a:noFill/>
                  </a:tcPr>
                </a:tc>
                <a:tc>
                  <a:txBody>
                    <a:bodyPr/>
                    <a:lstStyle/>
                    <a:p>
                      <a:pPr algn="ctr" fontAlgn="b"/>
                      <a:r>
                        <a:rPr lang="es-CO" sz="1400" b="0" i="0" u="none" strike="noStrike" dirty="0">
                          <a:solidFill>
                            <a:srgbClr val="146800"/>
                          </a:solidFill>
                          <a:effectLst/>
                          <a:latin typeface="Calibri" panose="020F0502020204030204" pitchFamily="34" charset="0"/>
                        </a:rPr>
                        <a:t>3,1</a:t>
                      </a:r>
                    </a:p>
                  </a:txBody>
                  <a:tcPr marL="9525" marR="9525" marT="9525" marB="0" anchor="b">
                    <a:lnL>
                      <a:noFill/>
                    </a:lnL>
                    <a:lnR>
                      <a:noFill/>
                    </a:lnR>
                    <a:lnT>
                      <a:noFill/>
                    </a:lnT>
                    <a:lnB>
                      <a:noFill/>
                    </a:lnB>
                    <a:noFill/>
                  </a:tcPr>
                </a:tc>
                <a:tc>
                  <a:txBody>
                    <a:bodyPr/>
                    <a:lstStyle/>
                    <a:p>
                      <a:pPr algn="ctr" fontAlgn="b"/>
                      <a:r>
                        <a:rPr lang="es-CO" sz="1400" b="0" i="0" u="none" strike="noStrike" dirty="0">
                          <a:solidFill>
                            <a:srgbClr val="146800"/>
                          </a:solidFill>
                          <a:effectLst/>
                          <a:latin typeface="Calibri" panose="020F0502020204030204" pitchFamily="34" charset="0"/>
                        </a:rPr>
                        <a:t>3,1</a:t>
                      </a:r>
                    </a:p>
                  </a:txBody>
                  <a:tcPr marL="9525" marR="9525" marT="9525" marB="0" anchor="b">
                    <a:lnL>
                      <a:noFill/>
                    </a:lnL>
                    <a:lnR>
                      <a:noFill/>
                    </a:lnR>
                    <a:lnT>
                      <a:noFill/>
                    </a:lnT>
                    <a:lnB>
                      <a:noFill/>
                    </a:lnB>
                    <a:noFill/>
                  </a:tcPr>
                </a:tc>
                <a:tc>
                  <a:txBody>
                    <a:bodyPr/>
                    <a:lstStyle/>
                    <a:p>
                      <a:pPr algn="ctr" fontAlgn="b"/>
                      <a:r>
                        <a:rPr lang="es-CO" sz="1400" b="0" i="0" u="none" strike="noStrike" dirty="0">
                          <a:solidFill>
                            <a:srgbClr val="146800"/>
                          </a:solidFill>
                          <a:effectLst/>
                          <a:latin typeface="Calibri" panose="020F0502020204030204" pitchFamily="34" charset="0"/>
                        </a:rPr>
                        <a:t>3,0</a:t>
                      </a:r>
                    </a:p>
                  </a:txBody>
                  <a:tcPr marL="9525" marR="9525" marT="9525" marB="0" anchor="b">
                    <a:lnL>
                      <a:noFill/>
                    </a:lnL>
                    <a:lnR>
                      <a:noFill/>
                    </a:lnR>
                    <a:lnT>
                      <a:noFill/>
                    </a:lnT>
                    <a:lnB>
                      <a:noFill/>
                    </a:lnB>
                    <a:noFill/>
                  </a:tcPr>
                </a:tc>
                <a:extLst>
                  <a:ext uri="{0D108BD9-81ED-4DB2-BD59-A6C34878D82A}">
                    <a16:rowId xmlns:a16="http://schemas.microsoft.com/office/drawing/2014/main" val="2189199237"/>
                  </a:ext>
                </a:extLst>
              </a:tr>
              <a:tr h="241344">
                <a:tc>
                  <a:txBody>
                    <a:bodyPr/>
                    <a:lstStyle/>
                    <a:p>
                      <a:pPr algn="l" fontAlgn="b"/>
                      <a:r>
                        <a:rPr lang="es-CO" sz="1400" b="1" i="0" u="none" strike="noStrike" dirty="0">
                          <a:solidFill>
                            <a:srgbClr val="000000"/>
                          </a:solidFill>
                          <a:effectLst/>
                          <a:latin typeface="Calibri" panose="020F0502020204030204" pitchFamily="34" charset="0"/>
                        </a:rPr>
                        <a:t>Manufacturas</a:t>
                      </a:r>
                    </a:p>
                  </a:txBody>
                  <a:tcPr marL="9525" marR="9525" marT="9525" marB="0" anchor="b">
                    <a:lnL>
                      <a:noFill/>
                    </a:lnL>
                    <a:lnR>
                      <a:noFill/>
                    </a:lnR>
                    <a:lnT>
                      <a:noFill/>
                    </a:lnT>
                    <a:lnB>
                      <a:noFill/>
                    </a:lnB>
                    <a:solidFill>
                      <a:srgbClr val="B9C4ED"/>
                    </a:solidFill>
                  </a:tcPr>
                </a:tc>
                <a:tc>
                  <a:txBody>
                    <a:bodyPr/>
                    <a:lstStyle/>
                    <a:p>
                      <a:pPr algn="ctr" fontAlgn="b"/>
                      <a:r>
                        <a:rPr lang="es-CO" sz="1400" b="0" i="0" u="none" strike="noStrike" dirty="0">
                          <a:solidFill>
                            <a:srgbClr val="FF207B"/>
                          </a:solidFill>
                          <a:effectLst/>
                          <a:latin typeface="Calibri" panose="020F0502020204030204" pitchFamily="34" charset="0"/>
                        </a:rPr>
                        <a:t>-1,9</a:t>
                      </a:r>
                    </a:p>
                  </a:txBody>
                  <a:tcPr marL="9525" marR="9525" marT="9525" marB="0" anchor="b">
                    <a:lnL>
                      <a:noFill/>
                    </a:lnL>
                    <a:lnR>
                      <a:noFill/>
                    </a:lnR>
                    <a:lnT>
                      <a:noFill/>
                    </a:lnT>
                    <a:lnB>
                      <a:noFill/>
                    </a:lnB>
                    <a:solidFill>
                      <a:srgbClr val="B9C4ED"/>
                    </a:solidFill>
                  </a:tcPr>
                </a:tc>
                <a:tc>
                  <a:txBody>
                    <a:bodyPr/>
                    <a:lstStyle/>
                    <a:p>
                      <a:pPr algn="ctr" fontAlgn="b"/>
                      <a:r>
                        <a:rPr lang="es-CO" sz="1400" b="0" i="0" u="none" strike="noStrike" dirty="0">
                          <a:solidFill>
                            <a:srgbClr val="FF207B"/>
                          </a:solidFill>
                          <a:effectLst/>
                          <a:latin typeface="Calibri" panose="020F0502020204030204" pitchFamily="34" charset="0"/>
                        </a:rPr>
                        <a:t>-3,0</a:t>
                      </a:r>
                    </a:p>
                  </a:txBody>
                  <a:tcPr marL="9525" marR="9525" marT="9525" marB="0" anchor="b">
                    <a:lnL>
                      <a:noFill/>
                    </a:lnL>
                    <a:lnR>
                      <a:noFill/>
                    </a:lnR>
                    <a:lnT>
                      <a:noFill/>
                    </a:lnT>
                    <a:lnB>
                      <a:noFill/>
                    </a:lnB>
                    <a:solidFill>
                      <a:srgbClr val="B9C4ED"/>
                    </a:solidFill>
                  </a:tcPr>
                </a:tc>
                <a:tc>
                  <a:txBody>
                    <a:bodyPr/>
                    <a:lstStyle/>
                    <a:p>
                      <a:pPr algn="ctr" fontAlgn="b"/>
                      <a:r>
                        <a:rPr lang="es-CO" sz="1400" b="0" i="0" u="none" strike="noStrike" dirty="0">
                          <a:solidFill>
                            <a:srgbClr val="FF207B"/>
                          </a:solidFill>
                          <a:effectLst/>
                          <a:latin typeface="Calibri" panose="020F0502020204030204" pitchFamily="34" charset="0"/>
                        </a:rPr>
                        <a:t>-6,4</a:t>
                      </a:r>
                    </a:p>
                  </a:txBody>
                  <a:tcPr marL="9525" marR="9525" marT="9525" marB="0" anchor="b">
                    <a:lnL>
                      <a:noFill/>
                    </a:lnL>
                    <a:lnR>
                      <a:noFill/>
                    </a:lnR>
                    <a:lnT>
                      <a:noFill/>
                    </a:lnT>
                    <a:lnB>
                      <a:noFill/>
                    </a:lnB>
                    <a:solidFill>
                      <a:srgbClr val="B9C4ED"/>
                    </a:solidFill>
                  </a:tcPr>
                </a:tc>
                <a:extLst>
                  <a:ext uri="{0D108BD9-81ED-4DB2-BD59-A6C34878D82A}">
                    <a16:rowId xmlns:a16="http://schemas.microsoft.com/office/drawing/2014/main" val="1325441073"/>
                  </a:ext>
                </a:extLst>
              </a:tr>
              <a:tr h="241344">
                <a:tc>
                  <a:txBody>
                    <a:bodyPr/>
                    <a:lstStyle/>
                    <a:p>
                      <a:pPr algn="l" fontAlgn="b"/>
                      <a:r>
                        <a:rPr lang="es-CO" sz="1400" b="1" i="0" u="none" strike="noStrike" dirty="0">
                          <a:solidFill>
                            <a:srgbClr val="000000"/>
                          </a:solidFill>
                          <a:effectLst/>
                          <a:latin typeface="Calibri" panose="020F0502020204030204" pitchFamily="34" charset="0"/>
                        </a:rPr>
                        <a:t>Minería</a:t>
                      </a:r>
                    </a:p>
                  </a:txBody>
                  <a:tcPr marL="9525" marR="9525" marT="9525" marB="0" anchor="b">
                    <a:lnL>
                      <a:noFill/>
                    </a:lnL>
                    <a:lnR>
                      <a:noFill/>
                    </a:lnR>
                    <a:lnT>
                      <a:noFill/>
                    </a:lnT>
                    <a:lnB>
                      <a:noFill/>
                    </a:lnB>
                    <a:noFill/>
                  </a:tcPr>
                </a:tc>
                <a:tc>
                  <a:txBody>
                    <a:bodyPr/>
                    <a:lstStyle/>
                    <a:p>
                      <a:pPr algn="ctr" fontAlgn="b"/>
                      <a:r>
                        <a:rPr lang="es-CO" sz="1400" b="0" i="0" u="none" strike="noStrike" dirty="0">
                          <a:solidFill>
                            <a:srgbClr val="FF207B"/>
                          </a:solidFill>
                          <a:effectLst/>
                          <a:latin typeface="Calibri" panose="020F0502020204030204" pitchFamily="34" charset="0"/>
                        </a:rPr>
                        <a:t>-6,6</a:t>
                      </a:r>
                    </a:p>
                  </a:txBody>
                  <a:tcPr marL="9525" marR="9525" marT="9525" marB="0" anchor="b">
                    <a:lnL>
                      <a:noFill/>
                    </a:lnL>
                    <a:lnR>
                      <a:noFill/>
                    </a:lnR>
                    <a:lnT>
                      <a:noFill/>
                    </a:lnT>
                    <a:lnB>
                      <a:noFill/>
                    </a:lnB>
                    <a:noFill/>
                  </a:tcPr>
                </a:tc>
                <a:tc>
                  <a:txBody>
                    <a:bodyPr/>
                    <a:lstStyle/>
                    <a:p>
                      <a:pPr algn="ctr" fontAlgn="b"/>
                      <a:r>
                        <a:rPr lang="es-CO" sz="1400" b="0" i="0" u="none" strike="noStrike" dirty="0">
                          <a:solidFill>
                            <a:srgbClr val="FF207B"/>
                          </a:solidFill>
                          <a:effectLst/>
                          <a:latin typeface="Calibri" panose="020F0502020204030204" pitchFamily="34" charset="0"/>
                        </a:rPr>
                        <a:t>-10,8</a:t>
                      </a:r>
                    </a:p>
                  </a:txBody>
                  <a:tcPr marL="9525" marR="9525" marT="9525" marB="0" anchor="b">
                    <a:lnL>
                      <a:noFill/>
                    </a:lnL>
                    <a:lnR>
                      <a:noFill/>
                    </a:lnR>
                    <a:lnT>
                      <a:noFill/>
                    </a:lnT>
                    <a:lnB>
                      <a:noFill/>
                    </a:lnB>
                    <a:noFill/>
                  </a:tcPr>
                </a:tc>
                <a:tc>
                  <a:txBody>
                    <a:bodyPr/>
                    <a:lstStyle/>
                    <a:p>
                      <a:pPr algn="ctr" fontAlgn="b"/>
                      <a:r>
                        <a:rPr lang="es-CO" sz="1400" b="0" i="0" u="none" strike="noStrike" dirty="0">
                          <a:solidFill>
                            <a:srgbClr val="FF207B"/>
                          </a:solidFill>
                          <a:effectLst/>
                          <a:latin typeface="Calibri" panose="020F0502020204030204" pitchFamily="34" charset="0"/>
                        </a:rPr>
                        <a:t>-12,5</a:t>
                      </a:r>
                    </a:p>
                  </a:txBody>
                  <a:tcPr marL="9525" marR="9525" marT="9525" marB="0" anchor="b">
                    <a:lnL>
                      <a:noFill/>
                    </a:lnL>
                    <a:lnR>
                      <a:noFill/>
                    </a:lnR>
                    <a:lnT>
                      <a:noFill/>
                    </a:lnT>
                    <a:lnB>
                      <a:noFill/>
                    </a:lnB>
                    <a:noFill/>
                  </a:tcPr>
                </a:tc>
                <a:extLst>
                  <a:ext uri="{0D108BD9-81ED-4DB2-BD59-A6C34878D82A}">
                    <a16:rowId xmlns:a16="http://schemas.microsoft.com/office/drawing/2014/main" val="1377379"/>
                  </a:ext>
                </a:extLst>
              </a:tr>
              <a:tr h="241344">
                <a:tc>
                  <a:txBody>
                    <a:bodyPr/>
                    <a:lstStyle/>
                    <a:p>
                      <a:pPr algn="l" fontAlgn="b"/>
                      <a:r>
                        <a:rPr lang="es-CO" sz="1400" b="1" i="0" u="none" strike="noStrike" dirty="0">
                          <a:solidFill>
                            <a:srgbClr val="000000"/>
                          </a:solidFill>
                          <a:effectLst/>
                          <a:latin typeface="Calibri" panose="020F0502020204030204" pitchFamily="34" charset="0"/>
                        </a:rPr>
                        <a:t>Producto Interno Bruto </a:t>
                      </a:r>
                    </a:p>
                  </a:txBody>
                  <a:tcPr marL="9525" marR="9525" marT="9525" marB="0" anchor="b">
                    <a:lnL>
                      <a:noFill/>
                    </a:lnL>
                    <a:lnR>
                      <a:noFill/>
                    </a:lnR>
                    <a:lnT>
                      <a:noFill/>
                    </a:lnT>
                    <a:lnB>
                      <a:noFill/>
                    </a:lnB>
                    <a:solidFill>
                      <a:srgbClr val="B9C4ED"/>
                    </a:solidFill>
                  </a:tcPr>
                </a:tc>
                <a:tc>
                  <a:txBody>
                    <a:bodyPr/>
                    <a:lstStyle/>
                    <a:p>
                      <a:pPr algn="ctr" fontAlgn="b"/>
                      <a:r>
                        <a:rPr lang="es-CO" sz="1400" b="1" i="0" u="none" strike="noStrike" dirty="0">
                          <a:solidFill>
                            <a:srgbClr val="000000"/>
                          </a:solidFill>
                          <a:effectLst/>
                          <a:latin typeface="Calibri" panose="020F0502020204030204" pitchFamily="34" charset="0"/>
                        </a:rPr>
                        <a:t>-2,7</a:t>
                      </a:r>
                    </a:p>
                  </a:txBody>
                  <a:tcPr marL="9525" marR="9525" marT="9525" marB="0" anchor="b">
                    <a:lnL>
                      <a:noFill/>
                    </a:lnL>
                    <a:lnR>
                      <a:noFill/>
                    </a:lnR>
                    <a:lnT>
                      <a:noFill/>
                    </a:lnT>
                    <a:lnB>
                      <a:noFill/>
                    </a:lnB>
                    <a:solidFill>
                      <a:srgbClr val="B9C4ED"/>
                    </a:solidFill>
                  </a:tcPr>
                </a:tc>
                <a:tc>
                  <a:txBody>
                    <a:bodyPr/>
                    <a:lstStyle/>
                    <a:p>
                      <a:pPr algn="ctr" fontAlgn="b"/>
                      <a:r>
                        <a:rPr lang="es-CO" sz="1400" b="1" i="0" u="none" strike="noStrike" dirty="0">
                          <a:solidFill>
                            <a:srgbClr val="000000"/>
                          </a:solidFill>
                          <a:effectLst/>
                          <a:latin typeface="Calibri" panose="020F0502020204030204" pitchFamily="34" charset="0"/>
                        </a:rPr>
                        <a:t>-5,0</a:t>
                      </a:r>
                    </a:p>
                  </a:txBody>
                  <a:tcPr marL="9525" marR="9525" marT="9525" marB="0" anchor="b">
                    <a:lnL>
                      <a:noFill/>
                    </a:lnL>
                    <a:lnR>
                      <a:noFill/>
                    </a:lnR>
                    <a:lnT>
                      <a:noFill/>
                    </a:lnT>
                    <a:lnB>
                      <a:noFill/>
                    </a:lnB>
                    <a:solidFill>
                      <a:srgbClr val="B9C4ED"/>
                    </a:solidFill>
                  </a:tcPr>
                </a:tc>
                <a:tc>
                  <a:txBody>
                    <a:bodyPr/>
                    <a:lstStyle/>
                    <a:p>
                      <a:pPr algn="ctr" fontAlgn="b"/>
                      <a:r>
                        <a:rPr lang="es-CO" sz="1400" b="1" i="0" u="none" strike="noStrike" dirty="0">
                          <a:solidFill>
                            <a:srgbClr val="000000"/>
                          </a:solidFill>
                          <a:effectLst/>
                          <a:latin typeface="Calibri" panose="020F0502020204030204" pitchFamily="34" charset="0"/>
                        </a:rPr>
                        <a:t>-7,9</a:t>
                      </a:r>
                    </a:p>
                  </a:txBody>
                  <a:tcPr marL="9525" marR="9525" marT="9525" marB="0" anchor="b">
                    <a:lnL>
                      <a:noFill/>
                    </a:lnL>
                    <a:lnR>
                      <a:noFill/>
                    </a:lnR>
                    <a:lnT>
                      <a:noFill/>
                    </a:lnT>
                    <a:lnB>
                      <a:noFill/>
                    </a:lnB>
                    <a:solidFill>
                      <a:srgbClr val="B9C4ED"/>
                    </a:solidFill>
                  </a:tcPr>
                </a:tc>
                <a:extLst>
                  <a:ext uri="{0D108BD9-81ED-4DB2-BD59-A6C34878D82A}">
                    <a16:rowId xmlns:a16="http://schemas.microsoft.com/office/drawing/2014/main" val="4167528199"/>
                  </a:ext>
                </a:extLst>
              </a:tr>
            </a:tbl>
          </a:graphicData>
        </a:graphic>
      </p:graphicFrame>
      <p:sp>
        <p:nvSpPr>
          <p:cNvPr id="5" name="4 Rectángulo">
            <a:extLst>
              <a:ext uri="{FF2B5EF4-FFF2-40B4-BE49-F238E27FC236}">
                <a16:creationId xmlns:a16="http://schemas.microsoft.com/office/drawing/2014/main" id="{2F2AE770-7A66-48E7-BFB6-FDCE6462B7E7}"/>
              </a:ext>
            </a:extLst>
          </p:cNvPr>
          <p:cNvSpPr/>
          <p:nvPr/>
        </p:nvSpPr>
        <p:spPr>
          <a:xfrm>
            <a:off x="1062134" y="1413794"/>
            <a:ext cx="10084904" cy="707886"/>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ES" sz="2000" b="1" dirty="0">
                <a:solidFill>
                  <a:srgbClr val="000000"/>
                </a:solidFill>
                <a:latin typeface="Calibri"/>
                <a:cs typeface="Calibri" panose="020F0502020204030204" pitchFamily="34" charset="0"/>
              </a:rPr>
              <a:t>Proyecciones de  crecimiento </a:t>
            </a:r>
            <a:r>
              <a:rPr kumimoji="0" lang="es-ES" sz="2000" b="1" i="0" u="none" strike="noStrike" kern="1200" cap="none" spc="0" normalizeH="0" baseline="0" noProof="0" dirty="0">
                <a:ln>
                  <a:noFill/>
                </a:ln>
                <a:solidFill>
                  <a:srgbClr val="000000"/>
                </a:solidFill>
                <a:effectLst/>
                <a:uLnTx/>
                <a:uFillTx/>
                <a:latin typeface="Calibri"/>
                <a:ea typeface="+mn-ea"/>
                <a:cs typeface="Calibri" panose="020F0502020204030204" pitchFamily="34" charset="0"/>
              </a:rPr>
              <a:t>(%) de la actividad económica por el lado de la oferta</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2000" b="1" i="0" u="none" strike="noStrike" kern="1200" cap="none" spc="0" normalizeH="0" baseline="0" noProof="0" dirty="0">
                <a:ln>
                  <a:noFill/>
                </a:ln>
                <a:solidFill>
                  <a:srgbClr val="000000"/>
                </a:solidFill>
                <a:effectLst/>
                <a:uLnTx/>
                <a:uFillTx/>
                <a:latin typeface="Calibri"/>
                <a:ea typeface="+mn-ea"/>
                <a:cs typeface="Calibri" panose="020F0502020204030204" pitchFamily="34" charset="0"/>
              </a:rPr>
              <a:t> según escenarios* - </a:t>
            </a:r>
            <a:r>
              <a:rPr lang="es-ES" sz="2000" b="1" dirty="0">
                <a:solidFill>
                  <a:srgbClr val="000000"/>
                </a:solidFill>
                <a:latin typeface="Calibri"/>
                <a:cs typeface="Calibri" panose="020F0502020204030204" pitchFamily="34" charset="0"/>
              </a:rPr>
              <a:t>Colombia 2020 </a:t>
            </a:r>
            <a:endParaRPr kumimoji="0" lang="es-ES" sz="2000" b="1" i="0" u="none" strike="noStrike" kern="1200" cap="none" spc="0" normalizeH="0" baseline="0" noProof="0" dirty="0">
              <a:ln>
                <a:noFill/>
              </a:ln>
              <a:solidFill>
                <a:srgbClr val="000000"/>
              </a:solidFill>
              <a:effectLst/>
              <a:uLnTx/>
              <a:uFillTx/>
              <a:latin typeface="Calibri"/>
              <a:ea typeface="+mn-ea"/>
              <a:cs typeface="Calibri" panose="020F0502020204030204" pitchFamily="34" charset="0"/>
            </a:endParaRPr>
          </a:p>
        </p:txBody>
      </p:sp>
    </p:spTree>
    <p:extLst>
      <p:ext uri="{BB962C8B-B14F-4D97-AF65-F5344CB8AC3E}">
        <p14:creationId xmlns:p14="http://schemas.microsoft.com/office/powerpoint/2010/main" val="83796404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Gráfico 3">
            <a:extLst>
              <a:ext uri="{FF2B5EF4-FFF2-40B4-BE49-F238E27FC236}">
                <a16:creationId xmlns:a16="http://schemas.microsoft.com/office/drawing/2014/main" id="{BEF5A97A-1A68-4149-A01F-111F0A5C364D}"/>
              </a:ext>
            </a:extLst>
          </p:cNvPr>
          <p:cNvGraphicFramePr/>
          <p:nvPr/>
        </p:nvGraphicFramePr>
        <p:xfrm>
          <a:off x="2155834" y="2259105"/>
          <a:ext cx="8128000" cy="3418213"/>
        </p:xfrm>
        <a:graphic>
          <a:graphicData uri="http://schemas.openxmlformats.org/drawingml/2006/chart">
            <c:chart xmlns:c="http://schemas.openxmlformats.org/drawingml/2006/chart" xmlns:r="http://schemas.openxmlformats.org/officeDocument/2006/relationships" r:id="rId2"/>
          </a:graphicData>
        </a:graphic>
      </p:graphicFrame>
      <p:sp>
        <p:nvSpPr>
          <p:cNvPr id="5" name="4 Rectángulo">
            <a:extLst>
              <a:ext uri="{FF2B5EF4-FFF2-40B4-BE49-F238E27FC236}">
                <a16:creationId xmlns:a16="http://schemas.microsoft.com/office/drawing/2014/main" id="{EE5F0CC9-5C61-4209-8A9D-60F4F7DD9538}"/>
              </a:ext>
            </a:extLst>
          </p:cNvPr>
          <p:cNvSpPr/>
          <p:nvPr/>
        </p:nvSpPr>
        <p:spPr>
          <a:xfrm>
            <a:off x="1062134" y="1412186"/>
            <a:ext cx="10084904" cy="707886"/>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ES" sz="2000" b="1" dirty="0">
                <a:solidFill>
                  <a:srgbClr val="000000"/>
                </a:solidFill>
                <a:latin typeface="Calibri"/>
                <a:cs typeface="Calibri" panose="020F0502020204030204" pitchFamily="34" charset="0"/>
              </a:rPr>
              <a:t>Proyecciones de tasa de desempleo </a:t>
            </a:r>
            <a:r>
              <a:rPr kumimoji="0" lang="es-ES" sz="2000" b="1" i="0" u="none" strike="noStrike" kern="1200" cap="none" spc="0" normalizeH="0" baseline="0" noProof="0" dirty="0">
                <a:ln>
                  <a:noFill/>
                </a:ln>
                <a:solidFill>
                  <a:srgbClr val="000000"/>
                </a:solidFill>
                <a:effectLst/>
                <a:uLnTx/>
                <a:uFillTx/>
                <a:latin typeface="Calibri"/>
                <a:ea typeface="+mn-ea"/>
                <a:cs typeface="Calibri" panose="020F0502020204030204" pitchFamily="34" charset="0"/>
              </a:rPr>
              <a:t>(%) y población desempleada según escenarios* - </a:t>
            </a:r>
            <a:r>
              <a:rPr lang="es-ES" sz="2000" b="1" dirty="0">
                <a:solidFill>
                  <a:srgbClr val="000000"/>
                </a:solidFill>
                <a:latin typeface="Calibri"/>
                <a:cs typeface="Calibri" panose="020F0502020204030204" pitchFamily="34" charset="0"/>
              </a:rPr>
              <a:t>Colombia 2020 </a:t>
            </a:r>
            <a:endParaRPr kumimoji="0" lang="es-ES" sz="2000" b="1" i="0" u="none" strike="noStrike" kern="1200" cap="none" spc="0" normalizeH="0" baseline="0" noProof="0" dirty="0">
              <a:ln>
                <a:noFill/>
              </a:ln>
              <a:solidFill>
                <a:srgbClr val="000000"/>
              </a:solidFill>
              <a:effectLst/>
              <a:uLnTx/>
              <a:uFillTx/>
              <a:latin typeface="Calibri"/>
              <a:ea typeface="+mn-ea"/>
              <a:cs typeface="Calibri" panose="020F0502020204030204" pitchFamily="34" charset="0"/>
            </a:endParaRPr>
          </a:p>
        </p:txBody>
      </p:sp>
      <p:sp>
        <p:nvSpPr>
          <p:cNvPr id="6" name="7 CuadroTexto">
            <a:extLst>
              <a:ext uri="{FF2B5EF4-FFF2-40B4-BE49-F238E27FC236}">
                <a16:creationId xmlns:a16="http://schemas.microsoft.com/office/drawing/2014/main" id="{5F801103-F4DF-4F47-9CD2-3724C8C12CA1}"/>
              </a:ext>
            </a:extLst>
          </p:cNvPr>
          <p:cNvSpPr txBox="1"/>
          <p:nvPr/>
        </p:nvSpPr>
        <p:spPr>
          <a:xfrm>
            <a:off x="1775520" y="5984070"/>
            <a:ext cx="7921373" cy="861774"/>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1000" b="0" i="0" u="none" strike="noStrike" kern="1200" cap="none" spc="0" normalizeH="0" baseline="0" noProof="0" dirty="0">
                <a:ln>
                  <a:noFill/>
                </a:ln>
                <a:solidFill>
                  <a:srgbClr val="000000">
                    <a:lumMod val="75000"/>
                    <a:lumOff val="25000"/>
                  </a:srgbClr>
                </a:solidFill>
                <a:effectLst/>
                <a:uLnTx/>
                <a:uFillTx/>
                <a:latin typeface="Calibri"/>
                <a:ea typeface="+mn-ea"/>
                <a:cs typeface="Calibri" panose="020F0502020204030204" pitchFamily="34" charset="0"/>
              </a:rPr>
              <a:t>Fuente: Fedesarrollo – Elaboración Cámara de Comercio de Cali</a:t>
            </a:r>
          </a:p>
          <a:p>
            <a:pPr marL="0" marR="0" lvl="0" indent="0" algn="just" defTabSz="914400" rtl="0" eaLnBrk="1" fontAlgn="auto" latinLnBrk="0" hangingPunct="1">
              <a:lnSpc>
                <a:spcPct val="100000"/>
              </a:lnSpc>
              <a:spcBef>
                <a:spcPts val="0"/>
              </a:spcBef>
              <a:spcAft>
                <a:spcPts val="0"/>
              </a:spcAft>
              <a:buClrTx/>
              <a:buSzTx/>
              <a:buFontTx/>
              <a:buNone/>
              <a:tabLst/>
              <a:defRPr/>
            </a:pPr>
            <a:r>
              <a:rPr lang="es-ES" sz="1000" dirty="0">
                <a:solidFill>
                  <a:srgbClr val="000000">
                    <a:lumMod val="75000"/>
                    <a:lumOff val="25000"/>
                  </a:srgbClr>
                </a:solidFill>
                <a:latin typeface="Calibri"/>
                <a:cs typeface="Calibri" panose="020F0502020204030204" pitchFamily="34" charset="0"/>
              </a:rPr>
              <a:t>*El escenario “V” supone una duración de la cuarentena hasta mediados de mayo y una recuperación relativamente rápida de la economía después del choque, retomando paulatinamente su capacidad productiva durante el segundo semestre del año. El escenario “W” refleja una recuperación de la economía posterior al levantamiento de la primera cuarentena después del mes de mayo y una caída adicional de la actividad producto de una segunda cuarentena. El escenario “U” supone una débil recuperación del consumo privado en lo que resta del año  </a:t>
            </a:r>
            <a:endParaRPr kumimoji="0" lang="es-ES" sz="1000" b="0" i="0" u="none" strike="noStrike" kern="1200" cap="none" spc="0" normalizeH="0" baseline="0" noProof="0" dirty="0">
              <a:ln>
                <a:noFill/>
              </a:ln>
              <a:solidFill>
                <a:srgbClr val="000000">
                  <a:lumMod val="75000"/>
                  <a:lumOff val="25000"/>
                </a:srgbClr>
              </a:solidFill>
              <a:effectLst/>
              <a:uLnTx/>
              <a:uFillTx/>
              <a:latin typeface="Calibri"/>
              <a:ea typeface="+mn-ea"/>
              <a:cs typeface="Calibri" panose="020F0502020204030204" pitchFamily="34" charset="0"/>
            </a:endParaRPr>
          </a:p>
        </p:txBody>
      </p:sp>
      <p:sp>
        <p:nvSpPr>
          <p:cNvPr id="7" name="CuadroTexto 6">
            <a:extLst>
              <a:ext uri="{FF2B5EF4-FFF2-40B4-BE49-F238E27FC236}">
                <a16:creationId xmlns:a16="http://schemas.microsoft.com/office/drawing/2014/main" id="{ACD7C4CC-685F-4206-A24C-A473E4D9AD8C}"/>
              </a:ext>
            </a:extLst>
          </p:cNvPr>
          <p:cNvSpPr txBox="1"/>
          <p:nvPr/>
        </p:nvSpPr>
        <p:spPr>
          <a:xfrm>
            <a:off x="2971800" y="2480612"/>
            <a:ext cx="1452282" cy="307777"/>
          </a:xfrm>
          <a:prstGeom prst="rect">
            <a:avLst/>
          </a:prstGeom>
          <a:noFill/>
        </p:spPr>
        <p:txBody>
          <a:bodyPr wrap="square" rtlCol="0">
            <a:spAutoFit/>
          </a:bodyPr>
          <a:lstStyle/>
          <a:p>
            <a:pPr algn="ctr"/>
            <a:r>
              <a:rPr lang="es-ES" sz="1400" b="1" dirty="0">
                <a:solidFill>
                  <a:srgbClr val="FF207B"/>
                </a:solidFill>
              </a:rPr>
              <a:t>2,5 millones</a:t>
            </a:r>
            <a:endParaRPr lang="es-CO" sz="1400" b="1" dirty="0">
              <a:solidFill>
                <a:srgbClr val="FF207B"/>
              </a:solidFill>
            </a:endParaRPr>
          </a:p>
        </p:txBody>
      </p:sp>
      <p:sp>
        <p:nvSpPr>
          <p:cNvPr id="8" name="CuadroTexto 7">
            <a:extLst>
              <a:ext uri="{FF2B5EF4-FFF2-40B4-BE49-F238E27FC236}">
                <a16:creationId xmlns:a16="http://schemas.microsoft.com/office/drawing/2014/main" id="{F6067C57-F5B6-42E0-B60F-0B1AD36815DF}"/>
              </a:ext>
            </a:extLst>
          </p:cNvPr>
          <p:cNvSpPr txBox="1"/>
          <p:nvPr/>
        </p:nvSpPr>
        <p:spPr>
          <a:xfrm>
            <a:off x="5493693" y="2788389"/>
            <a:ext cx="1452282" cy="307777"/>
          </a:xfrm>
          <a:prstGeom prst="rect">
            <a:avLst/>
          </a:prstGeom>
          <a:noFill/>
        </p:spPr>
        <p:txBody>
          <a:bodyPr wrap="square" rtlCol="0">
            <a:spAutoFit/>
          </a:bodyPr>
          <a:lstStyle/>
          <a:p>
            <a:pPr algn="ctr"/>
            <a:r>
              <a:rPr lang="es-ES" sz="1400" b="1" dirty="0">
                <a:solidFill>
                  <a:srgbClr val="FF207B"/>
                </a:solidFill>
              </a:rPr>
              <a:t>1,9 millones</a:t>
            </a:r>
            <a:endParaRPr lang="es-CO" sz="1400" b="1" dirty="0">
              <a:solidFill>
                <a:srgbClr val="FF207B"/>
              </a:solidFill>
            </a:endParaRPr>
          </a:p>
        </p:txBody>
      </p:sp>
      <p:sp>
        <p:nvSpPr>
          <p:cNvPr id="9" name="CuadroTexto 8">
            <a:extLst>
              <a:ext uri="{FF2B5EF4-FFF2-40B4-BE49-F238E27FC236}">
                <a16:creationId xmlns:a16="http://schemas.microsoft.com/office/drawing/2014/main" id="{3641C528-3872-46BD-B841-CA3EC2F6535F}"/>
              </a:ext>
            </a:extLst>
          </p:cNvPr>
          <p:cNvSpPr txBox="1"/>
          <p:nvPr/>
        </p:nvSpPr>
        <p:spPr>
          <a:xfrm>
            <a:off x="8015586" y="2960572"/>
            <a:ext cx="1452282" cy="307777"/>
          </a:xfrm>
          <a:prstGeom prst="rect">
            <a:avLst/>
          </a:prstGeom>
          <a:noFill/>
        </p:spPr>
        <p:txBody>
          <a:bodyPr wrap="square" rtlCol="0">
            <a:spAutoFit/>
          </a:bodyPr>
          <a:lstStyle/>
          <a:p>
            <a:pPr algn="ctr"/>
            <a:r>
              <a:rPr lang="es-ES" sz="1400" b="1" dirty="0">
                <a:solidFill>
                  <a:srgbClr val="FF207B"/>
                </a:solidFill>
              </a:rPr>
              <a:t>1,4 millones</a:t>
            </a:r>
            <a:endParaRPr lang="es-CO" sz="1400" b="1" dirty="0">
              <a:solidFill>
                <a:srgbClr val="FF207B"/>
              </a:solidFill>
            </a:endParaRPr>
          </a:p>
        </p:txBody>
      </p:sp>
      <p:sp>
        <p:nvSpPr>
          <p:cNvPr id="10" name="Text Box 2">
            <a:extLst>
              <a:ext uri="{FF2B5EF4-FFF2-40B4-BE49-F238E27FC236}">
                <a16:creationId xmlns:a16="http://schemas.microsoft.com/office/drawing/2014/main" id="{7AF410C2-B140-4790-BF5D-6C0A6AAF6665}"/>
              </a:ext>
            </a:extLst>
          </p:cNvPr>
          <p:cNvSpPr txBox="1">
            <a:spLocks noChangeArrowheads="1"/>
          </p:cNvSpPr>
          <p:nvPr/>
        </p:nvSpPr>
        <p:spPr bwMode="auto">
          <a:xfrm>
            <a:off x="334851" y="245125"/>
            <a:ext cx="11539470" cy="75713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lvl1pPr>
              <a:defRPr sz="2400">
                <a:solidFill>
                  <a:schemeClr val="tx1"/>
                </a:solidFill>
                <a:latin typeface="Times New Roman" charset="0"/>
                <a:ea typeface="ＭＳ Ｐゴシック" charset="0"/>
              </a:defRPr>
            </a:lvl1pPr>
            <a:lvl2pPr marL="287338" indent="-285750">
              <a:defRPr sz="2400">
                <a:solidFill>
                  <a:schemeClr val="tx1"/>
                </a:solidFill>
                <a:latin typeface="Times New Roman" charset="0"/>
                <a:ea typeface="ＭＳ Ｐゴシック" charset="0"/>
              </a:defRPr>
            </a:lvl2pPr>
            <a:lvl3pPr>
              <a:defRPr sz="2400">
                <a:solidFill>
                  <a:schemeClr val="tx1"/>
                </a:solidFill>
                <a:latin typeface="Times New Roman" charset="0"/>
                <a:ea typeface="ＭＳ Ｐゴシック" charset="0"/>
              </a:defRPr>
            </a:lvl3pPr>
            <a:lvl4pPr>
              <a:defRPr sz="2400">
                <a:solidFill>
                  <a:schemeClr val="tx1"/>
                </a:solidFill>
                <a:latin typeface="Times New Roman" charset="0"/>
                <a:ea typeface="ＭＳ Ｐゴシック" charset="0"/>
              </a:defRPr>
            </a:lvl4pPr>
            <a:lvl5pPr>
              <a:defRPr sz="2400">
                <a:solidFill>
                  <a:schemeClr val="tx1"/>
                </a:solidFill>
                <a:latin typeface="Times New Roman" charset="0"/>
                <a:ea typeface="ＭＳ Ｐゴシック" charset="0"/>
              </a:defRPr>
            </a:lvl5pPr>
            <a:lvl6pPr eaLnBrk="0" fontAlgn="base" hangingPunct="0">
              <a:spcBef>
                <a:spcPct val="0"/>
              </a:spcBef>
              <a:spcAft>
                <a:spcPct val="0"/>
              </a:spcAft>
              <a:defRPr sz="2400">
                <a:solidFill>
                  <a:schemeClr val="tx1"/>
                </a:solidFill>
                <a:latin typeface="Times New Roman" charset="0"/>
                <a:ea typeface="ＭＳ Ｐゴシック" charset="0"/>
              </a:defRPr>
            </a:lvl6pPr>
            <a:lvl7pPr eaLnBrk="0" fontAlgn="base" hangingPunct="0">
              <a:spcBef>
                <a:spcPct val="0"/>
              </a:spcBef>
              <a:spcAft>
                <a:spcPct val="0"/>
              </a:spcAft>
              <a:defRPr sz="2400">
                <a:solidFill>
                  <a:schemeClr val="tx1"/>
                </a:solidFill>
                <a:latin typeface="Times New Roman" charset="0"/>
                <a:ea typeface="ＭＳ Ｐゴシック" charset="0"/>
              </a:defRPr>
            </a:lvl7pPr>
            <a:lvl8pPr eaLnBrk="0" fontAlgn="base" hangingPunct="0">
              <a:spcBef>
                <a:spcPct val="0"/>
              </a:spcBef>
              <a:spcAft>
                <a:spcPct val="0"/>
              </a:spcAft>
              <a:defRPr sz="2400">
                <a:solidFill>
                  <a:schemeClr val="tx1"/>
                </a:solidFill>
                <a:latin typeface="Times New Roman" charset="0"/>
                <a:ea typeface="ＭＳ Ｐゴシック" charset="0"/>
              </a:defRPr>
            </a:lvl8pPr>
            <a:lvl9pPr eaLnBrk="0" fontAlgn="base" hangingPunct="0">
              <a:spcBef>
                <a:spcPct val="0"/>
              </a:spcBef>
              <a:spcAft>
                <a:spcPct val="0"/>
              </a:spcAft>
              <a:defRPr sz="2400">
                <a:solidFill>
                  <a:schemeClr val="tx1"/>
                </a:solidFill>
                <a:latin typeface="Times New Roman" charset="0"/>
                <a:ea typeface="ＭＳ Ｐゴシック" charset="0"/>
              </a:defRPr>
            </a:lvl9pPr>
          </a:lstStyle>
          <a:p>
            <a:pPr lvl="0" defTabSz="609585" eaLnBrk="0" fontAlgn="base" hangingPunct="0">
              <a:lnSpc>
                <a:spcPct val="90000"/>
              </a:lnSpc>
              <a:spcBef>
                <a:spcPct val="0"/>
              </a:spcBef>
              <a:spcAft>
                <a:spcPct val="0"/>
              </a:spcAft>
              <a:defRPr/>
            </a:pPr>
            <a:r>
              <a:rPr kumimoji="0" lang="es-ES" sz="2400" b="0" i="0" u="none" strike="noStrike" kern="1200" cap="none" spc="0" normalizeH="0" baseline="0" noProof="0" dirty="0">
                <a:ln>
                  <a:noFill/>
                </a:ln>
                <a:solidFill>
                  <a:srgbClr val="253D90"/>
                </a:solidFill>
                <a:effectLst/>
                <a:uLnTx/>
                <a:uFillTx/>
                <a:latin typeface="AmpleSoft-Bold"/>
                <a:ea typeface="ＭＳ Ｐゴシック" charset="0"/>
                <a:cs typeface="+mn-cs"/>
              </a:rPr>
              <a:t>En el escenario más optimista, Colombia registraría una tasa de desempleo</a:t>
            </a:r>
            <a:r>
              <a:rPr lang="es-ES" dirty="0">
                <a:solidFill>
                  <a:srgbClr val="253D90"/>
                </a:solidFill>
                <a:latin typeface="AmpleSoft-Bold"/>
              </a:rPr>
              <a:t> de 16,3% en 2020, lo que implicaría 1,4 millones de personas desempleadas adicionales </a:t>
            </a:r>
            <a:endParaRPr kumimoji="0" lang="es-ES" sz="2400" b="0" i="0" u="none" strike="noStrike" kern="1200" cap="none" spc="0" normalizeH="0" baseline="0" noProof="0" dirty="0">
              <a:ln>
                <a:noFill/>
              </a:ln>
              <a:solidFill>
                <a:srgbClr val="253D90"/>
              </a:solidFill>
              <a:effectLst/>
              <a:uLnTx/>
              <a:uFillTx/>
              <a:latin typeface="AmpleSoft-Bold"/>
              <a:ea typeface="ＭＳ Ｐゴシック" charset="0"/>
              <a:cs typeface="+mn-cs"/>
            </a:endParaRPr>
          </a:p>
        </p:txBody>
      </p:sp>
    </p:spTree>
    <p:extLst>
      <p:ext uri="{BB962C8B-B14F-4D97-AF65-F5344CB8AC3E}">
        <p14:creationId xmlns:p14="http://schemas.microsoft.com/office/powerpoint/2010/main" val="263960874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12192000" cy="763905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defRPr/>
            </a:pPr>
            <a:endParaRPr lang="en-US" dirty="0">
              <a:solidFill>
                <a:srgbClr val="000000"/>
              </a:solidFill>
              <a:latin typeface="Calibri"/>
            </a:endParaRPr>
          </a:p>
        </p:txBody>
      </p:sp>
      <p:pic>
        <p:nvPicPr>
          <p:cNvPr id="5" name="Imagen 4">
            <a:extLst>
              <a:ext uri="{FF2B5EF4-FFF2-40B4-BE49-F238E27FC236}">
                <a16:creationId xmlns:a16="http://schemas.microsoft.com/office/drawing/2014/main" id="{AD0EB542-BCF2-4DB7-BD2E-C9523288BE3A}"/>
              </a:ext>
            </a:extLst>
          </p:cNvPr>
          <p:cNvPicPr>
            <a:picLocks noChangeAspect="1"/>
          </p:cNvPicPr>
          <p:nvPr/>
        </p:nvPicPr>
        <p:blipFill rotWithShape="1">
          <a:blip r:embed="rId2">
            <a:alphaModFix amt="50000"/>
            <a:extLst>
              <a:ext uri="{28A0092B-C50C-407E-A947-70E740481C1C}">
                <a14:useLocalDpi xmlns:a14="http://schemas.microsoft.com/office/drawing/2010/main" val="0"/>
              </a:ext>
            </a:extLst>
          </a:blip>
          <a:srcRect l="-1" r="-318" b="14997"/>
          <a:stretch/>
        </p:blipFill>
        <p:spPr>
          <a:xfrm>
            <a:off x="0" y="0"/>
            <a:ext cx="12192000" cy="7639050"/>
          </a:xfrm>
          <a:prstGeom prst="rect">
            <a:avLst/>
          </a:prstGeom>
        </p:spPr>
      </p:pic>
      <p:pic>
        <p:nvPicPr>
          <p:cNvPr id="9" name="Picture 8" descr="logo_ccc_blanco.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79871" y="400357"/>
            <a:ext cx="3093476" cy="391759"/>
          </a:xfrm>
          <a:prstGeom prst="rect">
            <a:avLst/>
          </a:prstGeom>
        </p:spPr>
      </p:pic>
      <p:sp>
        <p:nvSpPr>
          <p:cNvPr id="7" name="CuadroTexto 10">
            <a:extLst>
              <a:ext uri="{FF2B5EF4-FFF2-40B4-BE49-F238E27FC236}">
                <a16:creationId xmlns:a16="http://schemas.microsoft.com/office/drawing/2014/main" id="{08F9F518-924C-474E-AD65-4762761FB85F}"/>
              </a:ext>
            </a:extLst>
          </p:cNvPr>
          <p:cNvSpPr txBox="1"/>
          <p:nvPr/>
        </p:nvSpPr>
        <p:spPr>
          <a:xfrm>
            <a:off x="679871" y="4125996"/>
            <a:ext cx="10972438" cy="1576265"/>
          </a:xfrm>
          <a:prstGeom prst="rect">
            <a:avLst/>
          </a:prstGeom>
          <a:noFill/>
          <a:effectLst>
            <a:outerShdw blurRad="50800" dist="38100" dir="2700000" algn="tl" rotWithShape="0">
              <a:prstClr val="black">
                <a:alpha val="40000"/>
              </a:prstClr>
            </a:outerShdw>
          </a:effectLst>
        </p:spPr>
        <p:txBody>
          <a:bodyPr wrap="square" rtlCol="0">
            <a:spAutoFit/>
          </a:bodyPr>
          <a:lstStyle>
            <a:defPPr>
              <a:defRPr lang="es-CO"/>
            </a:defPPr>
            <a:lvl1pPr>
              <a:lnSpc>
                <a:spcPct val="80000"/>
              </a:lnSpc>
              <a:defRPr sz="4000">
                <a:solidFill>
                  <a:srgbClr val="FFC724"/>
                </a:solidFill>
                <a:latin typeface="AmpleSoft Bold"/>
                <a:cs typeface="AmpleSoft Bold"/>
              </a:defRPr>
            </a:lvl1pPr>
            <a:lvl2pPr marL="0" lvl="1">
              <a:lnSpc>
                <a:spcPct val="80000"/>
              </a:lnSpc>
              <a:defRPr sz="4000" b="1">
                <a:solidFill>
                  <a:prstClr val="white"/>
                </a:solidFill>
                <a:latin typeface="AmpleSoft-Bold" panose="02000000000000000000" pitchFamily="2" charset="0"/>
                <a:cs typeface="AmpleSoft Bold"/>
              </a:defRPr>
            </a:lvl2pPr>
          </a:lstStyle>
          <a:p>
            <a:pPr lvl="1" defTabSz="1219139">
              <a:defRPr/>
            </a:pPr>
            <a:r>
              <a:rPr lang="es-MX" sz="6000" dirty="0"/>
              <a:t>Encuesta ERE</a:t>
            </a:r>
          </a:p>
          <a:p>
            <a:pPr lvl="1" defTabSz="1219139">
              <a:defRPr/>
            </a:pPr>
            <a:r>
              <a:rPr lang="es-MX" sz="6000" dirty="0">
                <a:solidFill>
                  <a:schemeClr val="accent6"/>
                </a:solidFill>
              </a:rPr>
              <a:t>Cámara de Comercio de Cali</a:t>
            </a:r>
          </a:p>
        </p:txBody>
      </p:sp>
    </p:spTree>
    <p:extLst>
      <p:ext uri="{BB962C8B-B14F-4D97-AF65-F5344CB8AC3E}">
        <p14:creationId xmlns:p14="http://schemas.microsoft.com/office/powerpoint/2010/main" val="33967643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 name="Gráfico 27">
            <a:extLst>
              <a:ext uri="{FF2B5EF4-FFF2-40B4-BE49-F238E27FC236}">
                <a16:creationId xmlns:a16="http://schemas.microsoft.com/office/drawing/2014/main" id="{6E3C4B1E-6868-4FED-973B-48A476C25EEC}"/>
              </a:ext>
            </a:extLst>
          </p:cNvPr>
          <p:cNvGraphicFramePr/>
          <p:nvPr/>
        </p:nvGraphicFramePr>
        <p:xfrm>
          <a:off x="205161" y="1593534"/>
          <a:ext cx="7177117" cy="4128400"/>
        </p:xfrm>
        <a:graphic>
          <a:graphicData uri="http://schemas.openxmlformats.org/drawingml/2006/chart">
            <c:chart xmlns:c="http://schemas.openxmlformats.org/drawingml/2006/chart" xmlns:r="http://schemas.openxmlformats.org/officeDocument/2006/relationships" r:id="rId2"/>
          </a:graphicData>
        </a:graphic>
      </p:graphicFrame>
      <p:sp>
        <p:nvSpPr>
          <p:cNvPr id="20" name="Freeform 102">
            <a:extLst>
              <a:ext uri="{FF2B5EF4-FFF2-40B4-BE49-F238E27FC236}">
                <a16:creationId xmlns:a16="http://schemas.microsoft.com/office/drawing/2014/main" id="{D2CE021A-5A1D-459D-A3B3-3625F6AB2A30}"/>
              </a:ext>
            </a:extLst>
          </p:cNvPr>
          <p:cNvSpPr>
            <a:spLocks noEditPoints="1"/>
          </p:cNvSpPr>
          <p:nvPr/>
        </p:nvSpPr>
        <p:spPr bwMode="auto">
          <a:xfrm>
            <a:off x="7822493" y="808364"/>
            <a:ext cx="762000" cy="762000"/>
          </a:xfrm>
          <a:custGeom>
            <a:avLst/>
            <a:gdLst>
              <a:gd name="T0" fmla="*/ 2412 w 3360"/>
              <a:gd name="T1" fmla="*/ 2610 h 3360"/>
              <a:gd name="T2" fmla="*/ 2217 w 3360"/>
              <a:gd name="T3" fmla="*/ 2955 h 3360"/>
              <a:gd name="T4" fmla="*/ 2587 w 3360"/>
              <a:gd name="T5" fmla="*/ 2745 h 3360"/>
              <a:gd name="T6" fmla="*/ 2752 w 3360"/>
              <a:gd name="T7" fmla="*/ 2499 h 3360"/>
              <a:gd name="T8" fmla="*/ 621 w 3360"/>
              <a:gd name="T9" fmla="*/ 2489 h 3360"/>
              <a:gd name="T10" fmla="*/ 713 w 3360"/>
              <a:gd name="T11" fmla="*/ 2691 h 3360"/>
              <a:gd name="T12" fmla="*/ 1135 w 3360"/>
              <a:gd name="T13" fmla="*/ 2961 h 3360"/>
              <a:gd name="T14" fmla="*/ 993 w 3360"/>
              <a:gd name="T15" fmla="*/ 2690 h 3360"/>
              <a:gd name="T16" fmla="*/ 813 w 3360"/>
              <a:gd name="T17" fmla="*/ 2406 h 3360"/>
              <a:gd name="T18" fmla="*/ 1156 w 3360"/>
              <a:gd name="T19" fmla="*/ 2308 h 3360"/>
              <a:gd name="T20" fmla="*/ 1326 w 3360"/>
              <a:gd name="T21" fmla="*/ 2689 h 3360"/>
              <a:gd name="T22" fmla="*/ 1667 w 3360"/>
              <a:gd name="T23" fmla="*/ 3002 h 3360"/>
              <a:gd name="T24" fmla="*/ 1979 w 3360"/>
              <a:gd name="T25" fmla="*/ 2762 h 3360"/>
              <a:gd name="T26" fmla="*/ 2214 w 3360"/>
              <a:gd name="T27" fmla="*/ 2321 h 3360"/>
              <a:gd name="T28" fmla="*/ 1680 w 3360"/>
              <a:gd name="T29" fmla="*/ 2240 h 3360"/>
              <a:gd name="T30" fmla="*/ 1016 w 3360"/>
              <a:gd name="T31" fmla="*/ 1542 h 3360"/>
              <a:gd name="T32" fmla="*/ 1055 w 3360"/>
              <a:gd name="T33" fmla="*/ 2017 h 3360"/>
              <a:gd name="T34" fmla="*/ 1680 w 3360"/>
              <a:gd name="T35" fmla="*/ 1960 h 3360"/>
              <a:gd name="T36" fmla="*/ 2305 w 3360"/>
              <a:gd name="T37" fmla="*/ 2017 h 3360"/>
              <a:gd name="T38" fmla="*/ 2344 w 3360"/>
              <a:gd name="T39" fmla="*/ 1542 h 3360"/>
              <a:gd name="T40" fmla="*/ 2252 w 3360"/>
              <a:gd name="T41" fmla="*/ 1337 h 3360"/>
              <a:gd name="T42" fmla="*/ 1332 w 3360"/>
              <a:gd name="T43" fmla="*/ 1377 h 3360"/>
              <a:gd name="T44" fmla="*/ 2667 w 3360"/>
              <a:gd name="T45" fmla="*/ 1211 h 3360"/>
              <a:gd name="T46" fmla="*/ 2612 w 3360"/>
              <a:gd name="T47" fmla="*/ 1426 h 3360"/>
              <a:gd name="T48" fmla="*/ 2609 w 3360"/>
              <a:gd name="T49" fmla="*/ 2082 h 3360"/>
              <a:gd name="T50" fmla="*/ 2922 w 3360"/>
              <a:gd name="T51" fmla="*/ 2259 h 3360"/>
              <a:gd name="T52" fmla="*/ 3067 w 3360"/>
              <a:gd name="T53" fmla="*/ 1870 h 3360"/>
              <a:gd name="T54" fmla="*/ 2969 w 3360"/>
              <a:gd name="T55" fmla="*/ 1133 h 3360"/>
              <a:gd name="T56" fmla="*/ 399 w 3360"/>
              <a:gd name="T57" fmla="*/ 1120 h 3360"/>
              <a:gd name="T58" fmla="*/ 283 w 3360"/>
              <a:gd name="T59" fmla="*/ 1776 h 3360"/>
              <a:gd name="T60" fmla="*/ 424 w 3360"/>
              <a:gd name="T61" fmla="*/ 2256 h 3360"/>
              <a:gd name="T62" fmla="*/ 741 w 3360"/>
              <a:gd name="T63" fmla="*/ 2105 h 3360"/>
              <a:gd name="T64" fmla="*/ 737 w 3360"/>
              <a:gd name="T65" fmla="*/ 1519 h 3360"/>
              <a:gd name="T66" fmla="*/ 714 w 3360"/>
              <a:gd name="T67" fmla="*/ 1221 h 3360"/>
              <a:gd name="T68" fmla="*/ 1616 w 3360"/>
              <a:gd name="T69" fmla="*/ 427 h 3360"/>
              <a:gd name="T70" fmla="*/ 1212 w 3360"/>
              <a:gd name="T71" fmla="*/ 907 h 3360"/>
              <a:gd name="T72" fmla="*/ 1323 w 3360"/>
              <a:gd name="T73" fmla="*/ 1093 h 3360"/>
              <a:gd name="T74" fmla="*/ 2170 w 3360"/>
              <a:gd name="T75" fmla="*/ 1066 h 3360"/>
              <a:gd name="T76" fmla="*/ 2047 w 3360"/>
              <a:gd name="T77" fmla="*/ 742 h 3360"/>
              <a:gd name="T78" fmla="*/ 1693 w 3360"/>
              <a:gd name="T79" fmla="*/ 414 h 3360"/>
              <a:gd name="T80" fmla="*/ 2143 w 3360"/>
              <a:gd name="T81" fmla="*/ 415 h 3360"/>
              <a:gd name="T82" fmla="*/ 2491 w 3360"/>
              <a:gd name="T83" fmla="*/ 954 h 3360"/>
              <a:gd name="T84" fmla="*/ 2767 w 3360"/>
              <a:gd name="T85" fmla="*/ 833 h 3360"/>
              <a:gd name="T86" fmla="*/ 2418 w 3360"/>
              <a:gd name="T87" fmla="*/ 492 h 3360"/>
              <a:gd name="T88" fmla="*/ 1020 w 3360"/>
              <a:gd name="T89" fmla="*/ 446 h 3360"/>
              <a:gd name="T90" fmla="*/ 592 w 3360"/>
              <a:gd name="T91" fmla="*/ 817 h 3360"/>
              <a:gd name="T92" fmla="*/ 853 w 3360"/>
              <a:gd name="T93" fmla="*/ 960 h 3360"/>
              <a:gd name="T94" fmla="*/ 1152 w 3360"/>
              <a:gd name="T95" fmla="*/ 493 h 3360"/>
              <a:gd name="T96" fmla="*/ 1680 w 3360"/>
              <a:gd name="T97" fmla="*/ 0 h 3360"/>
              <a:gd name="T98" fmla="*/ 2402 w 3360"/>
              <a:gd name="T99" fmla="*/ 164 h 3360"/>
              <a:gd name="T100" fmla="*/ 2981 w 3360"/>
              <a:gd name="T101" fmla="*/ 619 h 3360"/>
              <a:gd name="T102" fmla="*/ 3314 w 3360"/>
              <a:gd name="T103" fmla="*/ 1290 h 3360"/>
              <a:gd name="T104" fmla="*/ 3314 w 3360"/>
              <a:gd name="T105" fmla="*/ 2070 h 3360"/>
              <a:gd name="T106" fmla="*/ 2981 w 3360"/>
              <a:gd name="T107" fmla="*/ 2741 h 3360"/>
              <a:gd name="T108" fmla="*/ 2403 w 3360"/>
              <a:gd name="T109" fmla="*/ 3196 h 3360"/>
              <a:gd name="T110" fmla="*/ 1727 w 3360"/>
              <a:gd name="T111" fmla="*/ 3359 h 3360"/>
              <a:gd name="T112" fmla="*/ 1130 w 3360"/>
              <a:gd name="T113" fmla="*/ 3267 h 3360"/>
              <a:gd name="T114" fmla="*/ 503 w 3360"/>
              <a:gd name="T115" fmla="*/ 2877 h 3360"/>
              <a:gd name="T116" fmla="*/ 101 w 3360"/>
              <a:gd name="T117" fmla="*/ 2253 h 3360"/>
              <a:gd name="T118" fmla="*/ 11 w 3360"/>
              <a:gd name="T119" fmla="*/ 1481 h 3360"/>
              <a:gd name="T120" fmla="*/ 269 w 3360"/>
              <a:gd name="T121" fmla="*/ 770 h 3360"/>
              <a:gd name="T122" fmla="*/ 794 w 3360"/>
              <a:gd name="T123" fmla="*/ 254 h 3360"/>
              <a:gd name="T124" fmla="*/ 1529 w 3360"/>
              <a:gd name="T125" fmla="*/ 7 h 3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360" h="3360">
                <a:moveTo>
                  <a:pt x="2547" y="2406"/>
                </a:moveTo>
                <a:lnTo>
                  <a:pt x="2533" y="2407"/>
                </a:lnTo>
                <a:lnTo>
                  <a:pt x="2519" y="2411"/>
                </a:lnTo>
                <a:lnTo>
                  <a:pt x="2507" y="2418"/>
                </a:lnTo>
                <a:lnTo>
                  <a:pt x="2497" y="2428"/>
                </a:lnTo>
                <a:lnTo>
                  <a:pt x="2489" y="2442"/>
                </a:lnTo>
                <a:lnTo>
                  <a:pt x="2453" y="2527"/>
                </a:lnTo>
                <a:lnTo>
                  <a:pt x="2412" y="2610"/>
                </a:lnTo>
                <a:lnTo>
                  <a:pt x="2367" y="2690"/>
                </a:lnTo>
                <a:lnTo>
                  <a:pt x="2319" y="2768"/>
                </a:lnTo>
                <a:lnTo>
                  <a:pt x="2267" y="2844"/>
                </a:lnTo>
                <a:lnTo>
                  <a:pt x="2214" y="2917"/>
                </a:lnTo>
                <a:lnTo>
                  <a:pt x="2207" y="2927"/>
                </a:lnTo>
                <a:lnTo>
                  <a:pt x="2207" y="2937"/>
                </a:lnTo>
                <a:lnTo>
                  <a:pt x="2210" y="2948"/>
                </a:lnTo>
                <a:lnTo>
                  <a:pt x="2217" y="2955"/>
                </a:lnTo>
                <a:lnTo>
                  <a:pt x="2225" y="2961"/>
                </a:lnTo>
                <a:lnTo>
                  <a:pt x="2235" y="2963"/>
                </a:lnTo>
                <a:lnTo>
                  <a:pt x="2246" y="2960"/>
                </a:lnTo>
                <a:lnTo>
                  <a:pt x="2319" y="2925"/>
                </a:lnTo>
                <a:lnTo>
                  <a:pt x="2391" y="2886"/>
                </a:lnTo>
                <a:lnTo>
                  <a:pt x="2459" y="2843"/>
                </a:lnTo>
                <a:lnTo>
                  <a:pt x="2524" y="2796"/>
                </a:lnTo>
                <a:lnTo>
                  <a:pt x="2587" y="2745"/>
                </a:lnTo>
                <a:lnTo>
                  <a:pt x="2647" y="2691"/>
                </a:lnTo>
                <a:lnTo>
                  <a:pt x="2703" y="2634"/>
                </a:lnTo>
                <a:lnTo>
                  <a:pt x="2757" y="2574"/>
                </a:lnTo>
                <a:lnTo>
                  <a:pt x="2765" y="2559"/>
                </a:lnTo>
                <a:lnTo>
                  <a:pt x="2769" y="2543"/>
                </a:lnTo>
                <a:lnTo>
                  <a:pt x="2768" y="2527"/>
                </a:lnTo>
                <a:lnTo>
                  <a:pt x="2762" y="2512"/>
                </a:lnTo>
                <a:lnTo>
                  <a:pt x="2752" y="2499"/>
                </a:lnTo>
                <a:lnTo>
                  <a:pt x="2739" y="2489"/>
                </a:lnTo>
                <a:lnTo>
                  <a:pt x="2651" y="2448"/>
                </a:lnTo>
                <a:lnTo>
                  <a:pt x="2562" y="2410"/>
                </a:lnTo>
                <a:lnTo>
                  <a:pt x="2547" y="2406"/>
                </a:lnTo>
                <a:close/>
                <a:moveTo>
                  <a:pt x="813" y="2406"/>
                </a:moveTo>
                <a:lnTo>
                  <a:pt x="798" y="2410"/>
                </a:lnTo>
                <a:lnTo>
                  <a:pt x="709" y="2448"/>
                </a:lnTo>
                <a:lnTo>
                  <a:pt x="621" y="2489"/>
                </a:lnTo>
                <a:lnTo>
                  <a:pt x="608" y="2499"/>
                </a:lnTo>
                <a:lnTo>
                  <a:pt x="598" y="2512"/>
                </a:lnTo>
                <a:lnTo>
                  <a:pt x="592" y="2527"/>
                </a:lnTo>
                <a:lnTo>
                  <a:pt x="591" y="2543"/>
                </a:lnTo>
                <a:lnTo>
                  <a:pt x="595" y="2559"/>
                </a:lnTo>
                <a:lnTo>
                  <a:pt x="603" y="2574"/>
                </a:lnTo>
                <a:lnTo>
                  <a:pt x="657" y="2634"/>
                </a:lnTo>
                <a:lnTo>
                  <a:pt x="713" y="2691"/>
                </a:lnTo>
                <a:lnTo>
                  <a:pt x="773" y="2745"/>
                </a:lnTo>
                <a:lnTo>
                  <a:pt x="836" y="2796"/>
                </a:lnTo>
                <a:lnTo>
                  <a:pt x="901" y="2843"/>
                </a:lnTo>
                <a:lnTo>
                  <a:pt x="969" y="2886"/>
                </a:lnTo>
                <a:lnTo>
                  <a:pt x="1041" y="2925"/>
                </a:lnTo>
                <a:lnTo>
                  <a:pt x="1114" y="2960"/>
                </a:lnTo>
                <a:lnTo>
                  <a:pt x="1125" y="2963"/>
                </a:lnTo>
                <a:lnTo>
                  <a:pt x="1135" y="2961"/>
                </a:lnTo>
                <a:lnTo>
                  <a:pt x="1143" y="2955"/>
                </a:lnTo>
                <a:lnTo>
                  <a:pt x="1150" y="2948"/>
                </a:lnTo>
                <a:lnTo>
                  <a:pt x="1153" y="2937"/>
                </a:lnTo>
                <a:lnTo>
                  <a:pt x="1153" y="2927"/>
                </a:lnTo>
                <a:lnTo>
                  <a:pt x="1146" y="2917"/>
                </a:lnTo>
                <a:lnTo>
                  <a:pt x="1093" y="2844"/>
                </a:lnTo>
                <a:lnTo>
                  <a:pt x="1041" y="2768"/>
                </a:lnTo>
                <a:lnTo>
                  <a:pt x="993" y="2690"/>
                </a:lnTo>
                <a:lnTo>
                  <a:pt x="948" y="2610"/>
                </a:lnTo>
                <a:lnTo>
                  <a:pt x="907" y="2527"/>
                </a:lnTo>
                <a:lnTo>
                  <a:pt x="871" y="2442"/>
                </a:lnTo>
                <a:lnTo>
                  <a:pt x="863" y="2428"/>
                </a:lnTo>
                <a:lnTo>
                  <a:pt x="853" y="2418"/>
                </a:lnTo>
                <a:lnTo>
                  <a:pt x="841" y="2411"/>
                </a:lnTo>
                <a:lnTo>
                  <a:pt x="827" y="2407"/>
                </a:lnTo>
                <a:lnTo>
                  <a:pt x="813" y="2406"/>
                </a:lnTo>
                <a:close/>
                <a:moveTo>
                  <a:pt x="1680" y="2240"/>
                </a:moveTo>
                <a:lnTo>
                  <a:pt x="1578" y="2242"/>
                </a:lnTo>
                <a:lnTo>
                  <a:pt x="1478" y="2249"/>
                </a:lnTo>
                <a:lnTo>
                  <a:pt x="1379" y="2259"/>
                </a:lnTo>
                <a:lnTo>
                  <a:pt x="1281" y="2274"/>
                </a:lnTo>
                <a:lnTo>
                  <a:pt x="1184" y="2293"/>
                </a:lnTo>
                <a:lnTo>
                  <a:pt x="1168" y="2299"/>
                </a:lnTo>
                <a:lnTo>
                  <a:pt x="1156" y="2308"/>
                </a:lnTo>
                <a:lnTo>
                  <a:pt x="1146" y="2321"/>
                </a:lnTo>
                <a:lnTo>
                  <a:pt x="1140" y="2337"/>
                </a:lnTo>
                <a:lnTo>
                  <a:pt x="1139" y="2353"/>
                </a:lnTo>
                <a:lnTo>
                  <a:pt x="1144" y="2369"/>
                </a:lnTo>
                <a:lnTo>
                  <a:pt x="1183" y="2453"/>
                </a:lnTo>
                <a:lnTo>
                  <a:pt x="1226" y="2534"/>
                </a:lnTo>
                <a:lnTo>
                  <a:pt x="1274" y="2614"/>
                </a:lnTo>
                <a:lnTo>
                  <a:pt x="1326" y="2689"/>
                </a:lnTo>
                <a:lnTo>
                  <a:pt x="1381" y="2762"/>
                </a:lnTo>
                <a:lnTo>
                  <a:pt x="1440" y="2832"/>
                </a:lnTo>
                <a:lnTo>
                  <a:pt x="1503" y="2898"/>
                </a:lnTo>
                <a:lnTo>
                  <a:pt x="1570" y="2961"/>
                </a:lnTo>
                <a:lnTo>
                  <a:pt x="1591" y="2977"/>
                </a:lnTo>
                <a:lnTo>
                  <a:pt x="1616" y="2989"/>
                </a:lnTo>
                <a:lnTo>
                  <a:pt x="1640" y="2998"/>
                </a:lnTo>
                <a:lnTo>
                  <a:pt x="1667" y="3002"/>
                </a:lnTo>
                <a:lnTo>
                  <a:pt x="1693" y="3002"/>
                </a:lnTo>
                <a:lnTo>
                  <a:pt x="1720" y="2998"/>
                </a:lnTo>
                <a:lnTo>
                  <a:pt x="1744" y="2989"/>
                </a:lnTo>
                <a:lnTo>
                  <a:pt x="1769" y="2977"/>
                </a:lnTo>
                <a:lnTo>
                  <a:pt x="1790" y="2961"/>
                </a:lnTo>
                <a:lnTo>
                  <a:pt x="1857" y="2898"/>
                </a:lnTo>
                <a:lnTo>
                  <a:pt x="1920" y="2832"/>
                </a:lnTo>
                <a:lnTo>
                  <a:pt x="1979" y="2762"/>
                </a:lnTo>
                <a:lnTo>
                  <a:pt x="2034" y="2689"/>
                </a:lnTo>
                <a:lnTo>
                  <a:pt x="2086" y="2614"/>
                </a:lnTo>
                <a:lnTo>
                  <a:pt x="2134" y="2534"/>
                </a:lnTo>
                <a:lnTo>
                  <a:pt x="2177" y="2453"/>
                </a:lnTo>
                <a:lnTo>
                  <a:pt x="2216" y="2369"/>
                </a:lnTo>
                <a:lnTo>
                  <a:pt x="2221" y="2353"/>
                </a:lnTo>
                <a:lnTo>
                  <a:pt x="2220" y="2337"/>
                </a:lnTo>
                <a:lnTo>
                  <a:pt x="2214" y="2321"/>
                </a:lnTo>
                <a:lnTo>
                  <a:pt x="2204" y="2308"/>
                </a:lnTo>
                <a:lnTo>
                  <a:pt x="2192" y="2299"/>
                </a:lnTo>
                <a:lnTo>
                  <a:pt x="2176" y="2293"/>
                </a:lnTo>
                <a:lnTo>
                  <a:pt x="2079" y="2274"/>
                </a:lnTo>
                <a:lnTo>
                  <a:pt x="1981" y="2259"/>
                </a:lnTo>
                <a:lnTo>
                  <a:pt x="1882" y="2249"/>
                </a:lnTo>
                <a:lnTo>
                  <a:pt x="1782" y="2242"/>
                </a:lnTo>
                <a:lnTo>
                  <a:pt x="1680" y="2240"/>
                </a:lnTo>
                <a:close/>
                <a:moveTo>
                  <a:pt x="1093" y="1336"/>
                </a:moveTo>
                <a:lnTo>
                  <a:pt x="1078" y="1339"/>
                </a:lnTo>
                <a:lnTo>
                  <a:pt x="1065" y="1345"/>
                </a:lnTo>
                <a:lnTo>
                  <a:pt x="1054" y="1354"/>
                </a:lnTo>
                <a:lnTo>
                  <a:pt x="1046" y="1365"/>
                </a:lnTo>
                <a:lnTo>
                  <a:pt x="1041" y="1380"/>
                </a:lnTo>
                <a:lnTo>
                  <a:pt x="1026" y="1460"/>
                </a:lnTo>
                <a:lnTo>
                  <a:pt x="1016" y="1542"/>
                </a:lnTo>
                <a:lnTo>
                  <a:pt x="1010" y="1624"/>
                </a:lnTo>
                <a:lnTo>
                  <a:pt x="1008" y="1709"/>
                </a:lnTo>
                <a:lnTo>
                  <a:pt x="1010" y="1800"/>
                </a:lnTo>
                <a:lnTo>
                  <a:pt x="1018" y="1891"/>
                </a:lnTo>
                <a:lnTo>
                  <a:pt x="1030" y="1980"/>
                </a:lnTo>
                <a:lnTo>
                  <a:pt x="1034" y="1995"/>
                </a:lnTo>
                <a:lnTo>
                  <a:pt x="1044" y="2008"/>
                </a:lnTo>
                <a:lnTo>
                  <a:pt x="1055" y="2017"/>
                </a:lnTo>
                <a:lnTo>
                  <a:pt x="1068" y="2023"/>
                </a:lnTo>
                <a:lnTo>
                  <a:pt x="1082" y="2026"/>
                </a:lnTo>
                <a:lnTo>
                  <a:pt x="1098" y="2024"/>
                </a:lnTo>
                <a:lnTo>
                  <a:pt x="1212" y="2002"/>
                </a:lnTo>
                <a:lnTo>
                  <a:pt x="1327" y="1983"/>
                </a:lnTo>
                <a:lnTo>
                  <a:pt x="1443" y="1970"/>
                </a:lnTo>
                <a:lnTo>
                  <a:pt x="1561" y="1963"/>
                </a:lnTo>
                <a:lnTo>
                  <a:pt x="1680" y="1960"/>
                </a:lnTo>
                <a:lnTo>
                  <a:pt x="1799" y="1963"/>
                </a:lnTo>
                <a:lnTo>
                  <a:pt x="1917" y="1970"/>
                </a:lnTo>
                <a:lnTo>
                  <a:pt x="2033" y="1983"/>
                </a:lnTo>
                <a:lnTo>
                  <a:pt x="2148" y="2002"/>
                </a:lnTo>
                <a:lnTo>
                  <a:pt x="2262" y="2024"/>
                </a:lnTo>
                <a:lnTo>
                  <a:pt x="2278" y="2026"/>
                </a:lnTo>
                <a:lnTo>
                  <a:pt x="2292" y="2023"/>
                </a:lnTo>
                <a:lnTo>
                  <a:pt x="2305" y="2017"/>
                </a:lnTo>
                <a:lnTo>
                  <a:pt x="2316" y="2008"/>
                </a:lnTo>
                <a:lnTo>
                  <a:pt x="2326" y="1995"/>
                </a:lnTo>
                <a:lnTo>
                  <a:pt x="2330" y="1980"/>
                </a:lnTo>
                <a:lnTo>
                  <a:pt x="2342" y="1891"/>
                </a:lnTo>
                <a:lnTo>
                  <a:pt x="2350" y="1800"/>
                </a:lnTo>
                <a:lnTo>
                  <a:pt x="2352" y="1709"/>
                </a:lnTo>
                <a:lnTo>
                  <a:pt x="2350" y="1624"/>
                </a:lnTo>
                <a:lnTo>
                  <a:pt x="2344" y="1542"/>
                </a:lnTo>
                <a:lnTo>
                  <a:pt x="2334" y="1460"/>
                </a:lnTo>
                <a:lnTo>
                  <a:pt x="2319" y="1380"/>
                </a:lnTo>
                <a:lnTo>
                  <a:pt x="2314" y="1365"/>
                </a:lnTo>
                <a:lnTo>
                  <a:pt x="2306" y="1354"/>
                </a:lnTo>
                <a:lnTo>
                  <a:pt x="2295" y="1345"/>
                </a:lnTo>
                <a:lnTo>
                  <a:pt x="2282" y="1339"/>
                </a:lnTo>
                <a:lnTo>
                  <a:pt x="2267" y="1336"/>
                </a:lnTo>
                <a:lnTo>
                  <a:pt x="2252" y="1337"/>
                </a:lnTo>
                <a:lnTo>
                  <a:pt x="2141" y="1359"/>
                </a:lnTo>
                <a:lnTo>
                  <a:pt x="2028" y="1377"/>
                </a:lnTo>
                <a:lnTo>
                  <a:pt x="1913" y="1390"/>
                </a:lnTo>
                <a:lnTo>
                  <a:pt x="1797" y="1397"/>
                </a:lnTo>
                <a:lnTo>
                  <a:pt x="1680" y="1400"/>
                </a:lnTo>
                <a:lnTo>
                  <a:pt x="1563" y="1397"/>
                </a:lnTo>
                <a:lnTo>
                  <a:pt x="1447" y="1390"/>
                </a:lnTo>
                <a:lnTo>
                  <a:pt x="1332" y="1377"/>
                </a:lnTo>
                <a:lnTo>
                  <a:pt x="1219" y="1359"/>
                </a:lnTo>
                <a:lnTo>
                  <a:pt x="1108" y="1337"/>
                </a:lnTo>
                <a:lnTo>
                  <a:pt x="1093" y="1336"/>
                </a:lnTo>
                <a:close/>
                <a:moveTo>
                  <a:pt x="2922" y="1101"/>
                </a:moveTo>
                <a:lnTo>
                  <a:pt x="2907" y="1102"/>
                </a:lnTo>
                <a:lnTo>
                  <a:pt x="2892" y="1108"/>
                </a:lnTo>
                <a:lnTo>
                  <a:pt x="2781" y="1162"/>
                </a:lnTo>
                <a:lnTo>
                  <a:pt x="2667" y="1211"/>
                </a:lnTo>
                <a:lnTo>
                  <a:pt x="2646" y="1221"/>
                </a:lnTo>
                <a:lnTo>
                  <a:pt x="2629" y="1234"/>
                </a:lnTo>
                <a:lnTo>
                  <a:pt x="2615" y="1251"/>
                </a:lnTo>
                <a:lnTo>
                  <a:pt x="2603" y="1270"/>
                </a:lnTo>
                <a:lnTo>
                  <a:pt x="2596" y="1290"/>
                </a:lnTo>
                <a:lnTo>
                  <a:pt x="2594" y="1312"/>
                </a:lnTo>
                <a:lnTo>
                  <a:pt x="2596" y="1335"/>
                </a:lnTo>
                <a:lnTo>
                  <a:pt x="2612" y="1426"/>
                </a:lnTo>
                <a:lnTo>
                  <a:pt x="2623" y="1519"/>
                </a:lnTo>
                <a:lnTo>
                  <a:pt x="2630" y="1613"/>
                </a:lnTo>
                <a:lnTo>
                  <a:pt x="2632" y="1709"/>
                </a:lnTo>
                <a:lnTo>
                  <a:pt x="2629" y="1817"/>
                </a:lnTo>
                <a:lnTo>
                  <a:pt x="2620" y="1925"/>
                </a:lnTo>
                <a:lnTo>
                  <a:pt x="2605" y="2032"/>
                </a:lnTo>
                <a:lnTo>
                  <a:pt x="2603" y="2058"/>
                </a:lnTo>
                <a:lnTo>
                  <a:pt x="2609" y="2082"/>
                </a:lnTo>
                <a:lnTo>
                  <a:pt x="2619" y="2105"/>
                </a:lnTo>
                <a:lnTo>
                  <a:pt x="2633" y="2125"/>
                </a:lnTo>
                <a:lnTo>
                  <a:pt x="2652" y="2141"/>
                </a:lnTo>
                <a:lnTo>
                  <a:pt x="2675" y="2153"/>
                </a:lnTo>
                <a:lnTo>
                  <a:pt x="2785" y="2200"/>
                </a:lnTo>
                <a:lnTo>
                  <a:pt x="2892" y="2252"/>
                </a:lnTo>
                <a:lnTo>
                  <a:pt x="2907" y="2258"/>
                </a:lnTo>
                <a:lnTo>
                  <a:pt x="2922" y="2259"/>
                </a:lnTo>
                <a:lnTo>
                  <a:pt x="2936" y="2256"/>
                </a:lnTo>
                <a:lnTo>
                  <a:pt x="2950" y="2249"/>
                </a:lnTo>
                <a:lnTo>
                  <a:pt x="2961" y="2239"/>
                </a:lnTo>
                <a:lnTo>
                  <a:pt x="2969" y="2226"/>
                </a:lnTo>
                <a:lnTo>
                  <a:pt x="3002" y="2141"/>
                </a:lnTo>
                <a:lnTo>
                  <a:pt x="3029" y="2053"/>
                </a:lnTo>
                <a:lnTo>
                  <a:pt x="3051" y="1963"/>
                </a:lnTo>
                <a:lnTo>
                  <a:pt x="3067" y="1870"/>
                </a:lnTo>
                <a:lnTo>
                  <a:pt x="3077" y="1776"/>
                </a:lnTo>
                <a:lnTo>
                  <a:pt x="3080" y="1680"/>
                </a:lnTo>
                <a:lnTo>
                  <a:pt x="3077" y="1584"/>
                </a:lnTo>
                <a:lnTo>
                  <a:pt x="3067" y="1490"/>
                </a:lnTo>
                <a:lnTo>
                  <a:pt x="3051" y="1397"/>
                </a:lnTo>
                <a:lnTo>
                  <a:pt x="3029" y="1307"/>
                </a:lnTo>
                <a:lnTo>
                  <a:pt x="3002" y="1219"/>
                </a:lnTo>
                <a:lnTo>
                  <a:pt x="2969" y="1133"/>
                </a:lnTo>
                <a:lnTo>
                  <a:pt x="2961" y="1120"/>
                </a:lnTo>
                <a:lnTo>
                  <a:pt x="2950" y="1111"/>
                </a:lnTo>
                <a:lnTo>
                  <a:pt x="2936" y="1104"/>
                </a:lnTo>
                <a:lnTo>
                  <a:pt x="2922" y="1101"/>
                </a:lnTo>
                <a:close/>
                <a:moveTo>
                  <a:pt x="438" y="1101"/>
                </a:moveTo>
                <a:lnTo>
                  <a:pt x="424" y="1104"/>
                </a:lnTo>
                <a:lnTo>
                  <a:pt x="410" y="1111"/>
                </a:lnTo>
                <a:lnTo>
                  <a:pt x="399" y="1120"/>
                </a:lnTo>
                <a:lnTo>
                  <a:pt x="391" y="1133"/>
                </a:lnTo>
                <a:lnTo>
                  <a:pt x="358" y="1219"/>
                </a:lnTo>
                <a:lnTo>
                  <a:pt x="331" y="1307"/>
                </a:lnTo>
                <a:lnTo>
                  <a:pt x="309" y="1397"/>
                </a:lnTo>
                <a:lnTo>
                  <a:pt x="293" y="1490"/>
                </a:lnTo>
                <a:lnTo>
                  <a:pt x="283" y="1584"/>
                </a:lnTo>
                <a:lnTo>
                  <a:pt x="280" y="1680"/>
                </a:lnTo>
                <a:lnTo>
                  <a:pt x="283" y="1776"/>
                </a:lnTo>
                <a:lnTo>
                  <a:pt x="293" y="1870"/>
                </a:lnTo>
                <a:lnTo>
                  <a:pt x="309" y="1963"/>
                </a:lnTo>
                <a:lnTo>
                  <a:pt x="331" y="2053"/>
                </a:lnTo>
                <a:lnTo>
                  <a:pt x="358" y="2141"/>
                </a:lnTo>
                <a:lnTo>
                  <a:pt x="391" y="2227"/>
                </a:lnTo>
                <a:lnTo>
                  <a:pt x="399" y="2240"/>
                </a:lnTo>
                <a:lnTo>
                  <a:pt x="410" y="2249"/>
                </a:lnTo>
                <a:lnTo>
                  <a:pt x="424" y="2256"/>
                </a:lnTo>
                <a:lnTo>
                  <a:pt x="438" y="2259"/>
                </a:lnTo>
                <a:lnTo>
                  <a:pt x="453" y="2258"/>
                </a:lnTo>
                <a:lnTo>
                  <a:pt x="468" y="2252"/>
                </a:lnTo>
                <a:lnTo>
                  <a:pt x="575" y="2200"/>
                </a:lnTo>
                <a:lnTo>
                  <a:pt x="685" y="2153"/>
                </a:lnTo>
                <a:lnTo>
                  <a:pt x="708" y="2141"/>
                </a:lnTo>
                <a:lnTo>
                  <a:pt x="727" y="2125"/>
                </a:lnTo>
                <a:lnTo>
                  <a:pt x="741" y="2105"/>
                </a:lnTo>
                <a:lnTo>
                  <a:pt x="751" y="2082"/>
                </a:lnTo>
                <a:lnTo>
                  <a:pt x="757" y="2058"/>
                </a:lnTo>
                <a:lnTo>
                  <a:pt x="755" y="2032"/>
                </a:lnTo>
                <a:lnTo>
                  <a:pt x="740" y="1925"/>
                </a:lnTo>
                <a:lnTo>
                  <a:pt x="731" y="1817"/>
                </a:lnTo>
                <a:lnTo>
                  <a:pt x="728" y="1709"/>
                </a:lnTo>
                <a:lnTo>
                  <a:pt x="730" y="1613"/>
                </a:lnTo>
                <a:lnTo>
                  <a:pt x="737" y="1519"/>
                </a:lnTo>
                <a:lnTo>
                  <a:pt x="748" y="1426"/>
                </a:lnTo>
                <a:lnTo>
                  <a:pt x="764" y="1335"/>
                </a:lnTo>
                <a:lnTo>
                  <a:pt x="766" y="1312"/>
                </a:lnTo>
                <a:lnTo>
                  <a:pt x="764" y="1290"/>
                </a:lnTo>
                <a:lnTo>
                  <a:pt x="757" y="1270"/>
                </a:lnTo>
                <a:lnTo>
                  <a:pt x="745" y="1251"/>
                </a:lnTo>
                <a:lnTo>
                  <a:pt x="731" y="1234"/>
                </a:lnTo>
                <a:lnTo>
                  <a:pt x="714" y="1221"/>
                </a:lnTo>
                <a:lnTo>
                  <a:pt x="693" y="1211"/>
                </a:lnTo>
                <a:lnTo>
                  <a:pt x="579" y="1162"/>
                </a:lnTo>
                <a:lnTo>
                  <a:pt x="467" y="1108"/>
                </a:lnTo>
                <a:lnTo>
                  <a:pt x="453" y="1102"/>
                </a:lnTo>
                <a:lnTo>
                  <a:pt x="438" y="1101"/>
                </a:lnTo>
                <a:close/>
                <a:moveTo>
                  <a:pt x="1667" y="414"/>
                </a:moveTo>
                <a:lnTo>
                  <a:pt x="1641" y="418"/>
                </a:lnTo>
                <a:lnTo>
                  <a:pt x="1616" y="427"/>
                </a:lnTo>
                <a:lnTo>
                  <a:pt x="1592" y="439"/>
                </a:lnTo>
                <a:lnTo>
                  <a:pt x="1570" y="455"/>
                </a:lnTo>
                <a:lnTo>
                  <a:pt x="1500" y="521"/>
                </a:lnTo>
                <a:lnTo>
                  <a:pt x="1434" y="592"/>
                </a:lnTo>
                <a:lnTo>
                  <a:pt x="1371" y="665"/>
                </a:lnTo>
                <a:lnTo>
                  <a:pt x="1313" y="742"/>
                </a:lnTo>
                <a:lnTo>
                  <a:pt x="1261" y="824"/>
                </a:lnTo>
                <a:lnTo>
                  <a:pt x="1212" y="907"/>
                </a:lnTo>
                <a:lnTo>
                  <a:pt x="1168" y="994"/>
                </a:lnTo>
                <a:lnTo>
                  <a:pt x="1163" y="1010"/>
                </a:lnTo>
                <a:lnTo>
                  <a:pt x="1163" y="1027"/>
                </a:lnTo>
                <a:lnTo>
                  <a:pt x="1168" y="1043"/>
                </a:lnTo>
                <a:lnTo>
                  <a:pt x="1178" y="1056"/>
                </a:lnTo>
                <a:lnTo>
                  <a:pt x="1190" y="1066"/>
                </a:lnTo>
                <a:lnTo>
                  <a:pt x="1207" y="1072"/>
                </a:lnTo>
                <a:lnTo>
                  <a:pt x="1323" y="1093"/>
                </a:lnTo>
                <a:lnTo>
                  <a:pt x="1440" y="1108"/>
                </a:lnTo>
                <a:lnTo>
                  <a:pt x="1559" y="1117"/>
                </a:lnTo>
                <a:lnTo>
                  <a:pt x="1680" y="1120"/>
                </a:lnTo>
                <a:lnTo>
                  <a:pt x="1801" y="1117"/>
                </a:lnTo>
                <a:lnTo>
                  <a:pt x="1920" y="1108"/>
                </a:lnTo>
                <a:lnTo>
                  <a:pt x="2037" y="1093"/>
                </a:lnTo>
                <a:lnTo>
                  <a:pt x="2153" y="1072"/>
                </a:lnTo>
                <a:lnTo>
                  <a:pt x="2170" y="1066"/>
                </a:lnTo>
                <a:lnTo>
                  <a:pt x="2182" y="1056"/>
                </a:lnTo>
                <a:lnTo>
                  <a:pt x="2192" y="1043"/>
                </a:lnTo>
                <a:lnTo>
                  <a:pt x="2197" y="1027"/>
                </a:lnTo>
                <a:lnTo>
                  <a:pt x="2197" y="1010"/>
                </a:lnTo>
                <a:lnTo>
                  <a:pt x="2192" y="994"/>
                </a:lnTo>
                <a:lnTo>
                  <a:pt x="2148" y="907"/>
                </a:lnTo>
                <a:lnTo>
                  <a:pt x="2099" y="824"/>
                </a:lnTo>
                <a:lnTo>
                  <a:pt x="2047" y="742"/>
                </a:lnTo>
                <a:lnTo>
                  <a:pt x="1989" y="665"/>
                </a:lnTo>
                <a:lnTo>
                  <a:pt x="1926" y="592"/>
                </a:lnTo>
                <a:lnTo>
                  <a:pt x="1860" y="521"/>
                </a:lnTo>
                <a:lnTo>
                  <a:pt x="1790" y="455"/>
                </a:lnTo>
                <a:lnTo>
                  <a:pt x="1768" y="439"/>
                </a:lnTo>
                <a:lnTo>
                  <a:pt x="1744" y="427"/>
                </a:lnTo>
                <a:lnTo>
                  <a:pt x="1719" y="418"/>
                </a:lnTo>
                <a:lnTo>
                  <a:pt x="1693" y="414"/>
                </a:lnTo>
                <a:lnTo>
                  <a:pt x="1667" y="414"/>
                </a:lnTo>
                <a:close/>
                <a:moveTo>
                  <a:pt x="2164" y="369"/>
                </a:moveTo>
                <a:lnTo>
                  <a:pt x="2153" y="372"/>
                </a:lnTo>
                <a:lnTo>
                  <a:pt x="2145" y="377"/>
                </a:lnTo>
                <a:lnTo>
                  <a:pt x="2139" y="385"/>
                </a:lnTo>
                <a:lnTo>
                  <a:pt x="2136" y="395"/>
                </a:lnTo>
                <a:lnTo>
                  <a:pt x="2138" y="405"/>
                </a:lnTo>
                <a:lnTo>
                  <a:pt x="2143" y="415"/>
                </a:lnTo>
                <a:lnTo>
                  <a:pt x="2208" y="493"/>
                </a:lnTo>
                <a:lnTo>
                  <a:pt x="2270" y="574"/>
                </a:lnTo>
                <a:lnTo>
                  <a:pt x="2326" y="658"/>
                </a:lnTo>
                <a:lnTo>
                  <a:pt x="2378" y="745"/>
                </a:lnTo>
                <a:lnTo>
                  <a:pt x="2426" y="835"/>
                </a:lnTo>
                <a:lnTo>
                  <a:pt x="2469" y="928"/>
                </a:lnTo>
                <a:lnTo>
                  <a:pt x="2479" y="943"/>
                </a:lnTo>
                <a:lnTo>
                  <a:pt x="2491" y="954"/>
                </a:lnTo>
                <a:lnTo>
                  <a:pt x="2507" y="960"/>
                </a:lnTo>
                <a:lnTo>
                  <a:pt x="2524" y="962"/>
                </a:lnTo>
                <a:lnTo>
                  <a:pt x="2541" y="959"/>
                </a:lnTo>
                <a:lnTo>
                  <a:pt x="2641" y="917"/>
                </a:lnTo>
                <a:lnTo>
                  <a:pt x="2738" y="872"/>
                </a:lnTo>
                <a:lnTo>
                  <a:pt x="2752" y="861"/>
                </a:lnTo>
                <a:lnTo>
                  <a:pt x="2762" y="848"/>
                </a:lnTo>
                <a:lnTo>
                  <a:pt x="2767" y="833"/>
                </a:lnTo>
                <a:lnTo>
                  <a:pt x="2768" y="817"/>
                </a:lnTo>
                <a:lnTo>
                  <a:pt x="2765" y="800"/>
                </a:lnTo>
                <a:lnTo>
                  <a:pt x="2756" y="786"/>
                </a:lnTo>
                <a:lnTo>
                  <a:pt x="2697" y="719"/>
                </a:lnTo>
                <a:lnTo>
                  <a:pt x="2633" y="656"/>
                </a:lnTo>
                <a:lnTo>
                  <a:pt x="2565" y="597"/>
                </a:lnTo>
                <a:lnTo>
                  <a:pt x="2494" y="542"/>
                </a:lnTo>
                <a:lnTo>
                  <a:pt x="2418" y="492"/>
                </a:lnTo>
                <a:lnTo>
                  <a:pt x="2340" y="446"/>
                </a:lnTo>
                <a:lnTo>
                  <a:pt x="2258" y="405"/>
                </a:lnTo>
                <a:lnTo>
                  <a:pt x="2175" y="371"/>
                </a:lnTo>
                <a:lnTo>
                  <a:pt x="2164" y="369"/>
                </a:lnTo>
                <a:close/>
                <a:moveTo>
                  <a:pt x="1196" y="369"/>
                </a:moveTo>
                <a:lnTo>
                  <a:pt x="1185" y="371"/>
                </a:lnTo>
                <a:lnTo>
                  <a:pt x="1102" y="405"/>
                </a:lnTo>
                <a:lnTo>
                  <a:pt x="1020" y="446"/>
                </a:lnTo>
                <a:lnTo>
                  <a:pt x="942" y="492"/>
                </a:lnTo>
                <a:lnTo>
                  <a:pt x="866" y="542"/>
                </a:lnTo>
                <a:lnTo>
                  <a:pt x="795" y="597"/>
                </a:lnTo>
                <a:lnTo>
                  <a:pt x="727" y="656"/>
                </a:lnTo>
                <a:lnTo>
                  <a:pt x="663" y="719"/>
                </a:lnTo>
                <a:lnTo>
                  <a:pt x="604" y="786"/>
                </a:lnTo>
                <a:lnTo>
                  <a:pt x="595" y="800"/>
                </a:lnTo>
                <a:lnTo>
                  <a:pt x="592" y="817"/>
                </a:lnTo>
                <a:lnTo>
                  <a:pt x="593" y="833"/>
                </a:lnTo>
                <a:lnTo>
                  <a:pt x="598" y="848"/>
                </a:lnTo>
                <a:lnTo>
                  <a:pt x="608" y="861"/>
                </a:lnTo>
                <a:lnTo>
                  <a:pt x="622" y="872"/>
                </a:lnTo>
                <a:lnTo>
                  <a:pt x="719" y="917"/>
                </a:lnTo>
                <a:lnTo>
                  <a:pt x="819" y="959"/>
                </a:lnTo>
                <a:lnTo>
                  <a:pt x="836" y="962"/>
                </a:lnTo>
                <a:lnTo>
                  <a:pt x="853" y="960"/>
                </a:lnTo>
                <a:lnTo>
                  <a:pt x="869" y="954"/>
                </a:lnTo>
                <a:lnTo>
                  <a:pt x="881" y="943"/>
                </a:lnTo>
                <a:lnTo>
                  <a:pt x="891" y="928"/>
                </a:lnTo>
                <a:lnTo>
                  <a:pt x="934" y="835"/>
                </a:lnTo>
                <a:lnTo>
                  <a:pt x="982" y="745"/>
                </a:lnTo>
                <a:lnTo>
                  <a:pt x="1034" y="658"/>
                </a:lnTo>
                <a:lnTo>
                  <a:pt x="1090" y="574"/>
                </a:lnTo>
                <a:lnTo>
                  <a:pt x="1152" y="493"/>
                </a:lnTo>
                <a:lnTo>
                  <a:pt x="1217" y="415"/>
                </a:lnTo>
                <a:lnTo>
                  <a:pt x="1222" y="405"/>
                </a:lnTo>
                <a:lnTo>
                  <a:pt x="1224" y="395"/>
                </a:lnTo>
                <a:lnTo>
                  <a:pt x="1221" y="385"/>
                </a:lnTo>
                <a:lnTo>
                  <a:pt x="1215" y="377"/>
                </a:lnTo>
                <a:lnTo>
                  <a:pt x="1207" y="372"/>
                </a:lnTo>
                <a:lnTo>
                  <a:pt x="1196" y="369"/>
                </a:lnTo>
                <a:close/>
                <a:moveTo>
                  <a:pt x="1680" y="0"/>
                </a:moveTo>
                <a:lnTo>
                  <a:pt x="1726" y="1"/>
                </a:lnTo>
                <a:lnTo>
                  <a:pt x="1831" y="7"/>
                </a:lnTo>
                <a:lnTo>
                  <a:pt x="1934" y="19"/>
                </a:lnTo>
                <a:lnTo>
                  <a:pt x="2034" y="38"/>
                </a:lnTo>
                <a:lnTo>
                  <a:pt x="2132" y="62"/>
                </a:lnTo>
                <a:lnTo>
                  <a:pt x="2229" y="93"/>
                </a:lnTo>
                <a:lnTo>
                  <a:pt x="2316" y="126"/>
                </a:lnTo>
                <a:lnTo>
                  <a:pt x="2402" y="164"/>
                </a:lnTo>
                <a:lnTo>
                  <a:pt x="2485" y="207"/>
                </a:lnTo>
                <a:lnTo>
                  <a:pt x="2566" y="254"/>
                </a:lnTo>
                <a:lnTo>
                  <a:pt x="2643" y="304"/>
                </a:lnTo>
                <a:lnTo>
                  <a:pt x="2718" y="360"/>
                </a:lnTo>
                <a:lnTo>
                  <a:pt x="2789" y="419"/>
                </a:lnTo>
                <a:lnTo>
                  <a:pt x="2857" y="483"/>
                </a:lnTo>
                <a:lnTo>
                  <a:pt x="2921" y="549"/>
                </a:lnTo>
                <a:lnTo>
                  <a:pt x="2981" y="619"/>
                </a:lnTo>
                <a:lnTo>
                  <a:pt x="3038" y="692"/>
                </a:lnTo>
                <a:lnTo>
                  <a:pt x="3091" y="770"/>
                </a:lnTo>
                <a:lnTo>
                  <a:pt x="3140" y="850"/>
                </a:lnTo>
                <a:lnTo>
                  <a:pt x="3184" y="933"/>
                </a:lnTo>
                <a:lnTo>
                  <a:pt x="3224" y="1018"/>
                </a:lnTo>
                <a:lnTo>
                  <a:pt x="3259" y="1107"/>
                </a:lnTo>
                <a:lnTo>
                  <a:pt x="3289" y="1197"/>
                </a:lnTo>
                <a:lnTo>
                  <a:pt x="3314" y="1290"/>
                </a:lnTo>
                <a:lnTo>
                  <a:pt x="3334" y="1385"/>
                </a:lnTo>
                <a:lnTo>
                  <a:pt x="3349" y="1481"/>
                </a:lnTo>
                <a:lnTo>
                  <a:pt x="3357" y="1580"/>
                </a:lnTo>
                <a:lnTo>
                  <a:pt x="3360" y="1680"/>
                </a:lnTo>
                <a:lnTo>
                  <a:pt x="3357" y="1780"/>
                </a:lnTo>
                <a:lnTo>
                  <a:pt x="3349" y="1879"/>
                </a:lnTo>
                <a:lnTo>
                  <a:pt x="3334" y="1975"/>
                </a:lnTo>
                <a:lnTo>
                  <a:pt x="3314" y="2070"/>
                </a:lnTo>
                <a:lnTo>
                  <a:pt x="3289" y="2163"/>
                </a:lnTo>
                <a:lnTo>
                  <a:pt x="3259" y="2253"/>
                </a:lnTo>
                <a:lnTo>
                  <a:pt x="3224" y="2342"/>
                </a:lnTo>
                <a:lnTo>
                  <a:pt x="3184" y="2427"/>
                </a:lnTo>
                <a:lnTo>
                  <a:pt x="3140" y="2510"/>
                </a:lnTo>
                <a:lnTo>
                  <a:pt x="3091" y="2590"/>
                </a:lnTo>
                <a:lnTo>
                  <a:pt x="3038" y="2668"/>
                </a:lnTo>
                <a:lnTo>
                  <a:pt x="2981" y="2741"/>
                </a:lnTo>
                <a:lnTo>
                  <a:pt x="2921" y="2810"/>
                </a:lnTo>
                <a:lnTo>
                  <a:pt x="2857" y="2877"/>
                </a:lnTo>
                <a:lnTo>
                  <a:pt x="2789" y="2941"/>
                </a:lnTo>
                <a:lnTo>
                  <a:pt x="2719" y="3000"/>
                </a:lnTo>
                <a:lnTo>
                  <a:pt x="2644" y="3055"/>
                </a:lnTo>
                <a:lnTo>
                  <a:pt x="2567" y="3106"/>
                </a:lnTo>
                <a:lnTo>
                  <a:pt x="2486" y="3153"/>
                </a:lnTo>
                <a:lnTo>
                  <a:pt x="2403" y="3196"/>
                </a:lnTo>
                <a:lnTo>
                  <a:pt x="2317" y="3234"/>
                </a:lnTo>
                <a:lnTo>
                  <a:pt x="2230" y="3267"/>
                </a:lnTo>
                <a:lnTo>
                  <a:pt x="2139" y="3296"/>
                </a:lnTo>
                <a:lnTo>
                  <a:pt x="2060" y="3316"/>
                </a:lnTo>
                <a:lnTo>
                  <a:pt x="1978" y="3333"/>
                </a:lnTo>
                <a:lnTo>
                  <a:pt x="1896" y="3346"/>
                </a:lnTo>
                <a:lnTo>
                  <a:pt x="1811" y="3354"/>
                </a:lnTo>
                <a:lnTo>
                  <a:pt x="1727" y="3359"/>
                </a:lnTo>
                <a:lnTo>
                  <a:pt x="1680" y="3360"/>
                </a:lnTo>
                <a:lnTo>
                  <a:pt x="1633" y="3359"/>
                </a:lnTo>
                <a:lnTo>
                  <a:pt x="1549" y="3354"/>
                </a:lnTo>
                <a:lnTo>
                  <a:pt x="1464" y="3346"/>
                </a:lnTo>
                <a:lnTo>
                  <a:pt x="1382" y="3333"/>
                </a:lnTo>
                <a:lnTo>
                  <a:pt x="1300" y="3316"/>
                </a:lnTo>
                <a:lnTo>
                  <a:pt x="1221" y="3296"/>
                </a:lnTo>
                <a:lnTo>
                  <a:pt x="1130" y="3267"/>
                </a:lnTo>
                <a:lnTo>
                  <a:pt x="1043" y="3234"/>
                </a:lnTo>
                <a:lnTo>
                  <a:pt x="957" y="3196"/>
                </a:lnTo>
                <a:lnTo>
                  <a:pt x="874" y="3153"/>
                </a:lnTo>
                <a:lnTo>
                  <a:pt x="793" y="3106"/>
                </a:lnTo>
                <a:lnTo>
                  <a:pt x="716" y="3055"/>
                </a:lnTo>
                <a:lnTo>
                  <a:pt x="641" y="3000"/>
                </a:lnTo>
                <a:lnTo>
                  <a:pt x="571" y="2941"/>
                </a:lnTo>
                <a:lnTo>
                  <a:pt x="503" y="2877"/>
                </a:lnTo>
                <a:lnTo>
                  <a:pt x="439" y="2810"/>
                </a:lnTo>
                <a:lnTo>
                  <a:pt x="379" y="2741"/>
                </a:lnTo>
                <a:lnTo>
                  <a:pt x="322" y="2668"/>
                </a:lnTo>
                <a:lnTo>
                  <a:pt x="269" y="2590"/>
                </a:lnTo>
                <a:lnTo>
                  <a:pt x="220" y="2510"/>
                </a:lnTo>
                <a:lnTo>
                  <a:pt x="176" y="2427"/>
                </a:lnTo>
                <a:lnTo>
                  <a:pt x="136" y="2342"/>
                </a:lnTo>
                <a:lnTo>
                  <a:pt x="101" y="2253"/>
                </a:lnTo>
                <a:lnTo>
                  <a:pt x="71" y="2163"/>
                </a:lnTo>
                <a:lnTo>
                  <a:pt x="46" y="2070"/>
                </a:lnTo>
                <a:lnTo>
                  <a:pt x="26" y="1975"/>
                </a:lnTo>
                <a:lnTo>
                  <a:pt x="11" y="1879"/>
                </a:lnTo>
                <a:lnTo>
                  <a:pt x="3" y="1780"/>
                </a:lnTo>
                <a:lnTo>
                  <a:pt x="0" y="1680"/>
                </a:lnTo>
                <a:lnTo>
                  <a:pt x="3" y="1580"/>
                </a:lnTo>
                <a:lnTo>
                  <a:pt x="11" y="1481"/>
                </a:lnTo>
                <a:lnTo>
                  <a:pt x="26" y="1385"/>
                </a:lnTo>
                <a:lnTo>
                  <a:pt x="46" y="1290"/>
                </a:lnTo>
                <a:lnTo>
                  <a:pt x="71" y="1197"/>
                </a:lnTo>
                <a:lnTo>
                  <a:pt x="101" y="1107"/>
                </a:lnTo>
                <a:lnTo>
                  <a:pt x="136" y="1018"/>
                </a:lnTo>
                <a:lnTo>
                  <a:pt x="176" y="933"/>
                </a:lnTo>
                <a:lnTo>
                  <a:pt x="220" y="850"/>
                </a:lnTo>
                <a:lnTo>
                  <a:pt x="269" y="770"/>
                </a:lnTo>
                <a:lnTo>
                  <a:pt x="322" y="692"/>
                </a:lnTo>
                <a:lnTo>
                  <a:pt x="379" y="619"/>
                </a:lnTo>
                <a:lnTo>
                  <a:pt x="439" y="549"/>
                </a:lnTo>
                <a:lnTo>
                  <a:pt x="503" y="483"/>
                </a:lnTo>
                <a:lnTo>
                  <a:pt x="571" y="419"/>
                </a:lnTo>
                <a:lnTo>
                  <a:pt x="642" y="360"/>
                </a:lnTo>
                <a:lnTo>
                  <a:pt x="717" y="304"/>
                </a:lnTo>
                <a:lnTo>
                  <a:pt x="794" y="254"/>
                </a:lnTo>
                <a:lnTo>
                  <a:pt x="875" y="207"/>
                </a:lnTo>
                <a:lnTo>
                  <a:pt x="958" y="164"/>
                </a:lnTo>
                <a:lnTo>
                  <a:pt x="1044" y="126"/>
                </a:lnTo>
                <a:lnTo>
                  <a:pt x="1131" y="93"/>
                </a:lnTo>
                <a:lnTo>
                  <a:pt x="1228" y="62"/>
                </a:lnTo>
                <a:lnTo>
                  <a:pt x="1326" y="38"/>
                </a:lnTo>
                <a:lnTo>
                  <a:pt x="1426" y="19"/>
                </a:lnTo>
                <a:lnTo>
                  <a:pt x="1529" y="7"/>
                </a:lnTo>
                <a:lnTo>
                  <a:pt x="1634" y="1"/>
                </a:lnTo>
                <a:lnTo>
                  <a:pt x="1680" y="0"/>
                </a:lnTo>
                <a:close/>
              </a:path>
            </a:pathLst>
          </a:custGeom>
          <a:solidFill>
            <a:srgbClr val="253D90"/>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800" b="0" i="0" u="none" strike="noStrike" kern="1200" cap="none" spc="0" normalizeH="0" baseline="0" noProof="0">
              <a:ln>
                <a:noFill/>
              </a:ln>
              <a:solidFill>
                <a:srgbClr val="000000"/>
              </a:solidFill>
              <a:effectLst/>
              <a:uLnTx/>
              <a:uFillTx/>
              <a:latin typeface="Calibri"/>
              <a:ea typeface="+mn-ea"/>
              <a:cs typeface="+mn-cs"/>
            </a:endParaRPr>
          </a:p>
        </p:txBody>
      </p:sp>
      <p:sp>
        <p:nvSpPr>
          <p:cNvPr id="21" name="Rectángulo 20">
            <a:extLst>
              <a:ext uri="{FF2B5EF4-FFF2-40B4-BE49-F238E27FC236}">
                <a16:creationId xmlns:a16="http://schemas.microsoft.com/office/drawing/2014/main" id="{33B9EB13-8594-4E8A-B6B7-C2C841B4AA91}"/>
              </a:ext>
            </a:extLst>
          </p:cNvPr>
          <p:cNvSpPr/>
          <p:nvPr/>
        </p:nvSpPr>
        <p:spPr>
          <a:xfrm>
            <a:off x="8746830" y="739230"/>
            <a:ext cx="3492061" cy="1200329"/>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2800" b="0" i="0" u="none" strike="noStrike" kern="1200" cap="none" spc="0" normalizeH="0" baseline="0" noProof="0" dirty="0">
                <a:ln>
                  <a:noFill/>
                </a:ln>
                <a:solidFill>
                  <a:srgbClr val="FF207B"/>
                </a:solidFill>
                <a:effectLst/>
                <a:uLnTx/>
                <a:uFillTx/>
                <a:latin typeface="AmpleSoft-Bold"/>
                <a:ea typeface="+mn-ea"/>
                <a:cs typeface="+mn-cs"/>
              </a:rPr>
              <a:t>2.431.890</a:t>
            </a:r>
            <a:r>
              <a:rPr kumimoji="0" lang="es-CO" sz="2400" b="0" i="0" u="none" strike="noStrike" kern="1200" cap="none" spc="0" normalizeH="0" baseline="0" noProof="0" dirty="0">
                <a:ln>
                  <a:noFill/>
                </a:ln>
                <a:solidFill>
                  <a:srgbClr val="000000"/>
                </a:solidFill>
                <a:effectLst/>
                <a:uLnTx/>
                <a:uFillTx/>
                <a:latin typeface="AmpleSoft-Bold"/>
                <a:ea typeface="+mn-ea"/>
                <a:cs typeface="+mn-cs"/>
              </a:rPr>
              <a:t> </a:t>
            </a:r>
            <a:r>
              <a:rPr kumimoji="0" lang="es-CO" sz="2000" b="0" i="0" u="none" strike="noStrike" kern="1200" cap="none" spc="0" normalizeH="0" baseline="0" noProof="0" dirty="0">
                <a:ln>
                  <a:noFill/>
                </a:ln>
                <a:solidFill>
                  <a:srgbClr val="000000"/>
                </a:solidFill>
                <a:effectLst/>
                <a:uLnTx/>
                <a:uFillTx/>
                <a:latin typeface="AmpleSoft-Bold" panose="02000000000000000000" pitchFamily="50" charset="0"/>
                <a:ea typeface="+mn-ea"/>
                <a:cs typeface="+mn-cs"/>
              </a:rPr>
              <a:t>casos confirmados en el mundo </a:t>
            </a:r>
            <a:endParaRPr kumimoji="0" lang="es-CO" sz="2400" b="0" i="0" u="none" strike="noStrike" kern="1200" cap="none" spc="0" normalizeH="0" baseline="0" noProof="0" dirty="0">
              <a:ln>
                <a:noFill/>
              </a:ln>
              <a:solidFill>
                <a:srgbClr val="000000"/>
              </a:solidFill>
              <a:effectLst/>
              <a:uLnTx/>
              <a:uFillTx/>
              <a:latin typeface="AmpleSoft-Bold" panose="02000000000000000000" pitchFamily="50"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2400" b="0" i="0" u="none" strike="noStrike" kern="1200" cap="none" spc="0" normalizeH="0" baseline="0" noProof="0" dirty="0">
              <a:ln>
                <a:noFill/>
              </a:ln>
              <a:solidFill>
                <a:srgbClr val="000000"/>
              </a:solidFill>
              <a:effectLst/>
              <a:uLnTx/>
              <a:uFillTx/>
              <a:latin typeface="AmpleSoft-Bold"/>
              <a:ea typeface="+mn-ea"/>
              <a:cs typeface="+mn-cs"/>
            </a:endParaRPr>
          </a:p>
        </p:txBody>
      </p:sp>
      <p:sp>
        <p:nvSpPr>
          <p:cNvPr id="22" name="Rectángulo 21">
            <a:extLst>
              <a:ext uri="{FF2B5EF4-FFF2-40B4-BE49-F238E27FC236}">
                <a16:creationId xmlns:a16="http://schemas.microsoft.com/office/drawing/2014/main" id="{F7812D01-ECBF-48BB-9B48-AF9089B7660A}"/>
              </a:ext>
            </a:extLst>
          </p:cNvPr>
          <p:cNvSpPr/>
          <p:nvPr/>
        </p:nvSpPr>
        <p:spPr>
          <a:xfrm>
            <a:off x="8768166" y="4662978"/>
            <a:ext cx="3218673" cy="150810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CO" sz="2800" dirty="0">
                <a:solidFill>
                  <a:srgbClr val="FF207B"/>
                </a:solidFill>
                <a:latin typeface="AmpleSoft-Bold"/>
              </a:rPr>
              <a:t>4.149</a:t>
            </a:r>
            <a:r>
              <a:rPr kumimoji="0" lang="es-CO" sz="2400" b="0" i="0" u="none" strike="noStrike" kern="1200" cap="none" spc="0" normalizeH="0" baseline="0" noProof="0" dirty="0">
                <a:ln>
                  <a:noFill/>
                </a:ln>
                <a:solidFill>
                  <a:srgbClr val="000000"/>
                </a:solidFill>
                <a:effectLst/>
                <a:uLnTx/>
                <a:uFillTx/>
                <a:latin typeface="AmpleSoft-Bold"/>
                <a:ea typeface="+mn-ea"/>
                <a:cs typeface="+mn-cs"/>
              </a:rPr>
              <a:t> </a:t>
            </a:r>
            <a:r>
              <a:rPr kumimoji="0" lang="es-CO" sz="2000" b="0" i="0" u="none" strike="noStrike" kern="1200" cap="none" spc="0" normalizeH="0" baseline="0" noProof="0" dirty="0">
                <a:ln>
                  <a:noFill/>
                </a:ln>
                <a:solidFill>
                  <a:srgbClr val="000000"/>
                </a:solidFill>
                <a:effectLst/>
                <a:uLnTx/>
                <a:uFillTx/>
                <a:latin typeface="AmpleSoft-Bold"/>
                <a:ea typeface="+mn-ea"/>
                <a:cs typeface="+mn-cs"/>
              </a:rPr>
              <a:t>casos confirmados</a:t>
            </a:r>
            <a:br>
              <a:rPr kumimoji="0" lang="es-CO" sz="2000" b="0" i="0" u="none" strike="noStrike" kern="1200" cap="none" spc="0" normalizeH="0" baseline="0" noProof="0" dirty="0">
                <a:ln>
                  <a:noFill/>
                </a:ln>
                <a:solidFill>
                  <a:srgbClr val="000000"/>
                </a:solidFill>
                <a:effectLst/>
                <a:uLnTx/>
                <a:uFillTx/>
                <a:latin typeface="AmpleSoft-Bold"/>
                <a:ea typeface="+mn-ea"/>
                <a:cs typeface="+mn-cs"/>
              </a:rPr>
            </a:br>
            <a:r>
              <a:rPr kumimoji="0" lang="es-CO" sz="2000" b="0" i="0" u="none" strike="noStrike" kern="1200" cap="none" spc="0" normalizeH="0" baseline="0" noProof="0" dirty="0">
                <a:ln>
                  <a:noFill/>
                </a:ln>
                <a:solidFill>
                  <a:srgbClr val="000000"/>
                </a:solidFill>
                <a:effectLst/>
                <a:uLnTx/>
                <a:uFillTx/>
                <a:latin typeface="AmpleSoft-Bold"/>
                <a:ea typeface="+mn-ea"/>
                <a:cs typeface="+mn-cs"/>
              </a:rPr>
              <a:t>en Colombia (683 en Valle del Cauca)</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2400" b="0" i="0" u="none" strike="noStrike" kern="1200" cap="none" spc="0" normalizeH="0" baseline="0" noProof="0" dirty="0">
              <a:ln>
                <a:noFill/>
              </a:ln>
              <a:solidFill>
                <a:srgbClr val="000000"/>
              </a:solidFill>
              <a:effectLst/>
              <a:uLnTx/>
              <a:uFillTx/>
              <a:latin typeface="AmpleSoft-Bold"/>
              <a:ea typeface="+mn-ea"/>
              <a:cs typeface="+mn-cs"/>
            </a:endParaRPr>
          </a:p>
        </p:txBody>
      </p:sp>
      <p:sp>
        <p:nvSpPr>
          <p:cNvPr id="23" name="Freeform 55">
            <a:extLst>
              <a:ext uri="{FF2B5EF4-FFF2-40B4-BE49-F238E27FC236}">
                <a16:creationId xmlns:a16="http://schemas.microsoft.com/office/drawing/2014/main" id="{F9AF7108-EE66-4B5C-811E-881654E054F9}"/>
              </a:ext>
            </a:extLst>
          </p:cNvPr>
          <p:cNvSpPr>
            <a:spLocks noEditPoints="1"/>
          </p:cNvSpPr>
          <p:nvPr/>
        </p:nvSpPr>
        <p:spPr bwMode="auto">
          <a:xfrm>
            <a:off x="7822493" y="3318075"/>
            <a:ext cx="762000" cy="763200"/>
          </a:xfrm>
          <a:custGeom>
            <a:avLst/>
            <a:gdLst>
              <a:gd name="T0" fmla="*/ 2637 w 3360"/>
              <a:gd name="T1" fmla="*/ 1250 h 3353"/>
              <a:gd name="T2" fmla="*/ 2715 w 3360"/>
              <a:gd name="T3" fmla="*/ 1570 h 3353"/>
              <a:gd name="T4" fmla="*/ 2608 w 3360"/>
              <a:gd name="T5" fmla="*/ 1819 h 3353"/>
              <a:gd name="T6" fmla="*/ 2370 w 3360"/>
              <a:gd name="T7" fmla="*/ 2050 h 3353"/>
              <a:gd name="T8" fmla="*/ 1882 w 3360"/>
              <a:gd name="T9" fmla="*/ 2688 h 3353"/>
              <a:gd name="T10" fmla="*/ 1445 w 3360"/>
              <a:gd name="T11" fmla="*/ 3061 h 3353"/>
              <a:gd name="T12" fmla="*/ 2080 w 3360"/>
              <a:gd name="T13" fmla="*/ 3020 h 3353"/>
              <a:gd name="T14" fmla="*/ 2308 w 3360"/>
              <a:gd name="T15" fmla="*/ 2769 h 3353"/>
              <a:gd name="T16" fmla="*/ 2528 w 3360"/>
              <a:gd name="T17" fmla="*/ 2641 h 3353"/>
              <a:gd name="T18" fmla="*/ 2831 w 3360"/>
              <a:gd name="T19" fmla="*/ 2481 h 3353"/>
              <a:gd name="T20" fmla="*/ 3060 w 3360"/>
              <a:gd name="T21" fmla="*/ 1920 h 3353"/>
              <a:gd name="T22" fmla="*/ 3030 w 3360"/>
              <a:gd name="T23" fmla="*/ 1319 h 3353"/>
              <a:gd name="T24" fmla="*/ 2754 w 3360"/>
              <a:gd name="T25" fmla="*/ 783 h 3353"/>
              <a:gd name="T26" fmla="*/ 1981 w 3360"/>
              <a:gd name="T27" fmla="*/ 647 h 3353"/>
              <a:gd name="T28" fmla="*/ 1468 w 3360"/>
              <a:gd name="T29" fmla="*/ 1096 h 3353"/>
              <a:gd name="T30" fmla="*/ 1159 w 3360"/>
              <a:gd name="T31" fmla="*/ 1606 h 3353"/>
              <a:gd name="T32" fmla="*/ 1259 w 3360"/>
              <a:gd name="T33" fmla="*/ 1867 h 3353"/>
              <a:gd name="T34" fmla="*/ 1113 w 3360"/>
              <a:gd name="T35" fmla="*/ 2108 h 3353"/>
              <a:gd name="T36" fmla="*/ 988 w 3360"/>
              <a:gd name="T37" fmla="*/ 2517 h 3353"/>
              <a:gd name="T38" fmla="*/ 1297 w 3360"/>
              <a:gd name="T39" fmla="*/ 2757 h 3353"/>
              <a:gd name="T40" fmla="*/ 1826 w 3360"/>
              <a:gd name="T41" fmla="*/ 2343 h 3353"/>
              <a:gd name="T42" fmla="*/ 2177 w 3360"/>
              <a:gd name="T43" fmla="*/ 1808 h 3353"/>
              <a:gd name="T44" fmla="*/ 2081 w 3360"/>
              <a:gd name="T45" fmla="*/ 1550 h 3353"/>
              <a:gd name="T46" fmla="*/ 2216 w 3360"/>
              <a:gd name="T47" fmla="*/ 1320 h 3353"/>
              <a:gd name="T48" fmla="*/ 2375 w 3360"/>
              <a:gd name="T49" fmla="*/ 1000 h 3353"/>
              <a:gd name="T50" fmla="*/ 1650 w 3360"/>
              <a:gd name="T51" fmla="*/ 281 h 3353"/>
              <a:gd name="T52" fmla="*/ 1135 w 3360"/>
              <a:gd name="T53" fmla="*/ 433 h 3353"/>
              <a:gd name="T54" fmla="*/ 993 w 3360"/>
              <a:gd name="T55" fmla="*/ 668 h 3353"/>
              <a:gd name="T56" fmla="*/ 732 w 3360"/>
              <a:gd name="T57" fmla="*/ 700 h 3353"/>
              <a:gd name="T58" fmla="*/ 404 w 3360"/>
              <a:gd name="T59" fmla="*/ 1100 h 3353"/>
              <a:gd name="T60" fmla="*/ 281 w 3360"/>
              <a:gd name="T61" fmla="*/ 1700 h 3353"/>
              <a:gd name="T62" fmla="*/ 419 w 3360"/>
              <a:gd name="T63" fmla="*/ 2285 h 3353"/>
              <a:gd name="T64" fmla="*/ 713 w 3360"/>
              <a:gd name="T65" fmla="*/ 2604 h 3353"/>
              <a:gd name="T66" fmla="*/ 679 w 3360"/>
              <a:gd name="T67" fmla="*/ 2016 h 3353"/>
              <a:gd name="T68" fmla="*/ 634 w 3360"/>
              <a:gd name="T69" fmla="*/ 1763 h 3353"/>
              <a:gd name="T70" fmla="*/ 788 w 3360"/>
              <a:gd name="T71" fmla="*/ 1562 h 3353"/>
              <a:gd name="T72" fmla="*/ 1049 w 3360"/>
              <a:gd name="T73" fmla="*/ 1207 h 3353"/>
              <a:gd name="T74" fmla="*/ 1561 w 3360"/>
              <a:gd name="T75" fmla="*/ 600 h 3353"/>
              <a:gd name="T76" fmla="*/ 1829 w 3360"/>
              <a:gd name="T77" fmla="*/ 288 h 3353"/>
              <a:gd name="T78" fmla="*/ 2082 w 3360"/>
              <a:gd name="T79" fmla="*/ 47 h 3353"/>
              <a:gd name="T80" fmla="*/ 2508 w 3360"/>
              <a:gd name="T81" fmla="*/ 216 h 3353"/>
              <a:gd name="T82" fmla="*/ 3004 w 3360"/>
              <a:gd name="T83" fmla="*/ 645 h 3353"/>
              <a:gd name="T84" fmla="*/ 3293 w 3360"/>
              <a:gd name="T85" fmla="*/ 1213 h 3353"/>
              <a:gd name="T86" fmla="*/ 3353 w 3360"/>
              <a:gd name="T87" fmla="*/ 1847 h 3353"/>
              <a:gd name="T88" fmla="*/ 3162 w 3360"/>
              <a:gd name="T89" fmla="*/ 2475 h 3353"/>
              <a:gd name="T90" fmla="*/ 2864 w 3360"/>
              <a:gd name="T91" fmla="*/ 2914 h 3353"/>
              <a:gd name="T92" fmla="*/ 2786 w 3360"/>
              <a:gd name="T93" fmla="*/ 3155 h 3353"/>
              <a:gd name="T94" fmla="*/ 2558 w 3360"/>
              <a:gd name="T95" fmla="*/ 3255 h 3353"/>
              <a:gd name="T96" fmla="*/ 2215 w 3360"/>
              <a:gd name="T97" fmla="*/ 3271 h 3353"/>
              <a:gd name="T98" fmla="*/ 1480 w 3360"/>
              <a:gd name="T99" fmla="*/ 3349 h 3353"/>
              <a:gd name="T100" fmla="*/ 906 w 3360"/>
              <a:gd name="T101" fmla="*/ 3174 h 3353"/>
              <a:gd name="T102" fmla="*/ 478 w 3360"/>
              <a:gd name="T103" fmla="*/ 2856 h 3353"/>
              <a:gd name="T104" fmla="*/ 128 w 3360"/>
              <a:gd name="T105" fmla="*/ 2320 h 3353"/>
              <a:gd name="T106" fmla="*/ 0 w 3360"/>
              <a:gd name="T107" fmla="*/ 1696 h 3353"/>
              <a:gd name="T108" fmla="*/ 116 w 3360"/>
              <a:gd name="T109" fmla="*/ 1059 h 3353"/>
              <a:gd name="T110" fmla="*/ 462 w 3360"/>
              <a:gd name="T111" fmla="*/ 521 h 3353"/>
              <a:gd name="T112" fmla="*/ 577 w 3360"/>
              <a:gd name="T113" fmla="*/ 229 h 3353"/>
              <a:gd name="T114" fmla="*/ 792 w 3360"/>
              <a:gd name="T115" fmla="*/ 102 h 3353"/>
              <a:gd name="T116" fmla="*/ 1079 w 3360"/>
              <a:gd name="T117" fmla="*/ 113 h 3353"/>
              <a:gd name="T118" fmla="*/ 1712 w 3360"/>
              <a:gd name="T119" fmla="*/ 0 h 3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360" h="3353">
                <a:moveTo>
                  <a:pt x="2634" y="655"/>
                </a:moveTo>
                <a:lnTo>
                  <a:pt x="2647" y="751"/>
                </a:lnTo>
                <a:lnTo>
                  <a:pt x="2655" y="848"/>
                </a:lnTo>
                <a:lnTo>
                  <a:pt x="2658" y="948"/>
                </a:lnTo>
                <a:lnTo>
                  <a:pt x="2656" y="1048"/>
                </a:lnTo>
                <a:lnTo>
                  <a:pt x="2649" y="1149"/>
                </a:lnTo>
                <a:lnTo>
                  <a:pt x="2637" y="1250"/>
                </a:lnTo>
                <a:lnTo>
                  <a:pt x="2620" y="1353"/>
                </a:lnTo>
                <a:lnTo>
                  <a:pt x="2647" y="1384"/>
                </a:lnTo>
                <a:lnTo>
                  <a:pt x="2671" y="1417"/>
                </a:lnTo>
                <a:lnTo>
                  <a:pt x="2689" y="1453"/>
                </a:lnTo>
                <a:lnTo>
                  <a:pt x="2702" y="1491"/>
                </a:lnTo>
                <a:lnTo>
                  <a:pt x="2711" y="1530"/>
                </a:lnTo>
                <a:lnTo>
                  <a:pt x="2715" y="1570"/>
                </a:lnTo>
                <a:lnTo>
                  <a:pt x="2714" y="1611"/>
                </a:lnTo>
                <a:lnTo>
                  <a:pt x="2707" y="1652"/>
                </a:lnTo>
                <a:lnTo>
                  <a:pt x="2695" y="1691"/>
                </a:lnTo>
                <a:lnTo>
                  <a:pt x="2678" y="1731"/>
                </a:lnTo>
                <a:lnTo>
                  <a:pt x="2657" y="1764"/>
                </a:lnTo>
                <a:lnTo>
                  <a:pt x="2634" y="1792"/>
                </a:lnTo>
                <a:lnTo>
                  <a:pt x="2608" y="1819"/>
                </a:lnTo>
                <a:lnTo>
                  <a:pt x="2579" y="1841"/>
                </a:lnTo>
                <a:lnTo>
                  <a:pt x="2549" y="1860"/>
                </a:lnTo>
                <a:lnTo>
                  <a:pt x="2516" y="1876"/>
                </a:lnTo>
                <a:lnTo>
                  <a:pt x="2481" y="1887"/>
                </a:lnTo>
                <a:lnTo>
                  <a:pt x="2447" y="1894"/>
                </a:lnTo>
                <a:lnTo>
                  <a:pt x="2410" y="1972"/>
                </a:lnTo>
                <a:lnTo>
                  <a:pt x="2370" y="2050"/>
                </a:lnTo>
                <a:lnTo>
                  <a:pt x="2311" y="2154"/>
                </a:lnTo>
                <a:lnTo>
                  <a:pt x="2248" y="2253"/>
                </a:lnTo>
                <a:lnTo>
                  <a:pt x="2182" y="2349"/>
                </a:lnTo>
                <a:lnTo>
                  <a:pt x="2112" y="2441"/>
                </a:lnTo>
                <a:lnTo>
                  <a:pt x="2038" y="2528"/>
                </a:lnTo>
                <a:lnTo>
                  <a:pt x="1961" y="2610"/>
                </a:lnTo>
                <a:lnTo>
                  <a:pt x="1882" y="2688"/>
                </a:lnTo>
                <a:lnTo>
                  <a:pt x="1799" y="2760"/>
                </a:lnTo>
                <a:lnTo>
                  <a:pt x="1715" y="2828"/>
                </a:lnTo>
                <a:lnTo>
                  <a:pt x="1627" y="2890"/>
                </a:lnTo>
                <a:lnTo>
                  <a:pt x="1538" y="2946"/>
                </a:lnTo>
                <a:lnTo>
                  <a:pt x="1447" y="2997"/>
                </a:lnTo>
                <a:lnTo>
                  <a:pt x="1354" y="3042"/>
                </a:lnTo>
                <a:lnTo>
                  <a:pt x="1445" y="3061"/>
                </a:lnTo>
                <a:lnTo>
                  <a:pt x="1537" y="3073"/>
                </a:lnTo>
                <a:lnTo>
                  <a:pt x="1629" y="3079"/>
                </a:lnTo>
                <a:lnTo>
                  <a:pt x="1721" y="3078"/>
                </a:lnTo>
                <a:lnTo>
                  <a:pt x="1812" y="3073"/>
                </a:lnTo>
                <a:lnTo>
                  <a:pt x="1902" y="3061"/>
                </a:lnTo>
                <a:lnTo>
                  <a:pt x="1992" y="3043"/>
                </a:lnTo>
                <a:lnTo>
                  <a:pt x="2080" y="3020"/>
                </a:lnTo>
                <a:lnTo>
                  <a:pt x="2167" y="2991"/>
                </a:lnTo>
                <a:lnTo>
                  <a:pt x="2251" y="2957"/>
                </a:lnTo>
                <a:lnTo>
                  <a:pt x="2252" y="2917"/>
                </a:lnTo>
                <a:lnTo>
                  <a:pt x="2258" y="2879"/>
                </a:lnTo>
                <a:lnTo>
                  <a:pt x="2270" y="2840"/>
                </a:lnTo>
                <a:lnTo>
                  <a:pt x="2287" y="2802"/>
                </a:lnTo>
                <a:lnTo>
                  <a:pt x="2308" y="2769"/>
                </a:lnTo>
                <a:lnTo>
                  <a:pt x="2332" y="2739"/>
                </a:lnTo>
                <a:lnTo>
                  <a:pt x="2359" y="2713"/>
                </a:lnTo>
                <a:lnTo>
                  <a:pt x="2390" y="2690"/>
                </a:lnTo>
                <a:lnTo>
                  <a:pt x="2422" y="2672"/>
                </a:lnTo>
                <a:lnTo>
                  <a:pt x="2456" y="2658"/>
                </a:lnTo>
                <a:lnTo>
                  <a:pt x="2491" y="2647"/>
                </a:lnTo>
                <a:lnTo>
                  <a:pt x="2528" y="2641"/>
                </a:lnTo>
                <a:lnTo>
                  <a:pt x="2566" y="2640"/>
                </a:lnTo>
                <a:lnTo>
                  <a:pt x="2603" y="2643"/>
                </a:lnTo>
                <a:lnTo>
                  <a:pt x="2640" y="2651"/>
                </a:lnTo>
                <a:lnTo>
                  <a:pt x="2677" y="2664"/>
                </a:lnTo>
                <a:lnTo>
                  <a:pt x="2732" y="2607"/>
                </a:lnTo>
                <a:lnTo>
                  <a:pt x="2783" y="2546"/>
                </a:lnTo>
                <a:lnTo>
                  <a:pt x="2831" y="2481"/>
                </a:lnTo>
                <a:lnTo>
                  <a:pt x="2874" y="2413"/>
                </a:lnTo>
                <a:lnTo>
                  <a:pt x="2915" y="2343"/>
                </a:lnTo>
                <a:lnTo>
                  <a:pt x="2956" y="2260"/>
                </a:lnTo>
                <a:lnTo>
                  <a:pt x="2990" y="2177"/>
                </a:lnTo>
                <a:lnTo>
                  <a:pt x="3019" y="2092"/>
                </a:lnTo>
                <a:lnTo>
                  <a:pt x="3042" y="2007"/>
                </a:lnTo>
                <a:lnTo>
                  <a:pt x="3060" y="1920"/>
                </a:lnTo>
                <a:lnTo>
                  <a:pt x="3072" y="1834"/>
                </a:lnTo>
                <a:lnTo>
                  <a:pt x="3078" y="1747"/>
                </a:lnTo>
                <a:lnTo>
                  <a:pt x="3079" y="1660"/>
                </a:lnTo>
                <a:lnTo>
                  <a:pt x="3075" y="1573"/>
                </a:lnTo>
                <a:lnTo>
                  <a:pt x="3066" y="1488"/>
                </a:lnTo>
                <a:lnTo>
                  <a:pt x="3050" y="1402"/>
                </a:lnTo>
                <a:lnTo>
                  <a:pt x="3030" y="1319"/>
                </a:lnTo>
                <a:lnTo>
                  <a:pt x="3006" y="1235"/>
                </a:lnTo>
                <a:lnTo>
                  <a:pt x="2976" y="1155"/>
                </a:lnTo>
                <a:lnTo>
                  <a:pt x="2941" y="1075"/>
                </a:lnTo>
                <a:lnTo>
                  <a:pt x="2902" y="999"/>
                </a:lnTo>
                <a:lnTo>
                  <a:pt x="2857" y="924"/>
                </a:lnTo>
                <a:lnTo>
                  <a:pt x="2808" y="852"/>
                </a:lnTo>
                <a:lnTo>
                  <a:pt x="2754" y="783"/>
                </a:lnTo>
                <a:lnTo>
                  <a:pt x="2696" y="717"/>
                </a:lnTo>
                <a:lnTo>
                  <a:pt x="2634" y="655"/>
                </a:lnTo>
                <a:close/>
                <a:moveTo>
                  <a:pt x="2310" y="504"/>
                </a:moveTo>
                <a:lnTo>
                  <a:pt x="2227" y="532"/>
                </a:lnTo>
                <a:lnTo>
                  <a:pt x="2144" y="564"/>
                </a:lnTo>
                <a:lnTo>
                  <a:pt x="2063" y="603"/>
                </a:lnTo>
                <a:lnTo>
                  <a:pt x="1981" y="647"/>
                </a:lnTo>
                <a:lnTo>
                  <a:pt x="1902" y="697"/>
                </a:lnTo>
                <a:lnTo>
                  <a:pt x="1825" y="752"/>
                </a:lnTo>
                <a:lnTo>
                  <a:pt x="1748" y="811"/>
                </a:lnTo>
                <a:lnTo>
                  <a:pt x="1675" y="876"/>
                </a:lnTo>
                <a:lnTo>
                  <a:pt x="1604" y="945"/>
                </a:lnTo>
                <a:lnTo>
                  <a:pt x="1534" y="1018"/>
                </a:lnTo>
                <a:lnTo>
                  <a:pt x="1468" y="1096"/>
                </a:lnTo>
                <a:lnTo>
                  <a:pt x="1405" y="1177"/>
                </a:lnTo>
                <a:lnTo>
                  <a:pt x="1346" y="1262"/>
                </a:lnTo>
                <a:lnTo>
                  <a:pt x="1290" y="1351"/>
                </a:lnTo>
                <a:lnTo>
                  <a:pt x="1237" y="1443"/>
                </a:lnTo>
                <a:lnTo>
                  <a:pt x="1237" y="1443"/>
                </a:lnTo>
                <a:lnTo>
                  <a:pt x="1196" y="1524"/>
                </a:lnTo>
                <a:lnTo>
                  <a:pt x="1159" y="1606"/>
                </a:lnTo>
                <a:lnTo>
                  <a:pt x="1187" y="1636"/>
                </a:lnTo>
                <a:lnTo>
                  <a:pt x="1212" y="1670"/>
                </a:lnTo>
                <a:lnTo>
                  <a:pt x="1231" y="1707"/>
                </a:lnTo>
                <a:lnTo>
                  <a:pt x="1246" y="1745"/>
                </a:lnTo>
                <a:lnTo>
                  <a:pt x="1255" y="1785"/>
                </a:lnTo>
                <a:lnTo>
                  <a:pt x="1261" y="1826"/>
                </a:lnTo>
                <a:lnTo>
                  <a:pt x="1259" y="1867"/>
                </a:lnTo>
                <a:lnTo>
                  <a:pt x="1252" y="1908"/>
                </a:lnTo>
                <a:lnTo>
                  <a:pt x="1241" y="1949"/>
                </a:lnTo>
                <a:lnTo>
                  <a:pt x="1223" y="1989"/>
                </a:lnTo>
                <a:lnTo>
                  <a:pt x="1200" y="2024"/>
                </a:lnTo>
                <a:lnTo>
                  <a:pt x="1174" y="2057"/>
                </a:lnTo>
                <a:lnTo>
                  <a:pt x="1145" y="2084"/>
                </a:lnTo>
                <a:lnTo>
                  <a:pt x="1113" y="2108"/>
                </a:lnTo>
                <a:lnTo>
                  <a:pt x="1078" y="2126"/>
                </a:lnTo>
                <a:lnTo>
                  <a:pt x="1042" y="2141"/>
                </a:lnTo>
                <a:lnTo>
                  <a:pt x="1003" y="2151"/>
                </a:lnTo>
                <a:lnTo>
                  <a:pt x="992" y="2244"/>
                </a:lnTo>
                <a:lnTo>
                  <a:pt x="986" y="2337"/>
                </a:lnTo>
                <a:lnTo>
                  <a:pt x="985" y="2427"/>
                </a:lnTo>
                <a:lnTo>
                  <a:pt x="988" y="2517"/>
                </a:lnTo>
                <a:lnTo>
                  <a:pt x="996" y="2606"/>
                </a:lnTo>
                <a:lnTo>
                  <a:pt x="1009" y="2691"/>
                </a:lnTo>
                <a:lnTo>
                  <a:pt x="1026" y="2775"/>
                </a:lnTo>
                <a:lnTo>
                  <a:pt x="1050" y="2856"/>
                </a:lnTo>
                <a:lnTo>
                  <a:pt x="1133" y="2829"/>
                </a:lnTo>
                <a:lnTo>
                  <a:pt x="1216" y="2796"/>
                </a:lnTo>
                <a:lnTo>
                  <a:pt x="1297" y="2757"/>
                </a:lnTo>
                <a:lnTo>
                  <a:pt x="1379" y="2714"/>
                </a:lnTo>
                <a:lnTo>
                  <a:pt x="1458" y="2664"/>
                </a:lnTo>
                <a:lnTo>
                  <a:pt x="1535" y="2609"/>
                </a:lnTo>
                <a:lnTo>
                  <a:pt x="1612" y="2550"/>
                </a:lnTo>
                <a:lnTo>
                  <a:pt x="1685" y="2484"/>
                </a:lnTo>
                <a:lnTo>
                  <a:pt x="1756" y="2416"/>
                </a:lnTo>
                <a:lnTo>
                  <a:pt x="1826" y="2343"/>
                </a:lnTo>
                <a:lnTo>
                  <a:pt x="1892" y="2265"/>
                </a:lnTo>
                <a:lnTo>
                  <a:pt x="1955" y="2183"/>
                </a:lnTo>
                <a:lnTo>
                  <a:pt x="2014" y="2099"/>
                </a:lnTo>
                <a:lnTo>
                  <a:pt x="2070" y="2010"/>
                </a:lnTo>
                <a:lnTo>
                  <a:pt x="2123" y="1917"/>
                </a:lnTo>
                <a:lnTo>
                  <a:pt x="2150" y="1863"/>
                </a:lnTo>
                <a:lnTo>
                  <a:pt x="2177" y="1808"/>
                </a:lnTo>
                <a:lnTo>
                  <a:pt x="2149" y="1778"/>
                </a:lnTo>
                <a:lnTo>
                  <a:pt x="2126" y="1744"/>
                </a:lnTo>
                <a:lnTo>
                  <a:pt x="2107" y="1709"/>
                </a:lnTo>
                <a:lnTo>
                  <a:pt x="2093" y="1671"/>
                </a:lnTo>
                <a:lnTo>
                  <a:pt x="2084" y="1631"/>
                </a:lnTo>
                <a:lnTo>
                  <a:pt x="2080" y="1591"/>
                </a:lnTo>
                <a:lnTo>
                  <a:pt x="2081" y="1550"/>
                </a:lnTo>
                <a:lnTo>
                  <a:pt x="2088" y="1509"/>
                </a:lnTo>
                <a:lnTo>
                  <a:pt x="2099" y="1469"/>
                </a:lnTo>
                <a:lnTo>
                  <a:pt x="2118" y="1431"/>
                </a:lnTo>
                <a:lnTo>
                  <a:pt x="2137" y="1398"/>
                </a:lnTo>
                <a:lnTo>
                  <a:pt x="2161" y="1369"/>
                </a:lnTo>
                <a:lnTo>
                  <a:pt x="2187" y="1342"/>
                </a:lnTo>
                <a:lnTo>
                  <a:pt x="2216" y="1320"/>
                </a:lnTo>
                <a:lnTo>
                  <a:pt x="2246" y="1301"/>
                </a:lnTo>
                <a:lnTo>
                  <a:pt x="2279" y="1286"/>
                </a:lnTo>
                <a:lnTo>
                  <a:pt x="2313" y="1275"/>
                </a:lnTo>
                <a:lnTo>
                  <a:pt x="2348" y="1267"/>
                </a:lnTo>
                <a:lnTo>
                  <a:pt x="2361" y="1177"/>
                </a:lnTo>
                <a:lnTo>
                  <a:pt x="2370" y="1089"/>
                </a:lnTo>
                <a:lnTo>
                  <a:pt x="2375" y="1000"/>
                </a:lnTo>
                <a:lnTo>
                  <a:pt x="2375" y="913"/>
                </a:lnTo>
                <a:lnTo>
                  <a:pt x="2371" y="828"/>
                </a:lnTo>
                <a:lnTo>
                  <a:pt x="2363" y="743"/>
                </a:lnTo>
                <a:lnTo>
                  <a:pt x="2350" y="662"/>
                </a:lnTo>
                <a:lnTo>
                  <a:pt x="2333" y="582"/>
                </a:lnTo>
                <a:lnTo>
                  <a:pt x="2310" y="504"/>
                </a:lnTo>
                <a:close/>
                <a:moveTo>
                  <a:pt x="1650" y="281"/>
                </a:moveTo>
                <a:lnTo>
                  <a:pt x="1562" y="286"/>
                </a:lnTo>
                <a:lnTo>
                  <a:pt x="1474" y="296"/>
                </a:lnTo>
                <a:lnTo>
                  <a:pt x="1388" y="313"/>
                </a:lnTo>
                <a:lnTo>
                  <a:pt x="1302" y="334"/>
                </a:lnTo>
                <a:lnTo>
                  <a:pt x="1218" y="361"/>
                </a:lnTo>
                <a:lnTo>
                  <a:pt x="1135" y="392"/>
                </a:lnTo>
                <a:lnTo>
                  <a:pt x="1135" y="433"/>
                </a:lnTo>
                <a:lnTo>
                  <a:pt x="1129" y="474"/>
                </a:lnTo>
                <a:lnTo>
                  <a:pt x="1117" y="514"/>
                </a:lnTo>
                <a:lnTo>
                  <a:pt x="1100" y="553"/>
                </a:lnTo>
                <a:lnTo>
                  <a:pt x="1078" y="588"/>
                </a:lnTo>
                <a:lnTo>
                  <a:pt x="1053" y="618"/>
                </a:lnTo>
                <a:lnTo>
                  <a:pt x="1024" y="646"/>
                </a:lnTo>
                <a:lnTo>
                  <a:pt x="993" y="668"/>
                </a:lnTo>
                <a:lnTo>
                  <a:pt x="959" y="686"/>
                </a:lnTo>
                <a:lnTo>
                  <a:pt x="923" y="701"/>
                </a:lnTo>
                <a:lnTo>
                  <a:pt x="886" y="710"/>
                </a:lnTo>
                <a:lnTo>
                  <a:pt x="848" y="715"/>
                </a:lnTo>
                <a:lnTo>
                  <a:pt x="809" y="715"/>
                </a:lnTo>
                <a:lnTo>
                  <a:pt x="771" y="710"/>
                </a:lnTo>
                <a:lnTo>
                  <a:pt x="732" y="700"/>
                </a:lnTo>
                <a:lnTo>
                  <a:pt x="694" y="684"/>
                </a:lnTo>
                <a:lnTo>
                  <a:pt x="637" y="743"/>
                </a:lnTo>
                <a:lnTo>
                  <a:pt x="584" y="807"/>
                </a:lnTo>
                <a:lnTo>
                  <a:pt x="534" y="874"/>
                </a:lnTo>
                <a:lnTo>
                  <a:pt x="488" y="944"/>
                </a:lnTo>
                <a:lnTo>
                  <a:pt x="445" y="1017"/>
                </a:lnTo>
                <a:lnTo>
                  <a:pt x="404" y="1100"/>
                </a:lnTo>
                <a:lnTo>
                  <a:pt x="370" y="1183"/>
                </a:lnTo>
                <a:lnTo>
                  <a:pt x="341" y="1268"/>
                </a:lnTo>
                <a:lnTo>
                  <a:pt x="318" y="1353"/>
                </a:lnTo>
                <a:lnTo>
                  <a:pt x="300" y="1440"/>
                </a:lnTo>
                <a:lnTo>
                  <a:pt x="288" y="1526"/>
                </a:lnTo>
                <a:lnTo>
                  <a:pt x="282" y="1613"/>
                </a:lnTo>
                <a:lnTo>
                  <a:pt x="281" y="1700"/>
                </a:lnTo>
                <a:lnTo>
                  <a:pt x="285" y="1787"/>
                </a:lnTo>
                <a:lnTo>
                  <a:pt x="294" y="1873"/>
                </a:lnTo>
                <a:lnTo>
                  <a:pt x="310" y="1958"/>
                </a:lnTo>
                <a:lnTo>
                  <a:pt x="330" y="2042"/>
                </a:lnTo>
                <a:lnTo>
                  <a:pt x="354" y="2125"/>
                </a:lnTo>
                <a:lnTo>
                  <a:pt x="384" y="2206"/>
                </a:lnTo>
                <a:lnTo>
                  <a:pt x="419" y="2285"/>
                </a:lnTo>
                <a:lnTo>
                  <a:pt x="458" y="2362"/>
                </a:lnTo>
                <a:lnTo>
                  <a:pt x="503" y="2437"/>
                </a:lnTo>
                <a:lnTo>
                  <a:pt x="552" y="2508"/>
                </a:lnTo>
                <a:lnTo>
                  <a:pt x="606" y="2577"/>
                </a:lnTo>
                <a:lnTo>
                  <a:pt x="664" y="2643"/>
                </a:lnTo>
                <a:lnTo>
                  <a:pt x="726" y="2705"/>
                </a:lnTo>
                <a:lnTo>
                  <a:pt x="713" y="2604"/>
                </a:lnTo>
                <a:lnTo>
                  <a:pt x="705" y="2501"/>
                </a:lnTo>
                <a:lnTo>
                  <a:pt x="702" y="2395"/>
                </a:lnTo>
                <a:lnTo>
                  <a:pt x="706" y="2289"/>
                </a:lnTo>
                <a:lnTo>
                  <a:pt x="715" y="2182"/>
                </a:lnTo>
                <a:lnTo>
                  <a:pt x="729" y="2073"/>
                </a:lnTo>
                <a:lnTo>
                  <a:pt x="703" y="2046"/>
                </a:lnTo>
                <a:lnTo>
                  <a:pt x="679" y="2016"/>
                </a:lnTo>
                <a:lnTo>
                  <a:pt x="660" y="1984"/>
                </a:lnTo>
                <a:lnTo>
                  <a:pt x="645" y="1949"/>
                </a:lnTo>
                <a:lnTo>
                  <a:pt x="634" y="1913"/>
                </a:lnTo>
                <a:lnTo>
                  <a:pt x="627" y="1876"/>
                </a:lnTo>
                <a:lnTo>
                  <a:pt x="625" y="1838"/>
                </a:lnTo>
                <a:lnTo>
                  <a:pt x="627" y="1800"/>
                </a:lnTo>
                <a:lnTo>
                  <a:pt x="634" y="1763"/>
                </a:lnTo>
                <a:lnTo>
                  <a:pt x="646" y="1725"/>
                </a:lnTo>
                <a:lnTo>
                  <a:pt x="663" y="1688"/>
                </a:lnTo>
                <a:lnTo>
                  <a:pt x="682" y="1657"/>
                </a:lnTo>
                <a:lnTo>
                  <a:pt x="705" y="1628"/>
                </a:lnTo>
                <a:lnTo>
                  <a:pt x="730" y="1603"/>
                </a:lnTo>
                <a:lnTo>
                  <a:pt x="759" y="1580"/>
                </a:lnTo>
                <a:lnTo>
                  <a:pt x="788" y="1562"/>
                </a:lnTo>
                <a:lnTo>
                  <a:pt x="820" y="1546"/>
                </a:lnTo>
                <a:lnTo>
                  <a:pt x="852" y="1535"/>
                </a:lnTo>
                <a:lnTo>
                  <a:pt x="887" y="1526"/>
                </a:lnTo>
                <a:lnTo>
                  <a:pt x="936" y="1417"/>
                </a:lnTo>
                <a:lnTo>
                  <a:pt x="990" y="1311"/>
                </a:lnTo>
                <a:lnTo>
                  <a:pt x="990" y="1311"/>
                </a:lnTo>
                <a:lnTo>
                  <a:pt x="1049" y="1207"/>
                </a:lnTo>
                <a:lnTo>
                  <a:pt x="1112" y="1107"/>
                </a:lnTo>
                <a:lnTo>
                  <a:pt x="1178" y="1011"/>
                </a:lnTo>
                <a:lnTo>
                  <a:pt x="1248" y="920"/>
                </a:lnTo>
                <a:lnTo>
                  <a:pt x="1322" y="832"/>
                </a:lnTo>
                <a:lnTo>
                  <a:pt x="1399" y="751"/>
                </a:lnTo>
                <a:lnTo>
                  <a:pt x="1478" y="673"/>
                </a:lnTo>
                <a:lnTo>
                  <a:pt x="1561" y="600"/>
                </a:lnTo>
                <a:lnTo>
                  <a:pt x="1645" y="533"/>
                </a:lnTo>
                <a:lnTo>
                  <a:pt x="1733" y="471"/>
                </a:lnTo>
                <a:lnTo>
                  <a:pt x="1822" y="415"/>
                </a:lnTo>
                <a:lnTo>
                  <a:pt x="1913" y="364"/>
                </a:lnTo>
                <a:lnTo>
                  <a:pt x="2006" y="318"/>
                </a:lnTo>
                <a:lnTo>
                  <a:pt x="1917" y="300"/>
                </a:lnTo>
                <a:lnTo>
                  <a:pt x="1829" y="288"/>
                </a:lnTo>
                <a:lnTo>
                  <a:pt x="1740" y="282"/>
                </a:lnTo>
                <a:lnTo>
                  <a:pt x="1650" y="281"/>
                </a:lnTo>
                <a:close/>
                <a:moveTo>
                  <a:pt x="1712" y="0"/>
                </a:moveTo>
                <a:lnTo>
                  <a:pt x="1804" y="4"/>
                </a:lnTo>
                <a:lnTo>
                  <a:pt x="1897" y="13"/>
                </a:lnTo>
                <a:lnTo>
                  <a:pt x="1990" y="28"/>
                </a:lnTo>
                <a:lnTo>
                  <a:pt x="2082" y="47"/>
                </a:lnTo>
                <a:lnTo>
                  <a:pt x="2173" y="72"/>
                </a:lnTo>
                <a:lnTo>
                  <a:pt x="2263" y="103"/>
                </a:lnTo>
                <a:lnTo>
                  <a:pt x="2353" y="139"/>
                </a:lnTo>
                <a:lnTo>
                  <a:pt x="2442" y="180"/>
                </a:lnTo>
                <a:lnTo>
                  <a:pt x="2454" y="186"/>
                </a:lnTo>
                <a:lnTo>
                  <a:pt x="2497" y="209"/>
                </a:lnTo>
                <a:lnTo>
                  <a:pt x="2508" y="216"/>
                </a:lnTo>
                <a:lnTo>
                  <a:pt x="2590" y="266"/>
                </a:lnTo>
                <a:lnTo>
                  <a:pt x="2670" y="320"/>
                </a:lnTo>
                <a:lnTo>
                  <a:pt x="2744" y="378"/>
                </a:lnTo>
                <a:lnTo>
                  <a:pt x="2815" y="439"/>
                </a:lnTo>
                <a:lnTo>
                  <a:pt x="2882" y="504"/>
                </a:lnTo>
                <a:lnTo>
                  <a:pt x="2945" y="573"/>
                </a:lnTo>
                <a:lnTo>
                  <a:pt x="3004" y="645"/>
                </a:lnTo>
                <a:lnTo>
                  <a:pt x="3058" y="719"/>
                </a:lnTo>
                <a:lnTo>
                  <a:pt x="3109" y="796"/>
                </a:lnTo>
                <a:lnTo>
                  <a:pt x="3154" y="876"/>
                </a:lnTo>
                <a:lnTo>
                  <a:pt x="3195" y="957"/>
                </a:lnTo>
                <a:lnTo>
                  <a:pt x="3232" y="1041"/>
                </a:lnTo>
                <a:lnTo>
                  <a:pt x="3264" y="1126"/>
                </a:lnTo>
                <a:lnTo>
                  <a:pt x="3293" y="1213"/>
                </a:lnTo>
                <a:lnTo>
                  <a:pt x="3315" y="1301"/>
                </a:lnTo>
                <a:lnTo>
                  <a:pt x="3334" y="1391"/>
                </a:lnTo>
                <a:lnTo>
                  <a:pt x="3348" y="1481"/>
                </a:lnTo>
                <a:lnTo>
                  <a:pt x="3356" y="1572"/>
                </a:lnTo>
                <a:lnTo>
                  <a:pt x="3360" y="1664"/>
                </a:lnTo>
                <a:lnTo>
                  <a:pt x="3359" y="1755"/>
                </a:lnTo>
                <a:lnTo>
                  <a:pt x="3353" y="1847"/>
                </a:lnTo>
                <a:lnTo>
                  <a:pt x="3341" y="1940"/>
                </a:lnTo>
                <a:lnTo>
                  <a:pt x="3324" y="2030"/>
                </a:lnTo>
                <a:lnTo>
                  <a:pt x="3303" y="2122"/>
                </a:lnTo>
                <a:lnTo>
                  <a:pt x="3277" y="2212"/>
                </a:lnTo>
                <a:lnTo>
                  <a:pt x="3244" y="2301"/>
                </a:lnTo>
                <a:lnTo>
                  <a:pt x="3206" y="2389"/>
                </a:lnTo>
                <a:lnTo>
                  <a:pt x="3162" y="2475"/>
                </a:lnTo>
                <a:lnTo>
                  <a:pt x="3120" y="2551"/>
                </a:lnTo>
                <a:lnTo>
                  <a:pt x="3074" y="2622"/>
                </a:lnTo>
                <a:lnTo>
                  <a:pt x="3024" y="2691"/>
                </a:lnTo>
                <a:lnTo>
                  <a:pt x="2972" y="2756"/>
                </a:lnTo>
                <a:lnTo>
                  <a:pt x="2916" y="2819"/>
                </a:lnTo>
                <a:lnTo>
                  <a:pt x="2858" y="2879"/>
                </a:lnTo>
                <a:lnTo>
                  <a:pt x="2864" y="2914"/>
                </a:lnTo>
                <a:lnTo>
                  <a:pt x="2866" y="2951"/>
                </a:lnTo>
                <a:lnTo>
                  <a:pt x="2863" y="2986"/>
                </a:lnTo>
                <a:lnTo>
                  <a:pt x="2857" y="3023"/>
                </a:lnTo>
                <a:lnTo>
                  <a:pt x="2846" y="3059"/>
                </a:lnTo>
                <a:lnTo>
                  <a:pt x="2830" y="3093"/>
                </a:lnTo>
                <a:lnTo>
                  <a:pt x="2809" y="3126"/>
                </a:lnTo>
                <a:lnTo>
                  <a:pt x="2786" y="3155"/>
                </a:lnTo>
                <a:lnTo>
                  <a:pt x="2758" y="3181"/>
                </a:lnTo>
                <a:lnTo>
                  <a:pt x="2730" y="3203"/>
                </a:lnTo>
                <a:lnTo>
                  <a:pt x="2698" y="3222"/>
                </a:lnTo>
                <a:lnTo>
                  <a:pt x="2665" y="3237"/>
                </a:lnTo>
                <a:lnTo>
                  <a:pt x="2630" y="3247"/>
                </a:lnTo>
                <a:lnTo>
                  <a:pt x="2594" y="3253"/>
                </a:lnTo>
                <a:lnTo>
                  <a:pt x="2558" y="3255"/>
                </a:lnTo>
                <a:lnTo>
                  <a:pt x="2521" y="3253"/>
                </a:lnTo>
                <a:lnTo>
                  <a:pt x="2484" y="3246"/>
                </a:lnTo>
                <a:lnTo>
                  <a:pt x="2448" y="3235"/>
                </a:lnTo>
                <a:lnTo>
                  <a:pt x="2413" y="3219"/>
                </a:lnTo>
                <a:lnTo>
                  <a:pt x="2386" y="3202"/>
                </a:lnTo>
                <a:lnTo>
                  <a:pt x="2301" y="3239"/>
                </a:lnTo>
                <a:lnTo>
                  <a:pt x="2215" y="3271"/>
                </a:lnTo>
                <a:lnTo>
                  <a:pt x="2127" y="3298"/>
                </a:lnTo>
                <a:lnTo>
                  <a:pt x="2038" y="3320"/>
                </a:lnTo>
                <a:lnTo>
                  <a:pt x="1948" y="3338"/>
                </a:lnTo>
                <a:lnTo>
                  <a:pt x="1856" y="3350"/>
                </a:lnTo>
                <a:lnTo>
                  <a:pt x="1822" y="3353"/>
                </a:lnTo>
                <a:lnTo>
                  <a:pt x="1523" y="3353"/>
                </a:lnTo>
                <a:lnTo>
                  <a:pt x="1480" y="3349"/>
                </a:lnTo>
                <a:lnTo>
                  <a:pt x="1385" y="3336"/>
                </a:lnTo>
                <a:lnTo>
                  <a:pt x="1290" y="3316"/>
                </a:lnTo>
                <a:lnTo>
                  <a:pt x="1195" y="3291"/>
                </a:lnTo>
                <a:lnTo>
                  <a:pt x="1102" y="3259"/>
                </a:lnTo>
                <a:lnTo>
                  <a:pt x="1009" y="3223"/>
                </a:lnTo>
                <a:lnTo>
                  <a:pt x="918" y="3180"/>
                </a:lnTo>
                <a:lnTo>
                  <a:pt x="906" y="3174"/>
                </a:lnTo>
                <a:lnTo>
                  <a:pt x="863" y="3151"/>
                </a:lnTo>
                <a:lnTo>
                  <a:pt x="852" y="3144"/>
                </a:lnTo>
                <a:lnTo>
                  <a:pt x="770" y="3094"/>
                </a:lnTo>
                <a:lnTo>
                  <a:pt x="690" y="3040"/>
                </a:lnTo>
                <a:lnTo>
                  <a:pt x="616" y="2982"/>
                </a:lnTo>
                <a:lnTo>
                  <a:pt x="545" y="2921"/>
                </a:lnTo>
                <a:lnTo>
                  <a:pt x="478" y="2856"/>
                </a:lnTo>
                <a:lnTo>
                  <a:pt x="415" y="2787"/>
                </a:lnTo>
                <a:lnTo>
                  <a:pt x="356" y="2716"/>
                </a:lnTo>
                <a:lnTo>
                  <a:pt x="302" y="2641"/>
                </a:lnTo>
                <a:lnTo>
                  <a:pt x="251" y="2564"/>
                </a:lnTo>
                <a:lnTo>
                  <a:pt x="206" y="2486"/>
                </a:lnTo>
                <a:lnTo>
                  <a:pt x="165" y="2403"/>
                </a:lnTo>
                <a:lnTo>
                  <a:pt x="128" y="2320"/>
                </a:lnTo>
                <a:lnTo>
                  <a:pt x="96" y="2234"/>
                </a:lnTo>
                <a:lnTo>
                  <a:pt x="67" y="2147"/>
                </a:lnTo>
                <a:lnTo>
                  <a:pt x="45" y="2059"/>
                </a:lnTo>
                <a:lnTo>
                  <a:pt x="26" y="1969"/>
                </a:lnTo>
                <a:lnTo>
                  <a:pt x="12" y="1880"/>
                </a:lnTo>
                <a:lnTo>
                  <a:pt x="4" y="1788"/>
                </a:lnTo>
                <a:lnTo>
                  <a:pt x="0" y="1696"/>
                </a:lnTo>
                <a:lnTo>
                  <a:pt x="1" y="1605"/>
                </a:lnTo>
                <a:lnTo>
                  <a:pt x="7" y="1513"/>
                </a:lnTo>
                <a:lnTo>
                  <a:pt x="19" y="1420"/>
                </a:lnTo>
                <a:lnTo>
                  <a:pt x="36" y="1330"/>
                </a:lnTo>
                <a:lnTo>
                  <a:pt x="57" y="1238"/>
                </a:lnTo>
                <a:lnTo>
                  <a:pt x="83" y="1149"/>
                </a:lnTo>
                <a:lnTo>
                  <a:pt x="116" y="1059"/>
                </a:lnTo>
                <a:lnTo>
                  <a:pt x="154" y="971"/>
                </a:lnTo>
                <a:lnTo>
                  <a:pt x="198" y="885"/>
                </a:lnTo>
                <a:lnTo>
                  <a:pt x="242" y="806"/>
                </a:lnTo>
                <a:lnTo>
                  <a:pt x="292" y="729"/>
                </a:lnTo>
                <a:lnTo>
                  <a:pt x="345" y="656"/>
                </a:lnTo>
                <a:lnTo>
                  <a:pt x="402" y="587"/>
                </a:lnTo>
                <a:lnTo>
                  <a:pt x="462" y="521"/>
                </a:lnTo>
                <a:lnTo>
                  <a:pt x="525" y="459"/>
                </a:lnTo>
                <a:lnTo>
                  <a:pt x="521" y="420"/>
                </a:lnTo>
                <a:lnTo>
                  <a:pt x="521" y="380"/>
                </a:lnTo>
                <a:lnTo>
                  <a:pt x="528" y="340"/>
                </a:lnTo>
                <a:lnTo>
                  <a:pt x="540" y="300"/>
                </a:lnTo>
                <a:lnTo>
                  <a:pt x="557" y="262"/>
                </a:lnTo>
                <a:lnTo>
                  <a:pt x="577" y="229"/>
                </a:lnTo>
                <a:lnTo>
                  <a:pt x="601" y="200"/>
                </a:lnTo>
                <a:lnTo>
                  <a:pt x="628" y="174"/>
                </a:lnTo>
                <a:lnTo>
                  <a:pt x="657" y="152"/>
                </a:lnTo>
                <a:lnTo>
                  <a:pt x="688" y="134"/>
                </a:lnTo>
                <a:lnTo>
                  <a:pt x="722" y="118"/>
                </a:lnTo>
                <a:lnTo>
                  <a:pt x="757" y="108"/>
                </a:lnTo>
                <a:lnTo>
                  <a:pt x="792" y="102"/>
                </a:lnTo>
                <a:lnTo>
                  <a:pt x="829" y="100"/>
                </a:lnTo>
                <a:lnTo>
                  <a:pt x="865" y="102"/>
                </a:lnTo>
                <a:lnTo>
                  <a:pt x="902" y="109"/>
                </a:lnTo>
                <a:lnTo>
                  <a:pt x="939" y="120"/>
                </a:lnTo>
                <a:lnTo>
                  <a:pt x="973" y="137"/>
                </a:lnTo>
                <a:lnTo>
                  <a:pt x="994" y="149"/>
                </a:lnTo>
                <a:lnTo>
                  <a:pt x="1079" y="113"/>
                </a:lnTo>
                <a:lnTo>
                  <a:pt x="1166" y="83"/>
                </a:lnTo>
                <a:lnTo>
                  <a:pt x="1254" y="57"/>
                </a:lnTo>
                <a:lnTo>
                  <a:pt x="1344" y="36"/>
                </a:lnTo>
                <a:lnTo>
                  <a:pt x="1435" y="19"/>
                </a:lnTo>
                <a:lnTo>
                  <a:pt x="1526" y="8"/>
                </a:lnTo>
                <a:lnTo>
                  <a:pt x="1619" y="2"/>
                </a:lnTo>
                <a:lnTo>
                  <a:pt x="1712" y="0"/>
                </a:lnTo>
                <a:close/>
              </a:path>
            </a:pathLst>
          </a:custGeom>
          <a:solidFill>
            <a:srgbClr val="253D90"/>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800" b="0" i="0" u="none" strike="noStrike" kern="1200" cap="none" spc="0" normalizeH="0" baseline="0" noProof="0">
              <a:ln>
                <a:noFill/>
              </a:ln>
              <a:solidFill>
                <a:srgbClr val="000000"/>
              </a:solidFill>
              <a:effectLst/>
              <a:uLnTx/>
              <a:uFillTx/>
              <a:latin typeface="Calibri"/>
              <a:ea typeface="+mn-ea"/>
              <a:cs typeface="+mn-cs"/>
            </a:endParaRPr>
          </a:p>
        </p:txBody>
      </p:sp>
      <p:sp>
        <p:nvSpPr>
          <p:cNvPr id="24" name="Rectángulo 23">
            <a:extLst>
              <a:ext uri="{FF2B5EF4-FFF2-40B4-BE49-F238E27FC236}">
                <a16:creationId xmlns:a16="http://schemas.microsoft.com/office/drawing/2014/main" id="{D6559807-0120-4CA4-8D3C-867AAFEC7A3D}"/>
              </a:ext>
            </a:extLst>
          </p:cNvPr>
          <p:cNvSpPr/>
          <p:nvPr/>
        </p:nvSpPr>
        <p:spPr>
          <a:xfrm>
            <a:off x="8768166" y="3247903"/>
            <a:ext cx="4019284" cy="1200329"/>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2800" b="0" i="0" u="none" strike="noStrike" kern="1200" cap="none" spc="0" normalizeH="0" baseline="0" noProof="0" dirty="0">
                <a:ln>
                  <a:noFill/>
                </a:ln>
                <a:solidFill>
                  <a:srgbClr val="FF207B"/>
                </a:solidFill>
                <a:effectLst/>
                <a:uLnTx/>
                <a:uFillTx/>
                <a:latin typeface="AmpleSoft-Bold"/>
                <a:ea typeface="+mn-ea"/>
                <a:cs typeface="+mn-cs"/>
              </a:rPr>
              <a:t>210</a:t>
            </a:r>
            <a:r>
              <a:rPr kumimoji="0" lang="es-CO" sz="2400" b="0" i="0" u="none" strike="noStrike" kern="1200" cap="none" spc="0" normalizeH="0" baseline="0" noProof="0" dirty="0">
                <a:ln>
                  <a:noFill/>
                </a:ln>
                <a:solidFill>
                  <a:srgbClr val="000000"/>
                </a:solidFill>
                <a:effectLst/>
                <a:uLnTx/>
                <a:uFillTx/>
                <a:latin typeface="AmpleSoft-Bold"/>
                <a:ea typeface="+mn-ea"/>
                <a:cs typeface="+mn-cs"/>
              </a:rPr>
              <a:t> </a:t>
            </a:r>
            <a:r>
              <a:rPr kumimoji="0" lang="es-CO" sz="2000" b="0" i="0" u="none" strike="noStrike" kern="1200" cap="none" spc="0" normalizeH="0" baseline="0" noProof="0" dirty="0">
                <a:ln>
                  <a:noFill/>
                </a:ln>
                <a:solidFill>
                  <a:srgbClr val="000000"/>
                </a:solidFill>
                <a:effectLst/>
                <a:uLnTx/>
                <a:uFillTx/>
                <a:latin typeface="AmpleSoft-Bold"/>
                <a:ea typeface="+mn-ea"/>
                <a:cs typeface="+mn-cs"/>
              </a:rPr>
              <a:t>Países con casos confirmados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2400" b="0" i="0" u="none" strike="noStrike" kern="1200" cap="none" spc="0" normalizeH="0" baseline="0" noProof="0" dirty="0">
              <a:ln>
                <a:noFill/>
              </a:ln>
              <a:solidFill>
                <a:srgbClr val="000000"/>
              </a:solidFill>
              <a:effectLst/>
              <a:uLnTx/>
              <a:uFillTx/>
              <a:latin typeface="AmpleSoft-Bold"/>
              <a:ea typeface="+mn-ea"/>
              <a:cs typeface="+mn-cs"/>
            </a:endParaRPr>
          </a:p>
        </p:txBody>
      </p:sp>
      <p:grpSp>
        <p:nvGrpSpPr>
          <p:cNvPr id="25" name="Group 101">
            <a:extLst>
              <a:ext uri="{FF2B5EF4-FFF2-40B4-BE49-F238E27FC236}">
                <a16:creationId xmlns:a16="http://schemas.microsoft.com/office/drawing/2014/main" id="{4F244846-4399-4175-83C2-D38DC909C58F}"/>
              </a:ext>
            </a:extLst>
          </p:cNvPr>
          <p:cNvGrpSpPr>
            <a:grpSpLocks noChangeAspect="1"/>
          </p:cNvGrpSpPr>
          <p:nvPr/>
        </p:nvGrpSpPr>
        <p:grpSpPr bwMode="auto">
          <a:xfrm>
            <a:off x="7855353" y="2112714"/>
            <a:ext cx="755650" cy="685800"/>
            <a:chOff x="3285" y="1484"/>
            <a:chExt cx="476" cy="432"/>
          </a:xfrm>
          <a:solidFill>
            <a:srgbClr val="253D90"/>
          </a:solidFill>
        </p:grpSpPr>
        <p:sp>
          <p:nvSpPr>
            <p:cNvPr id="26" name="Freeform 103">
              <a:extLst>
                <a:ext uri="{FF2B5EF4-FFF2-40B4-BE49-F238E27FC236}">
                  <a16:creationId xmlns:a16="http://schemas.microsoft.com/office/drawing/2014/main" id="{4F7BD5F0-B6FC-43DE-B46D-41F8E4827FFA}"/>
                </a:ext>
              </a:extLst>
            </p:cNvPr>
            <p:cNvSpPr>
              <a:spLocks noEditPoints="1"/>
            </p:cNvSpPr>
            <p:nvPr/>
          </p:nvSpPr>
          <p:spPr bwMode="auto">
            <a:xfrm>
              <a:off x="3443" y="1484"/>
              <a:ext cx="160" cy="160"/>
            </a:xfrm>
            <a:custGeom>
              <a:avLst/>
              <a:gdLst>
                <a:gd name="T0" fmla="*/ 518 w 1120"/>
                <a:gd name="T1" fmla="*/ 283 h 1120"/>
                <a:gd name="T2" fmla="*/ 442 w 1120"/>
                <a:gd name="T3" fmla="*/ 305 h 1120"/>
                <a:gd name="T4" fmla="*/ 376 w 1120"/>
                <a:gd name="T5" fmla="*/ 348 h 1120"/>
                <a:gd name="T6" fmla="*/ 325 w 1120"/>
                <a:gd name="T7" fmla="*/ 407 h 1120"/>
                <a:gd name="T8" fmla="*/ 291 w 1120"/>
                <a:gd name="T9" fmla="*/ 480 h 1120"/>
                <a:gd name="T10" fmla="*/ 280 w 1120"/>
                <a:gd name="T11" fmla="*/ 560 h 1120"/>
                <a:gd name="T12" fmla="*/ 291 w 1120"/>
                <a:gd name="T13" fmla="*/ 641 h 1120"/>
                <a:gd name="T14" fmla="*/ 325 w 1120"/>
                <a:gd name="T15" fmla="*/ 713 h 1120"/>
                <a:gd name="T16" fmla="*/ 376 w 1120"/>
                <a:gd name="T17" fmla="*/ 772 h 1120"/>
                <a:gd name="T18" fmla="*/ 442 w 1120"/>
                <a:gd name="T19" fmla="*/ 815 h 1120"/>
                <a:gd name="T20" fmla="*/ 518 w 1120"/>
                <a:gd name="T21" fmla="*/ 838 h 1120"/>
                <a:gd name="T22" fmla="*/ 602 w 1120"/>
                <a:gd name="T23" fmla="*/ 838 h 1120"/>
                <a:gd name="T24" fmla="*/ 678 w 1120"/>
                <a:gd name="T25" fmla="*/ 815 h 1120"/>
                <a:gd name="T26" fmla="*/ 744 w 1120"/>
                <a:gd name="T27" fmla="*/ 772 h 1120"/>
                <a:gd name="T28" fmla="*/ 795 w 1120"/>
                <a:gd name="T29" fmla="*/ 713 h 1120"/>
                <a:gd name="T30" fmla="*/ 829 w 1120"/>
                <a:gd name="T31" fmla="*/ 641 h 1120"/>
                <a:gd name="T32" fmla="*/ 840 w 1120"/>
                <a:gd name="T33" fmla="*/ 560 h 1120"/>
                <a:gd name="T34" fmla="*/ 829 w 1120"/>
                <a:gd name="T35" fmla="*/ 480 h 1120"/>
                <a:gd name="T36" fmla="*/ 795 w 1120"/>
                <a:gd name="T37" fmla="*/ 407 h 1120"/>
                <a:gd name="T38" fmla="*/ 744 w 1120"/>
                <a:gd name="T39" fmla="*/ 348 h 1120"/>
                <a:gd name="T40" fmla="*/ 678 w 1120"/>
                <a:gd name="T41" fmla="*/ 305 h 1120"/>
                <a:gd name="T42" fmla="*/ 602 w 1120"/>
                <a:gd name="T43" fmla="*/ 283 h 1120"/>
                <a:gd name="T44" fmla="*/ 560 w 1120"/>
                <a:gd name="T45" fmla="*/ 0 h 1120"/>
                <a:gd name="T46" fmla="*/ 673 w 1120"/>
                <a:gd name="T47" fmla="*/ 11 h 1120"/>
                <a:gd name="T48" fmla="*/ 778 w 1120"/>
                <a:gd name="T49" fmla="*/ 44 h 1120"/>
                <a:gd name="T50" fmla="*/ 873 w 1120"/>
                <a:gd name="T51" fmla="*/ 96 h 1120"/>
                <a:gd name="T52" fmla="*/ 956 w 1120"/>
                <a:gd name="T53" fmla="*/ 164 h 1120"/>
                <a:gd name="T54" fmla="*/ 1024 w 1120"/>
                <a:gd name="T55" fmla="*/ 247 h 1120"/>
                <a:gd name="T56" fmla="*/ 1076 w 1120"/>
                <a:gd name="T57" fmla="*/ 342 h 1120"/>
                <a:gd name="T58" fmla="*/ 1109 w 1120"/>
                <a:gd name="T59" fmla="*/ 447 h 1120"/>
                <a:gd name="T60" fmla="*/ 1120 w 1120"/>
                <a:gd name="T61" fmla="*/ 560 h 1120"/>
                <a:gd name="T62" fmla="*/ 1109 w 1120"/>
                <a:gd name="T63" fmla="*/ 673 h 1120"/>
                <a:gd name="T64" fmla="*/ 1076 w 1120"/>
                <a:gd name="T65" fmla="*/ 778 h 1120"/>
                <a:gd name="T66" fmla="*/ 1024 w 1120"/>
                <a:gd name="T67" fmla="*/ 874 h 1120"/>
                <a:gd name="T68" fmla="*/ 956 w 1120"/>
                <a:gd name="T69" fmla="*/ 956 h 1120"/>
                <a:gd name="T70" fmla="*/ 873 w 1120"/>
                <a:gd name="T71" fmla="*/ 1024 h 1120"/>
                <a:gd name="T72" fmla="*/ 778 w 1120"/>
                <a:gd name="T73" fmla="*/ 1076 h 1120"/>
                <a:gd name="T74" fmla="*/ 673 w 1120"/>
                <a:gd name="T75" fmla="*/ 1109 h 1120"/>
                <a:gd name="T76" fmla="*/ 560 w 1120"/>
                <a:gd name="T77" fmla="*/ 1120 h 1120"/>
                <a:gd name="T78" fmla="*/ 447 w 1120"/>
                <a:gd name="T79" fmla="*/ 1109 h 1120"/>
                <a:gd name="T80" fmla="*/ 342 w 1120"/>
                <a:gd name="T81" fmla="*/ 1076 h 1120"/>
                <a:gd name="T82" fmla="*/ 247 w 1120"/>
                <a:gd name="T83" fmla="*/ 1024 h 1120"/>
                <a:gd name="T84" fmla="*/ 164 w 1120"/>
                <a:gd name="T85" fmla="*/ 956 h 1120"/>
                <a:gd name="T86" fmla="*/ 96 w 1120"/>
                <a:gd name="T87" fmla="*/ 874 h 1120"/>
                <a:gd name="T88" fmla="*/ 44 w 1120"/>
                <a:gd name="T89" fmla="*/ 778 h 1120"/>
                <a:gd name="T90" fmla="*/ 11 w 1120"/>
                <a:gd name="T91" fmla="*/ 673 h 1120"/>
                <a:gd name="T92" fmla="*/ 0 w 1120"/>
                <a:gd name="T93" fmla="*/ 560 h 1120"/>
                <a:gd name="T94" fmla="*/ 11 w 1120"/>
                <a:gd name="T95" fmla="*/ 447 h 1120"/>
                <a:gd name="T96" fmla="*/ 44 w 1120"/>
                <a:gd name="T97" fmla="*/ 342 h 1120"/>
                <a:gd name="T98" fmla="*/ 96 w 1120"/>
                <a:gd name="T99" fmla="*/ 247 h 1120"/>
                <a:gd name="T100" fmla="*/ 164 w 1120"/>
                <a:gd name="T101" fmla="*/ 164 h 1120"/>
                <a:gd name="T102" fmla="*/ 247 w 1120"/>
                <a:gd name="T103" fmla="*/ 96 h 1120"/>
                <a:gd name="T104" fmla="*/ 342 w 1120"/>
                <a:gd name="T105" fmla="*/ 44 h 1120"/>
                <a:gd name="T106" fmla="*/ 447 w 1120"/>
                <a:gd name="T107" fmla="*/ 11 h 1120"/>
                <a:gd name="T108" fmla="*/ 560 w 1120"/>
                <a:gd name="T109"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120" h="1120">
                  <a:moveTo>
                    <a:pt x="560" y="280"/>
                  </a:moveTo>
                  <a:lnTo>
                    <a:pt x="518" y="283"/>
                  </a:lnTo>
                  <a:lnTo>
                    <a:pt x="480" y="291"/>
                  </a:lnTo>
                  <a:lnTo>
                    <a:pt x="442" y="305"/>
                  </a:lnTo>
                  <a:lnTo>
                    <a:pt x="407" y="325"/>
                  </a:lnTo>
                  <a:lnTo>
                    <a:pt x="376" y="348"/>
                  </a:lnTo>
                  <a:lnTo>
                    <a:pt x="348" y="377"/>
                  </a:lnTo>
                  <a:lnTo>
                    <a:pt x="325" y="407"/>
                  </a:lnTo>
                  <a:lnTo>
                    <a:pt x="305" y="442"/>
                  </a:lnTo>
                  <a:lnTo>
                    <a:pt x="291" y="480"/>
                  </a:lnTo>
                  <a:lnTo>
                    <a:pt x="283" y="519"/>
                  </a:lnTo>
                  <a:lnTo>
                    <a:pt x="280" y="560"/>
                  </a:lnTo>
                  <a:lnTo>
                    <a:pt x="283" y="602"/>
                  </a:lnTo>
                  <a:lnTo>
                    <a:pt x="291" y="641"/>
                  </a:lnTo>
                  <a:lnTo>
                    <a:pt x="305" y="678"/>
                  </a:lnTo>
                  <a:lnTo>
                    <a:pt x="325" y="713"/>
                  </a:lnTo>
                  <a:lnTo>
                    <a:pt x="348" y="744"/>
                  </a:lnTo>
                  <a:lnTo>
                    <a:pt x="376" y="772"/>
                  </a:lnTo>
                  <a:lnTo>
                    <a:pt x="407" y="795"/>
                  </a:lnTo>
                  <a:lnTo>
                    <a:pt x="442" y="815"/>
                  </a:lnTo>
                  <a:lnTo>
                    <a:pt x="480" y="829"/>
                  </a:lnTo>
                  <a:lnTo>
                    <a:pt x="518" y="838"/>
                  </a:lnTo>
                  <a:lnTo>
                    <a:pt x="560" y="841"/>
                  </a:lnTo>
                  <a:lnTo>
                    <a:pt x="602" y="838"/>
                  </a:lnTo>
                  <a:lnTo>
                    <a:pt x="640" y="829"/>
                  </a:lnTo>
                  <a:lnTo>
                    <a:pt x="678" y="815"/>
                  </a:lnTo>
                  <a:lnTo>
                    <a:pt x="713" y="795"/>
                  </a:lnTo>
                  <a:lnTo>
                    <a:pt x="744" y="772"/>
                  </a:lnTo>
                  <a:lnTo>
                    <a:pt x="772" y="744"/>
                  </a:lnTo>
                  <a:lnTo>
                    <a:pt x="795" y="713"/>
                  </a:lnTo>
                  <a:lnTo>
                    <a:pt x="815" y="678"/>
                  </a:lnTo>
                  <a:lnTo>
                    <a:pt x="829" y="641"/>
                  </a:lnTo>
                  <a:lnTo>
                    <a:pt x="837" y="602"/>
                  </a:lnTo>
                  <a:lnTo>
                    <a:pt x="840" y="560"/>
                  </a:lnTo>
                  <a:lnTo>
                    <a:pt x="837" y="519"/>
                  </a:lnTo>
                  <a:lnTo>
                    <a:pt x="829" y="480"/>
                  </a:lnTo>
                  <a:lnTo>
                    <a:pt x="815" y="442"/>
                  </a:lnTo>
                  <a:lnTo>
                    <a:pt x="795" y="407"/>
                  </a:lnTo>
                  <a:lnTo>
                    <a:pt x="772" y="377"/>
                  </a:lnTo>
                  <a:lnTo>
                    <a:pt x="744" y="348"/>
                  </a:lnTo>
                  <a:lnTo>
                    <a:pt x="713" y="325"/>
                  </a:lnTo>
                  <a:lnTo>
                    <a:pt x="678" y="305"/>
                  </a:lnTo>
                  <a:lnTo>
                    <a:pt x="640" y="291"/>
                  </a:lnTo>
                  <a:lnTo>
                    <a:pt x="602" y="283"/>
                  </a:lnTo>
                  <a:lnTo>
                    <a:pt x="560" y="280"/>
                  </a:lnTo>
                  <a:close/>
                  <a:moveTo>
                    <a:pt x="560" y="0"/>
                  </a:moveTo>
                  <a:lnTo>
                    <a:pt x="617" y="3"/>
                  </a:lnTo>
                  <a:lnTo>
                    <a:pt x="673" y="11"/>
                  </a:lnTo>
                  <a:lnTo>
                    <a:pt x="726" y="25"/>
                  </a:lnTo>
                  <a:lnTo>
                    <a:pt x="778" y="44"/>
                  </a:lnTo>
                  <a:lnTo>
                    <a:pt x="827" y="68"/>
                  </a:lnTo>
                  <a:lnTo>
                    <a:pt x="873" y="96"/>
                  </a:lnTo>
                  <a:lnTo>
                    <a:pt x="916" y="128"/>
                  </a:lnTo>
                  <a:lnTo>
                    <a:pt x="956" y="164"/>
                  </a:lnTo>
                  <a:lnTo>
                    <a:pt x="992" y="204"/>
                  </a:lnTo>
                  <a:lnTo>
                    <a:pt x="1024" y="247"/>
                  </a:lnTo>
                  <a:lnTo>
                    <a:pt x="1053" y="293"/>
                  </a:lnTo>
                  <a:lnTo>
                    <a:pt x="1076" y="342"/>
                  </a:lnTo>
                  <a:lnTo>
                    <a:pt x="1095" y="394"/>
                  </a:lnTo>
                  <a:lnTo>
                    <a:pt x="1109" y="447"/>
                  </a:lnTo>
                  <a:lnTo>
                    <a:pt x="1117" y="503"/>
                  </a:lnTo>
                  <a:lnTo>
                    <a:pt x="1120" y="560"/>
                  </a:lnTo>
                  <a:lnTo>
                    <a:pt x="1117" y="617"/>
                  </a:lnTo>
                  <a:lnTo>
                    <a:pt x="1109" y="673"/>
                  </a:lnTo>
                  <a:lnTo>
                    <a:pt x="1095" y="727"/>
                  </a:lnTo>
                  <a:lnTo>
                    <a:pt x="1076" y="778"/>
                  </a:lnTo>
                  <a:lnTo>
                    <a:pt x="1053" y="827"/>
                  </a:lnTo>
                  <a:lnTo>
                    <a:pt x="1024" y="874"/>
                  </a:lnTo>
                  <a:lnTo>
                    <a:pt x="992" y="916"/>
                  </a:lnTo>
                  <a:lnTo>
                    <a:pt x="956" y="956"/>
                  </a:lnTo>
                  <a:lnTo>
                    <a:pt x="916" y="993"/>
                  </a:lnTo>
                  <a:lnTo>
                    <a:pt x="873" y="1024"/>
                  </a:lnTo>
                  <a:lnTo>
                    <a:pt x="827" y="1053"/>
                  </a:lnTo>
                  <a:lnTo>
                    <a:pt x="778" y="1076"/>
                  </a:lnTo>
                  <a:lnTo>
                    <a:pt x="726" y="1096"/>
                  </a:lnTo>
                  <a:lnTo>
                    <a:pt x="673" y="1109"/>
                  </a:lnTo>
                  <a:lnTo>
                    <a:pt x="617" y="1118"/>
                  </a:lnTo>
                  <a:lnTo>
                    <a:pt x="560" y="1120"/>
                  </a:lnTo>
                  <a:lnTo>
                    <a:pt x="503" y="1118"/>
                  </a:lnTo>
                  <a:lnTo>
                    <a:pt x="447" y="1109"/>
                  </a:lnTo>
                  <a:lnTo>
                    <a:pt x="394" y="1096"/>
                  </a:lnTo>
                  <a:lnTo>
                    <a:pt x="342" y="1076"/>
                  </a:lnTo>
                  <a:lnTo>
                    <a:pt x="293" y="1053"/>
                  </a:lnTo>
                  <a:lnTo>
                    <a:pt x="247" y="1024"/>
                  </a:lnTo>
                  <a:lnTo>
                    <a:pt x="204" y="993"/>
                  </a:lnTo>
                  <a:lnTo>
                    <a:pt x="164" y="956"/>
                  </a:lnTo>
                  <a:lnTo>
                    <a:pt x="128" y="916"/>
                  </a:lnTo>
                  <a:lnTo>
                    <a:pt x="96" y="874"/>
                  </a:lnTo>
                  <a:lnTo>
                    <a:pt x="67" y="827"/>
                  </a:lnTo>
                  <a:lnTo>
                    <a:pt x="44" y="778"/>
                  </a:lnTo>
                  <a:lnTo>
                    <a:pt x="25" y="727"/>
                  </a:lnTo>
                  <a:lnTo>
                    <a:pt x="11" y="673"/>
                  </a:lnTo>
                  <a:lnTo>
                    <a:pt x="3" y="617"/>
                  </a:lnTo>
                  <a:lnTo>
                    <a:pt x="0" y="560"/>
                  </a:lnTo>
                  <a:lnTo>
                    <a:pt x="3" y="503"/>
                  </a:lnTo>
                  <a:lnTo>
                    <a:pt x="11" y="447"/>
                  </a:lnTo>
                  <a:lnTo>
                    <a:pt x="25" y="394"/>
                  </a:lnTo>
                  <a:lnTo>
                    <a:pt x="44" y="342"/>
                  </a:lnTo>
                  <a:lnTo>
                    <a:pt x="67" y="293"/>
                  </a:lnTo>
                  <a:lnTo>
                    <a:pt x="96" y="247"/>
                  </a:lnTo>
                  <a:lnTo>
                    <a:pt x="128" y="204"/>
                  </a:lnTo>
                  <a:lnTo>
                    <a:pt x="164" y="164"/>
                  </a:lnTo>
                  <a:lnTo>
                    <a:pt x="204" y="128"/>
                  </a:lnTo>
                  <a:lnTo>
                    <a:pt x="247" y="96"/>
                  </a:lnTo>
                  <a:lnTo>
                    <a:pt x="293" y="68"/>
                  </a:lnTo>
                  <a:lnTo>
                    <a:pt x="342" y="44"/>
                  </a:lnTo>
                  <a:lnTo>
                    <a:pt x="394" y="25"/>
                  </a:lnTo>
                  <a:lnTo>
                    <a:pt x="447" y="11"/>
                  </a:lnTo>
                  <a:lnTo>
                    <a:pt x="503" y="3"/>
                  </a:lnTo>
                  <a:lnTo>
                    <a:pt x="56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800" b="0" i="0" u="none" strike="noStrike" kern="1200" cap="none" spc="0" normalizeH="0" baseline="0" noProof="0">
                <a:ln>
                  <a:noFill/>
                </a:ln>
                <a:solidFill>
                  <a:srgbClr val="000000"/>
                </a:solidFill>
                <a:effectLst/>
                <a:uLnTx/>
                <a:uFillTx/>
                <a:latin typeface="Calibri"/>
                <a:ea typeface="+mn-ea"/>
                <a:cs typeface="+mn-cs"/>
              </a:endParaRPr>
            </a:p>
          </p:txBody>
        </p:sp>
        <p:sp>
          <p:nvSpPr>
            <p:cNvPr id="27" name="Freeform 104">
              <a:extLst>
                <a:ext uri="{FF2B5EF4-FFF2-40B4-BE49-F238E27FC236}">
                  <a16:creationId xmlns:a16="http://schemas.microsoft.com/office/drawing/2014/main" id="{52B69DD0-5023-4A6A-A284-A8D98152A4BD}"/>
                </a:ext>
              </a:extLst>
            </p:cNvPr>
            <p:cNvSpPr>
              <a:spLocks/>
            </p:cNvSpPr>
            <p:nvPr/>
          </p:nvSpPr>
          <p:spPr bwMode="auto">
            <a:xfrm>
              <a:off x="3308" y="1509"/>
              <a:ext cx="115" cy="142"/>
            </a:xfrm>
            <a:custGeom>
              <a:avLst/>
              <a:gdLst>
                <a:gd name="T0" fmla="*/ 545 w 805"/>
                <a:gd name="T1" fmla="*/ 2 h 991"/>
                <a:gd name="T2" fmla="*/ 638 w 805"/>
                <a:gd name="T3" fmla="*/ 21 h 991"/>
                <a:gd name="T4" fmla="*/ 725 w 805"/>
                <a:gd name="T5" fmla="*/ 56 h 991"/>
                <a:gd name="T6" fmla="*/ 782 w 805"/>
                <a:gd name="T7" fmla="*/ 93 h 991"/>
                <a:gd name="T8" fmla="*/ 800 w 805"/>
                <a:gd name="T9" fmla="*/ 124 h 991"/>
                <a:gd name="T10" fmla="*/ 805 w 805"/>
                <a:gd name="T11" fmla="*/ 160 h 991"/>
                <a:gd name="T12" fmla="*/ 792 w 805"/>
                <a:gd name="T13" fmla="*/ 196 h 991"/>
                <a:gd name="T14" fmla="*/ 700 w 805"/>
                <a:gd name="T15" fmla="*/ 291 h 991"/>
                <a:gd name="T16" fmla="*/ 670 w 805"/>
                <a:gd name="T17" fmla="*/ 311 h 991"/>
                <a:gd name="T18" fmla="*/ 636 w 805"/>
                <a:gd name="T19" fmla="*/ 317 h 991"/>
                <a:gd name="T20" fmla="*/ 602 w 805"/>
                <a:gd name="T21" fmla="*/ 308 h 991"/>
                <a:gd name="T22" fmla="*/ 545 w 805"/>
                <a:gd name="T23" fmla="*/ 285 h 991"/>
                <a:gd name="T24" fmla="*/ 484 w 805"/>
                <a:gd name="T25" fmla="*/ 280 h 991"/>
                <a:gd name="T26" fmla="*/ 424 w 805"/>
                <a:gd name="T27" fmla="*/ 292 h 991"/>
                <a:gd name="T28" fmla="*/ 368 w 805"/>
                <a:gd name="T29" fmla="*/ 322 h 991"/>
                <a:gd name="T30" fmla="*/ 321 w 805"/>
                <a:gd name="T31" fmla="*/ 369 h 991"/>
                <a:gd name="T32" fmla="*/ 290 w 805"/>
                <a:gd name="T33" fmla="*/ 428 h 991"/>
                <a:gd name="T34" fmla="*/ 280 w 805"/>
                <a:gd name="T35" fmla="*/ 495 h 991"/>
                <a:gd name="T36" fmla="*/ 290 w 805"/>
                <a:gd name="T37" fmla="*/ 562 h 991"/>
                <a:gd name="T38" fmla="*/ 321 w 805"/>
                <a:gd name="T39" fmla="*/ 621 h 991"/>
                <a:gd name="T40" fmla="*/ 368 w 805"/>
                <a:gd name="T41" fmla="*/ 669 h 991"/>
                <a:gd name="T42" fmla="*/ 424 w 805"/>
                <a:gd name="T43" fmla="*/ 699 h 991"/>
                <a:gd name="T44" fmla="*/ 484 w 805"/>
                <a:gd name="T45" fmla="*/ 711 h 991"/>
                <a:gd name="T46" fmla="*/ 545 w 805"/>
                <a:gd name="T47" fmla="*/ 705 h 991"/>
                <a:gd name="T48" fmla="*/ 602 w 805"/>
                <a:gd name="T49" fmla="*/ 682 h 991"/>
                <a:gd name="T50" fmla="*/ 636 w 805"/>
                <a:gd name="T51" fmla="*/ 673 h 991"/>
                <a:gd name="T52" fmla="*/ 670 w 805"/>
                <a:gd name="T53" fmla="*/ 679 h 991"/>
                <a:gd name="T54" fmla="*/ 700 w 805"/>
                <a:gd name="T55" fmla="*/ 700 h 991"/>
                <a:gd name="T56" fmla="*/ 792 w 805"/>
                <a:gd name="T57" fmla="*/ 795 h 991"/>
                <a:gd name="T58" fmla="*/ 805 w 805"/>
                <a:gd name="T59" fmla="*/ 830 h 991"/>
                <a:gd name="T60" fmla="*/ 800 w 805"/>
                <a:gd name="T61" fmla="*/ 867 h 991"/>
                <a:gd name="T62" fmla="*/ 781 w 805"/>
                <a:gd name="T63" fmla="*/ 898 h 991"/>
                <a:gd name="T64" fmla="*/ 724 w 805"/>
                <a:gd name="T65" fmla="*/ 935 h 991"/>
                <a:gd name="T66" fmla="*/ 636 w 805"/>
                <a:gd name="T67" fmla="*/ 971 h 991"/>
                <a:gd name="T68" fmla="*/ 543 w 805"/>
                <a:gd name="T69" fmla="*/ 988 h 991"/>
                <a:gd name="T70" fmla="*/ 450 w 805"/>
                <a:gd name="T71" fmla="*/ 989 h 991"/>
                <a:gd name="T72" fmla="*/ 360 w 805"/>
                <a:gd name="T73" fmla="*/ 972 h 991"/>
                <a:gd name="T74" fmla="*/ 273 w 805"/>
                <a:gd name="T75" fmla="*/ 938 h 991"/>
                <a:gd name="T76" fmla="*/ 193 w 805"/>
                <a:gd name="T77" fmla="*/ 887 h 991"/>
                <a:gd name="T78" fmla="*/ 121 w 805"/>
                <a:gd name="T79" fmla="*/ 820 h 991"/>
                <a:gd name="T80" fmla="*/ 62 w 805"/>
                <a:gd name="T81" fmla="*/ 737 h 991"/>
                <a:gd name="T82" fmla="*/ 23 w 805"/>
                <a:gd name="T83" fmla="*/ 646 h 991"/>
                <a:gd name="T84" fmla="*/ 2 w 805"/>
                <a:gd name="T85" fmla="*/ 549 h 991"/>
                <a:gd name="T86" fmla="*/ 2 w 805"/>
                <a:gd name="T87" fmla="*/ 450 h 991"/>
                <a:gd name="T88" fmla="*/ 21 w 805"/>
                <a:gd name="T89" fmla="*/ 352 h 991"/>
                <a:gd name="T90" fmla="*/ 58 w 805"/>
                <a:gd name="T91" fmla="*/ 261 h 991"/>
                <a:gd name="T92" fmla="*/ 116 w 805"/>
                <a:gd name="T93" fmla="*/ 176 h 991"/>
                <a:gd name="T94" fmla="*/ 189 w 805"/>
                <a:gd name="T95" fmla="*/ 106 h 991"/>
                <a:gd name="T96" fmla="*/ 271 w 805"/>
                <a:gd name="T97" fmla="*/ 54 h 991"/>
                <a:gd name="T98" fmla="*/ 359 w 805"/>
                <a:gd name="T99" fmla="*/ 19 h 991"/>
                <a:gd name="T100" fmla="*/ 451 w 805"/>
                <a:gd name="T101" fmla="*/ 2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05" h="991">
                  <a:moveTo>
                    <a:pt x="498" y="0"/>
                  </a:moveTo>
                  <a:lnTo>
                    <a:pt x="545" y="2"/>
                  </a:lnTo>
                  <a:lnTo>
                    <a:pt x="592" y="9"/>
                  </a:lnTo>
                  <a:lnTo>
                    <a:pt x="638" y="21"/>
                  </a:lnTo>
                  <a:lnTo>
                    <a:pt x="682" y="36"/>
                  </a:lnTo>
                  <a:lnTo>
                    <a:pt x="725" y="56"/>
                  </a:lnTo>
                  <a:lnTo>
                    <a:pt x="767" y="81"/>
                  </a:lnTo>
                  <a:lnTo>
                    <a:pt x="782" y="93"/>
                  </a:lnTo>
                  <a:lnTo>
                    <a:pt x="793" y="108"/>
                  </a:lnTo>
                  <a:lnTo>
                    <a:pt x="800" y="124"/>
                  </a:lnTo>
                  <a:lnTo>
                    <a:pt x="805" y="143"/>
                  </a:lnTo>
                  <a:lnTo>
                    <a:pt x="805" y="160"/>
                  </a:lnTo>
                  <a:lnTo>
                    <a:pt x="800" y="178"/>
                  </a:lnTo>
                  <a:lnTo>
                    <a:pt x="792" y="196"/>
                  </a:lnTo>
                  <a:lnTo>
                    <a:pt x="780" y="211"/>
                  </a:lnTo>
                  <a:lnTo>
                    <a:pt x="700" y="291"/>
                  </a:lnTo>
                  <a:lnTo>
                    <a:pt x="686" y="303"/>
                  </a:lnTo>
                  <a:lnTo>
                    <a:pt x="670" y="311"/>
                  </a:lnTo>
                  <a:lnTo>
                    <a:pt x="654" y="316"/>
                  </a:lnTo>
                  <a:lnTo>
                    <a:pt x="636" y="317"/>
                  </a:lnTo>
                  <a:lnTo>
                    <a:pt x="619" y="315"/>
                  </a:lnTo>
                  <a:lnTo>
                    <a:pt x="602" y="308"/>
                  </a:lnTo>
                  <a:lnTo>
                    <a:pt x="574" y="294"/>
                  </a:lnTo>
                  <a:lnTo>
                    <a:pt x="545" y="285"/>
                  </a:lnTo>
                  <a:lnTo>
                    <a:pt x="514" y="280"/>
                  </a:lnTo>
                  <a:lnTo>
                    <a:pt x="484" y="280"/>
                  </a:lnTo>
                  <a:lnTo>
                    <a:pt x="453" y="284"/>
                  </a:lnTo>
                  <a:lnTo>
                    <a:pt x="424" y="292"/>
                  </a:lnTo>
                  <a:lnTo>
                    <a:pt x="394" y="305"/>
                  </a:lnTo>
                  <a:lnTo>
                    <a:pt x="368" y="322"/>
                  </a:lnTo>
                  <a:lnTo>
                    <a:pt x="343" y="342"/>
                  </a:lnTo>
                  <a:lnTo>
                    <a:pt x="321" y="369"/>
                  </a:lnTo>
                  <a:lnTo>
                    <a:pt x="304" y="397"/>
                  </a:lnTo>
                  <a:lnTo>
                    <a:pt x="290" y="428"/>
                  </a:lnTo>
                  <a:lnTo>
                    <a:pt x="282" y="461"/>
                  </a:lnTo>
                  <a:lnTo>
                    <a:pt x="280" y="495"/>
                  </a:lnTo>
                  <a:lnTo>
                    <a:pt x="282" y="530"/>
                  </a:lnTo>
                  <a:lnTo>
                    <a:pt x="290" y="562"/>
                  </a:lnTo>
                  <a:lnTo>
                    <a:pt x="304" y="593"/>
                  </a:lnTo>
                  <a:lnTo>
                    <a:pt x="321" y="621"/>
                  </a:lnTo>
                  <a:lnTo>
                    <a:pt x="343" y="648"/>
                  </a:lnTo>
                  <a:lnTo>
                    <a:pt x="368" y="669"/>
                  </a:lnTo>
                  <a:lnTo>
                    <a:pt x="394" y="685"/>
                  </a:lnTo>
                  <a:lnTo>
                    <a:pt x="424" y="699"/>
                  </a:lnTo>
                  <a:lnTo>
                    <a:pt x="453" y="707"/>
                  </a:lnTo>
                  <a:lnTo>
                    <a:pt x="484" y="711"/>
                  </a:lnTo>
                  <a:lnTo>
                    <a:pt x="514" y="710"/>
                  </a:lnTo>
                  <a:lnTo>
                    <a:pt x="545" y="705"/>
                  </a:lnTo>
                  <a:lnTo>
                    <a:pt x="574" y="697"/>
                  </a:lnTo>
                  <a:lnTo>
                    <a:pt x="602" y="682"/>
                  </a:lnTo>
                  <a:lnTo>
                    <a:pt x="619" y="676"/>
                  </a:lnTo>
                  <a:lnTo>
                    <a:pt x="636" y="673"/>
                  </a:lnTo>
                  <a:lnTo>
                    <a:pt x="654" y="674"/>
                  </a:lnTo>
                  <a:lnTo>
                    <a:pt x="670" y="679"/>
                  </a:lnTo>
                  <a:lnTo>
                    <a:pt x="686" y="687"/>
                  </a:lnTo>
                  <a:lnTo>
                    <a:pt x="700" y="700"/>
                  </a:lnTo>
                  <a:lnTo>
                    <a:pt x="780" y="780"/>
                  </a:lnTo>
                  <a:lnTo>
                    <a:pt x="792" y="795"/>
                  </a:lnTo>
                  <a:lnTo>
                    <a:pt x="800" y="813"/>
                  </a:lnTo>
                  <a:lnTo>
                    <a:pt x="805" y="830"/>
                  </a:lnTo>
                  <a:lnTo>
                    <a:pt x="805" y="848"/>
                  </a:lnTo>
                  <a:lnTo>
                    <a:pt x="800" y="867"/>
                  </a:lnTo>
                  <a:lnTo>
                    <a:pt x="792" y="883"/>
                  </a:lnTo>
                  <a:lnTo>
                    <a:pt x="781" y="898"/>
                  </a:lnTo>
                  <a:lnTo>
                    <a:pt x="766" y="910"/>
                  </a:lnTo>
                  <a:lnTo>
                    <a:pt x="724" y="935"/>
                  </a:lnTo>
                  <a:lnTo>
                    <a:pt x="680" y="955"/>
                  </a:lnTo>
                  <a:lnTo>
                    <a:pt x="636" y="971"/>
                  </a:lnTo>
                  <a:lnTo>
                    <a:pt x="590" y="982"/>
                  </a:lnTo>
                  <a:lnTo>
                    <a:pt x="543" y="988"/>
                  </a:lnTo>
                  <a:lnTo>
                    <a:pt x="496" y="991"/>
                  </a:lnTo>
                  <a:lnTo>
                    <a:pt x="450" y="989"/>
                  </a:lnTo>
                  <a:lnTo>
                    <a:pt x="404" y="982"/>
                  </a:lnTo>
                  <a:lnTo>
                    <a:pt x="360" y="972"/>
                  </a:lnTo>
                  <a:lnTo>
                    <a:pt x="316" y="957"/>
                  </a:lnTo>
                  <a:lnTo>
                    <a:pt x="273" y="938"/>
                  </a:lnTo>
                  <a:lnTo>
                    <a:pt x="232" y="915"/>
                  </a:lnTo>
                  <a:lnTo>
                    <a:pt x="193" y="887"/>
                  </a:lnTo>
                  <a:lnTo>
                    <a:pt x="156" y="855"/>
                  </a:lnTo>
                  <a:lnTo>
                    <a:pt x="121" y="820"/>
                  </a:lnTo>
                  <a:lnTo>
                    <a:pt x="90" y="780"/>
                  </a:lnTo>
                  <a:lnTo>
                    <a:pt x="62" y="737"/>
                  </a:lnTo>
                  <a:lnTo>
                    <a:pt x="41" y="693"/>
                  </a:lnTo>
                  <a:lnTo>
                    <a:pt x="23" y="646"/>
                  </a:lnTo>
                  <a:lnTo>
                    <a:pt x="10" y="598"/>
                  </a:lnTo>
                  <a:lnTo>
                    <a:pt x="2" y="549"/>
                  </a:lnTo>
                  <a:lnTo>
                    <a:pt x="0" y="499"/>
                  </a:lnTo>
                  <a:lnTo>
                    <a:pt x="2" y="450"/>
                  </a:lnTo>
                  <a:lnTo>
                    <a:pt x="8" y="401"/>
                  </a:lnTo>
                  <a:lnTo>
                    <a:pt x="21" y="352"/>
                  </a:lnTo>
                  <a:lnTo>
                    <a:pt x="37" y="306"/>
                  </a:lnTo>
                  <a:lnTo>
                    <a:pt x="58" y="261"/>
                  </a:lnTo>
                  <a:lnTo>
                    <a:pt x="85" y="217"/>
                  </a:lnTo>
                  <a:lnTo>
                    <a:pt x="116" y="176"/>
                  </a:lnTo>
                  <a:lnTo>
                    <a:pt x="152" y="139"/>
                  </a:lnTo>
                  <a:lnTo>
                    <a:pt x="189" y="106"/>
                  </a:lnTo>
                  <a:lnTo>
                    <a:pt x="229" y="78"/>
                  </a:lnTo>
                  <a:lnTo>
                    <a:pt x="271" y="54"/>
                  </a:lnTo>
                  <a:lnTo>
                    <a:pt x="314" y="34"/>
                  </a:lnTo>
                  <a:lnTo>
                    <a:pt x="359" y="19"/>
                  </a:lnTo>
                  <a:lnTo>
                    <a:pt x="405" y="8"/>
                  </a:lnTo>
                  <a:lnTo>
                    <a:pt x="451" y="2"/>
                  </a:lnTo>
                  <a:lnTo>
                    <a:pt x="49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800" b="0" i="0" u="none" strike="noStrike" kern="1200" cap="none" spc="0" normalizeH="0" baseline="0" noProof="0">
                <a:ln>
                  <a:noFill/>
                </a:ln>
                <a:solidFill>
                  <a:srgbClr val="000000"/>
                </a:solidFill>
                <a:effectLst/>
                <a:uLnTx/>
                <a:uFillTx/>
                <a:latin typeface="Calibri"/>
                <a:ea typeface="+mn-ea"/>
                <a:cs typeface="+mn-cs"/>
              </a:endParaRPr>
            </a:p>
          </p:txBody>
        </p:sp>
        <p:sp>
          <p:nvSpPr>
            <p:cNvPr id="45" name="Freeform 105">
              <a:extLst>
                <a:ext uri="{FF2B5EF4-FFF2-40B4-BE49-F238E27FC236}">
                  <a16:creationId xmlns:a16="http://schemas.microsoft.com/office/drawing/2014/main" id="{41960EC2-84AC-4C72-8CC6-8F04AA4DEB5E}"/>
                </a:ext>
              </a:extLst>
            </p:cNvPr>
            <p:cNvSpPr>
              <a:spLocks/>
            </p:cNvSpPr>
            <p:nvPr/>
          </p:nvSpPr>
          <p:spPr bwMode="auto">
            <a:xfrm>
              <a:off x="3624" y="1509"/>
              <a:ext cx="115" cy="142"/>
            </a:xfrm>
            <a:custGeom>
              <a:avLst/>
              <a:gdLst>
                <a:gd name="T0" fmla="*/ 358 w 803"/>
                <a:gd name="T1" fmla="*/ 3 h 992"/>
                <a:gd name="T2" fmla="*/ 455 w 803"/>
                <a:gd name="T3" fmla="*/ 23 h 992"/>
                <a:gd name="T4" fmla="*/ 544 w 803"/>
                <a:gd name="T5" fmla="*/ 60 h 992"/>
                <a:gd name="T6" fmla="*/ 626 w 803"/>
                <a:gd name="T7" fmla="*/ 116 h 992"/>
                <a:gd name="T8" fmla="*/ 697 w 803"/>
                <a:gd name="T9" fmla="*/ 189 h 992"/>
                <a:gd name="T10" fmla="*/ 752 w 803"/>
                <a:gd name="T11" fmla="*/ 276 h 992"/>
                <a:gd name="T12" fmla="*/ 788 w 803"/>
                <a:gd name="T13" fmla="*/ 371 h 992"/>
                <a:gd name="T14" fmla="*/ 803 w 803"/>
                <a:gd name="T15" fmla="*/ 471 h 992"/>
                <a:gd name="T16" fmla="*/ 798 w 803"/>
                <a:gd name="T17" fmla="*/ 571 h 992"/>
                <a:gd name="T18" fmla="*/ 772 w 803"/>
                <a:gd name="T19" fmla="*/ 670 h 992"/>
                <a:gd name="T20" fmla="*/ 727 w 803"/>
                <a:gd name="T21" fmla="*/ 762 h 992"/>
                <a:gd name="T22" fmla="*/ 662 w 803"/>
                <a:gd name="T23" fmla="*/ 842 h 992"/>
                <a:gd name="T24" fmla="*/ 587 w 803"/>
                <a:gd name="T25" fmla="*/ 906 h 992"/>
                <a:gd name="T26" fmla="*/ 501 w 803"/>
                <a:gd name="T27" fmla="*/ 953 h 992"/>
                <a:gd name="T28" fmla="*/ 407 w 803"/>
                <a:gd name="T29" fmla="*/ 982 h 992"/>
                <a:gd name="T30" fmla="*/ 308 w 803"/>
                <a:gd name="T31" fmla="*/ 992 h 992"/>
                <a:gd name="T32" fmla="*/ 212 w 803"/>
                <a:gd name="T33" fmla="*/ 983 h 992"/>
                <a:gd name="T34" fmla="*/ 121 w 803"/>
                <a:gd name="T35" fmla="*/ 955 h 992"/>
                <a:gd name="T36" fmla="*/ 37 w 803"/>
                <a:gd name="T37" fmla="*/ 911 h 992"/>
                <a:gd name="T38" fmla="*/ 11 w 803"/>
                <a:gd name="T39" fmla="*/ 884 h 992"/>
                <a:gd name="T40" fmla="*/ 0 w 803"/>
                <a:gd name="T41" fmla="*/ 849 h 992"/>
                <a:gd name="T42" fmla="*/ 3 w 803"/>
                <a:gd name="T43" fmla="*/ 813 h 992"/>
                <a:gd name="T44" fmla="*/ 23 w 803"/>
                <a:gd name="T45" fmla="*/ 781 h 992"/>
                <a:gd name="T46" fmla="*/ 119 w 803"/>
                <a:gd name="T47" fmla="*/ 688 h 992"/>
                <a:gd name="T48" fmla="*/ 150 w 803"/>
                <a:gd name="T49" fmla="*/ 675 h 992"/>
                <a:gd name="T50" fmla="*/ 184 w 803"/>
                <a:gd name="T51" fmla="*/ 676 h 992"/>
                <a:gd name="T52" fmla="*/ 229 w 803"/>
                <a:gd name="T53" fmla="*/ 696 h 992"/>
                <a:gd name="T54" fmla="*/ 290 w 803"/>
                <a:gd name="T55" fmla="*/ 709 h 992"/>
                <a:gd name="T56" fmla="*/ 351 w 803"/>
                <a:gd name="T57" fmla="*/ 706 h 992"/>
                <a:gd name="T58" fmla="*/ 410 w 803"/>
                <a:gd name="T59" fmla="*/ 685 h 992"/>
                <a:gd name="T60" fmla="*/ 461 w 803"/>
                <a:gd name="T61" fmla="*/ 649 h 992"/>
                <a:gd name="T62" fmla="*/ 501 w 803"/>
                <a:gd name="T63" fmla="*/ 594 h 992"/>
                <a:gd name="T64" fmla="*/ 521 w 803"/>
                <a:gd name="T65" fmla="*/ 531 h 992"/>
                <a:gd name="T66" fmla="*/ 521 w 803"/>
                <a:gd name="T67" fmla="*/ 462 h 992"/>
                <a:gd name="T68" fmla="*/ 501 w 803"/>
                <a:gd name="T69" fmla="*/ 398 h 992"/>
                <a:gd name="T70" fmla="*/ 461 w 803"/>
                <a:gd name="T71" fmla="*/ 343 h 992"/>
                <a:gd name="T72" fmla="*/ 410 w 803"/>
                <a:gd name="T73" fmla="*/ 307 h 992"/>
                <a:gd name="T74" fmla="*/ 351 w 803"/>
                <a:gd name="T75" fmla="*/ 286 h 992"/>
                <a:gd name="T76" fmla="*/ 290 w 803"/>
                <a:gd name="T77" fmla="*/ 283 h 992"/>
                <a:gd name="T78" fmla="*/ 229 w 803"/>
                <a:gd name="T79" fmla="*/ 296 h 992"/>
                <a:gd name="T80" fmla="*/ 185 w 803"/>
                <a:gd name="T81" fmla="*/ 316 h 992"/>
                <a:gd name="T82" fmla="*/ 150 w 803"/>
                <a:gd name="T83" fmla="*/ 317 h 992"/>
                <a:gd name="T84" fmla="*/ 119 w 803"/>
                <a:gd name="T85" fmla="*/ 304 h 992"/>
                <a:gd name="T86" fmla="*/ 23 w 803"/>
                <a:gd name="T87" fmla="*/ 211 h 992"/>
                <a:gd name="T88" fmla="*/ 3 w 803"/>
                <a:gd name="T89" fmla="*/ 179 h 992"/>
                <a:gd name="T90" fmla="*/ 0 w 803"/>
                <a:gd name="T91" fmla="*/ 143 h 992"/>
                <a:gd name="T92" fmla="*/ 11 w 803"/>
                <a:gd name="T93" fmla="*/ 108 h 992"/>
                <a:gd name="T94" fmla="*/ 37 w 803"/>
                <a:gd name="T95" fmla="*/ 81 h 992"/>
                <a:gd name="T96" fmla="*/ 121 w 803"/>
                <a:gd name="T97" fmla="*/ 37 h 992"/>
                <a:gd name="T98" fmla="*/ 212 w 803"/>
                <a:gd name="T99" fmla="*/ 9 h 992"/>
                <a:gd name="T100" fmla="*/ 308 w 803"/>
                <a:gd name="T101" fmla="*/ 0 h 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03" h="992">
                  <a:moveTo>
                    <a:pt x="308" y="0"/>
                  </a:moveTo>
                  <a:lnTo>
                    <a:pt x="358" y="3"/>
                  </a:lnTo>
                  <a:lnTo>
                    <a:pt x="407" y="10"/>
                  </a:lnTo>
                  <a:lnTo>
                    <a:pt x="455" y="23"/>
                  </a:lnTo>
                  <a:lnTo>
                    <a:pt x="501" y="39"/>
                  </a:lnTo>
                  <a:lnTo>
                    <a:pt x="544" y="60"/>
                  </a:lnTo>
                  <a:lnTo>
                    <a:pt x="587" y="86"/>
                  </a:lnTo>
                  <a:lnTo>
                    <a:pt x="626" y="116"/>
                  </a:lnTo>
                  <a:lnTo>
                    <a:pt x="662" y="150"/>
                  </a:lnTo>
                  <a:lnTo>
                    <a:pt x="697" y="189"/>
                  </a:lnTo>
                  <a:lnTo>
                    <a:pt x="727" y="231"/>
                  </a:lnTo>
                  <a:lnTo>
                    <a:pt x="752" y="276"/>
                  </a:lnTo>
                  <a:lnTo>
                    <a:pt x="772" y="323"/>
                  </a:lnTo>
                  <a:lnTo>
                    <a:pt x="788" y="371"/>
                  </a:lnTo>
                  <a:lnTo>
                    <a:pt x="798" y="421"/>
                  </a:lnTo>
                  <a:lnTo>
                    <a:pt x="803" y="471"/>
                  </a:lnTo>
                  <a:lnTo>
                    <a:pt x="803" y="521"/>
                  </a:lnTo>
                  <a:lnTo>
                    <a:pt x="798" y="571"/>
                  </a:lnTo>
                  <a:lnTo>
                    <a:pt x="788" y="621"/>
                  </a:lnTo>
                  <a:lnTo>
                    <a:pt x="772" y="670"/>
                  </a:lnTo>
                  <a:lnTo>
                    <a:pt x="752" y="717"/>
                  </a:lnTo>
                  <a:lnTo>
                    <a:pt x="727" y="762"/>
                  </a:lnTo>
                  <a:lnTo>
                    <a:pt x="697" y="804"/>
                  </a:lnTo>
                  <a:lnTo>
                    <a:pt x="662" y="842"/>
                  </a:lnTo>
                  <a:lnTo>
                    <a:pt x="626" y="876"/>
                  </a:lnTo>
                  <a:lnTo>
                    <a:pt x="587" y="906"/>
                  </a:lnTo>
                  <a:lnTo>
                    <a:pt x="544" y="932"/>
                  </a:lnTo>
                  <a:lnTo>
                    <a:pt x="501" y="953"/>
                  </a:lnTo>
                  <a:lnTo>
                    <a:pt x="455" y="969"/>
                  </a:lnTo>
                  <a:lnTo>
                    <a:pt x="407" y="982"/>
                  </a:lnTo>
                  <a:lnTo>
                    <a:pt x="358" y="989"/>
                  </a:lnTo>
                  <a:lnTo>
                    <a:pt x="308" y="992"/>
                  </a:lnTo>
                  <a:lnTo>
                    <a:pt x="259" y="990"/>
                  </a:lnTo>
                  <a:lnTo>
                    <a:pt x="212" y="983"/>
                  </a:lnTo>
                  <a:lnTo>
                    <a:pt x="166" y="972"/>
                  </a:lnTo>
                  <a:lnTo>
                    <a:pt x="121" y="955"/>
                  </a:lnTo>
                  <a:lnTo>
                    <a:pt x="78" y="936"/>
                  </a:lnTo>
                  <a:lnTo>
                    <a:pt x="37" y="911"/>
                  </a:lnTo>
                  <a:lnTo>
                    <a:pt x="22" y="899"/>
                  </a:lnTo>
                  <a:lnTo>
                    <a:pt x="11" y="884"/>
                  </a:lnTo>
                  <a:lnTo>
                    <a:pt x="3" y="868"/>
                  </a:lnTo>
                  <a:lnTo>
                    <a:pt x="0" y="849"/>
                  </a:lnTo>
                  <a:lnTo>
                    <a:pt x="0" y="831"/>
                  </a:lnTo>
                  <a:lnTo>
                    <a:pt x="3" y="813"/>
                  </a:lnTo>
                  <a:lnTo>
                    <a:pt x="11" y="796"/>
                  </a:lnTo>
                  <a:lnTo>
                    <a:pt x="23" y="781"/>
                  </a:lnTo>
                  <a:lnTo>
                    <a:pt x="104" y="700"/>
                  </a:lnTo>
                  <a:lnTo>
                    <a:pt x="119" y="688"/>
                  </a:lnTo>
                  <a:lnTo>
                    <a:pt x="134" y="680"/>
                  </a:lnTo>
                  <a:lnTo>
                    <a:pt x="150" y="675"/>
                  </a:lnTo>
                  <a:lnTo>
                    <a:pt x="168" y="674"/>
                  </a:lnTo>
                  <a:lnTo>
                    <a:pt x="184" y="676"/>
                  </a:lnTo>
                  <a:lnTo>
                    <a:pt x="200" y="682"/>
                  </a:lnTo>
                  <a:lnTo>
                    <a:pt x="229" y="696"/>
                  </a:lnTo>
                  <a:lnTo>
                    <a:pt x="258" y="705"/>
                  </a:lnTo>
                  <a:lnTo>
                    <a:pt x="290" y="709"/>
                  </a:lnTo>
                  <a:lnTo>
                    <a:pt x="320" y="710"/>
                  </a:lnTo>
                  <a:lnTo>
                    <a:pt x="351" y="706"/>
                  </a:lnTo>
                  <a:lnTo>
                    <a:pt x="381" y="698"/>
                  </a:lnTo>
                  <a:lnTo>
                    <a:pt x="410" y="685"/>
                  </a:lnTo>
                  <a:lnTo>
                    <a:pt x="436" y="669"/>
                  </a:lnTo>
                  <a:lnTo>
                    <a:pt x="461" y="649"/>
                  </a:lnTo>
                  <a:lnTo>
                    <a:pt x="483" y="622"/>
                  </a:lnTo>
                  <a:lnTo>
                    <a:pt x="501" y="594"/>
                  </a:lnTo>
                  <a:lnTo>
                    <a:pt x="513" y="563"/>
                  </a:lnTo>
                  <a:lnTo>
                    <a:pt x="521" y="531"/>
                  </a:lnTo>
                  <a:lnTo>
                    <a:pt x="524" y="496"/>
                  </a:lnTo>
                  <a:lnTo>
                    <a:pt x="521" y="462"/>
                  </a:lnTo>
                  <a:lnTo>
                    <a:pt x="513" y="429"/>
                  </a:lnTo>
                  <a:lnTo>
                    <a:pt x="501" y="398"/>
                  </a:lnTo>
                  <a:lnTo>
                    <a:pt x="483" y="370"/>
                  </a:lnTo>
                  <a:lnTo>
                    <a:pt x="461" y="343"/>
                  </a:lnTo>
                  <a:lnTo>
                    <a:pt x="436" y="323"/>
                  </a:lnTo>
                  <a:lnTo>
                    <a:pt x="410" y="307"/>
                  </a:lnTo>
                  <a:lnTo>
                    <a:pt x="381" y="294"/>
                  </a:lnTo>
                  <a:lnTo>
                    <a:pt x="351" y="286"/>
                  </a:lnTo>
                  <a:lnTo>
                    <a:pt x="320" y="283"/>
                  </a:lnTo>
                  <a:lnTo>
                    <a:pt x="290" y="283"/>
                  </a:lnTo>
                  <a:lnTo>
                    <a:pt x="258" y="288"/>
                  </a:lnTo>
                  <a:lnTo>
                    <a:pt x="229" y="296"/>
                  </a:lnTo>
                  <a:lnTo>
                    <a:pt x="200" y="310"/>
                  </a:lnTo>
                  <a:lnTo>
                    <a:pt x="185" y="316"/>
                  </a:lnTo>
                  <a:lnTo>
                    <a:pt x="168" y="319"/>
                  </a:lnTo>
                  <a:lnTo>
                    <a:pt x="150" y="317"/>
                  </a:lnTo>
                  <a:lnTo>
                    <a:pt x="134" y="313"/>
                  </a:lnTo>
                  <a:lnTo>
                    <a:pt x="119" y="304"/>
                  </a:lnTo>
                  <a:lnTo>
                    <a:pt x="104" y="292"/>
                  </a:lnTo>
                  <a:lnTo>
                    <a:pt x="23" y="211"/>
                  </a:lnTo>
                  <a:lnTo>
                    <a:pt x="11" y="196"/>
                  </a:lnTo>
                  <a:lnTo>
                    <a:pt x="3" y="179"/>
                  </a:lnTo>
                  <a:lnTo>
                    <a:pt x="0" y="161"/>
                  </a:lnTo>
                  <a:lnTo>
                    <a:pt x="0" y="143"/>
                  </a:lnTo>
                  <a:lnTo>
                    <a:pt x="3" y="125"/>
                  </a:lnTo>
                  <a:lnTo>
                    <a:pt x="11" y="108"/>
                  </a:lnTo>
                  <a:lnTo>
                    <a:pt x="22" y="94"/>
                  </a:lnTo>
                  <a:lnTo>
                    <a:pt x="37" y="81"/>
                  </a:lnTo>
                  <a:lnTo>
                    <a:pt x="78" y="57"/>
                  </a:lnTo>
                  <a:lnTo>
                    <a:pt x="121" y="37"/>
                  </a:lnTo>
                  <a:lnTo>
                    <a:pt x="166" y="22"/>
                  </a:lnTo>
                  <a:lnTo>
                    <a:pt x="212" y="9"/>
                  </a:lnTo>
                  <a:lnTo>
                    <a:pt x="259" y="3"/>
                  </a:lnTo>
                  <a:lnTo>
                    <a:pt x="30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800" b="0" i="0" u="none" strike="noStrike" kern="1200" cap="none" spc="0" normalizeH="0" baseline="0" noProof="0">
                <a:ln>
                  <a:noFill/>
                </a:ln>
                <a:solidFill>
                  <a:srgbClr val="000000"/>
                </a:solidFill>
                <a:effectLst/>
                <a:uLnTx/>
                <a:uFillTx/>
                <a:latin typeface="Calibri"/>
                <a:ea typeface="+mn-ea"/>
                <a:cs typeface="+mn-cs"/>
              </a:endParaRPr>
            </a:p>
          </p:txBody>
        </p:sp>
        <p:sp>
          <p:nvSpPr>
            <p:cNvPr id="46" name="Freeform 106">
              <a:extLst>
                <a:ext uri="{FF2B5EF4-FFF2-40B4-BE49-F238E27FC236}">
                  <a16:creationId xmlns:a16="http://schemas.microsoft.com/office/drawing/2014/main" id="{BFFADD00-161F-4634-B8B7-3E7E7926E3C1}"/>
                </a:ext>
              </a:extLst>
            </p:cNvPr>
            <p:cNvSpPr>
              <a:spLocks/>
            </p:cNvSpPr>
            <p:nvPr/>
          </p:nvSpPr>
          <p:spPr bwMode="auto">
            <a:xfrm>
              <a:off x="3409" y="1678"/>
              <a:ext cx="228" cy="238"/>
            </a:xfrm>
            <a:custGeom>
              <a:avLst/>
              <a:gdLst>
                <a:gd name="T0" fmla="*/ 1266 w 1602"/>
                <a:gd name="T1" fmla="*/ 0 h 1664"/>
                <a:gd name="T2" fmla="*/ 1356 w 1602"/>
                <a:gd name="T3" fmla="*/ 12 h 1664"/>
                <a:gd name="T4" fmla="*/ 1435 w 1602"/>
                <a:gd name="T5" fmla="*/ 46 h 1664"/>
                <a:gd name="T6" fmla="*/ 1504 w 1602"/>
                <a:gd name="T7" fmla="*/ 98 h 1664"/>
                <a:gd name="T8" fmla="*/ 1556 w 1602"/>
                <a:gd name="T9" fmla="*/ 166 h 1664"/>
                <a:gd name="T10" fmla="*/ 1590 w 1602"/>
                <a:gd name="T11" fmla="*/ 247 h 1664"/>
                <a:gd name="T12" fmla="*/ 1602 w 1602"/>
                <a:gd name="T13" fmla="*/ 336 h 1664"/>
                <a:gd name="T14" fmla="*/ 1599 w 1602"/>
                <a:gd name="T15" fmla="*/ 1602 h 1664"/>
                <a:gd name="T16" fmla="*/ 1578 w 1602"/>
                <a:gd name="T17" fmla="*/ 1640 h 1664"/>
                <a:gd name="T18" fmla="*/ 1540 w 1602"/>
                <a:gd name="T19" fmla="*/ 1661 h 1664"/>
                <a:gd name="T20" fmla="*/ 1406 w 1602"/>
                <a:gd name="T21" fmla="*/ 1664 h 1664"/>
                <a:gd name="T22" fmla="*/ 1364 w 1602"/>
                <a:gd name="T23" fmla="*/ 1652 h 1664"/>
                <a:gd name="T24" fmla="*/ 1334 w 1602"/>
                <a:gd name="T25" fmla="*/ 1622 h 1664"/>
                <a:gd name="T26" fmla="*/ 1322 w 1602"/>
                <a:gd name="T27" fmla="*/ 1579 h 1664"/>
                <a:gd name="T28" fmla="*/ 1319 w 1602"/>
                <a:gd name="T29" fmla="*/ 366 h 1664"/>
                <a:gd name="T30" fmla="*/ 1298 w 1602"/>
                <a:gd name="T31" fmla="*/ 322 h 1664"/>
                <a:gd name="T32" fmla="*/ 1259 w 1602"/>
                <a:gd name="T33" fmla="*/ 291 h 1664"/>
                <a:gd name="T34" fmla="*/ 1210 w 1602"/>
                <a:gd name="T35" fmla="*/ 280 h 1664"/>
                <a:gd name="T36" fmla="*/ 366 w 1602"/>
                <a:gd name="T37" fmla="*/ 283 h 1664"/>
                <a:gd name="T38" fmla="*/ 321 w 1602"/>
                <a:gd name="T39" fmla="*/ 305 h 1664"/>
                <a:gd name="T40" fmla="*/ 291 w 1602"/>
                <a:gd name="T41" fmla="*/ 342 h 1664"/>
                <a:gd name="T42" fmla="*/ 280 w 1602"/>
                <a:gd name="T43" fmla="*/ 392 h 1664"/>
                <a:gd name="T44" fmla="*/ 277 w 1602"/>
                <a:gd name="T45" fmla="*/ 1602 h 1664"/>
                <a:gd name="T46" fmla="*/ 255 w 1602"/>
                <a:gd name="T47" fmla="*/ 1640 h 1664"/>
                <a:gd name="T48" fmla="*/ 218 w 1602"/>
                <a:gd name="T49" fmla="*/ 1661 h 1664"/>
                <a:gd name="T50" fmla="*/ 84 w 1602"/>
                <a:gd name="T51" fmla="*/ 1664 h 1664"/>
                <a:gd name="T52" fmla="*/ 41 w 1602"/>
                <a:gd name="T53" fmla="*/ 1652 h 1664"/>
                <a:gd name="T54" fmla="*/ 11 w 1602"/>
                <a:gd name="T55" fmla="*/ 1622 h 1664"/>
                <a:gd name="T56" fmla="*/ 0 w 1602"/>
                <a:gd name="T57" fmla="*/ 1579 h 1664"/>
                <a:gd name="T58" fmla="*/ 3 w 1602"/>
                <a:gd name="T59" fmla="*/ 290 h 1664"/>
                <a:gd name="T60" fmla="*/ 26 w 1602"/>
                <a:gd name="T61" fmla="*/ 205 h 1664"/>
                <a:gd name="T62" fmla="*/ 70 w 1602"/>
                <a:gd name="T63" fmla="*/ 131 h 1664"/>
                <a:gd name="T64" fmla="*/ 130 w 1602"/>
                <a:gd name="T65" fmla="*/ 71 h 1664"/>
                <a:gd name="T66" fmla="*/ 205 w 1602"/>
                <a:gd name="T67" fmla="*/ 27 h 1664"/>
                <a:gd name="T68" fmla="*/ 290 w 1602"/>
                <a:gd name="T69" fmla="*/ 3 h 1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02" h="1664">
                  <a:moveTo>
                    <a:pt x="336" y="0"/>
                  </a:moveTo>
                  <a:lnTo>
                    <a:pt x="1266" y="0"/>
                  </a:lnTo>
                  <a:lnTo>
                    <a:pt x="1312" y="3"/>
                  </a:lnTo>
                  <a:lnTo>
                    <a:pt x="1356" y="12"/>
                  </a:lnTo>
                  <a:lnTo>
                    <a:pt x="1397" y="27"/>
                  </a:lnTo>
                  <a:lnTo>
                    <a:pt x="1435" y="46"/>
                  </a:lnTo>
                  <a:lnTo>
                    <a:pt x="1472" y="71"/>
                  </a:lnTo>
                  <a:lnTo>
                    <a:pt x="1504" y="98"/>
                  </a:lnTo>
                  <a:lnTo>
                    <a:pt x="1532" y="131"/>
                  </a:lnTo>
                  <a:lnTo>
                    <a:pt x="1556" y="166"/>
                  </a:lnTo>
                  <a:lnTo>
                    <a:pt x="1576" y="205"/>
                  </a:lnTo>
                  <a:lnTo>
                    <a:pt x="1590" y="247"/>
                  </a:lnTo>
                  <a:lnTo>
                    <a:pt x="1599" y="290"/>
                  </a:lnTo>
                  <a:lnTo>
                    <a:pt x="1602" y="336"/>
                  </a:lnTo>
                  <a:lnTo>
                    <a:pt x="1602" y="1579"/>
                  </a:lnTo>
                  <a:lnTo>
                    <a:pt x="1599" y="1602"/>
                  </a:lnTo>
                  <a:lnTo>
                    <a:pt x="1591" y="1622"/>
                  </a:lnTo>
                  <a:lnTo>
                    <a:pt x="1578" y="1640"/>
                  </a:lnTo>
                  <a:lnTo>
                    <a:pt x="1561" y="1652"/>
                  </a:lnTo>
                  <a:lnTo>
                    <a:pt x="1540" y="1661"/>
                  </a:lnTo>
                  <a:lnTo>
                    <a:pt x="1518" y="1664"/>
                  </a:lnTo>
                  <a:lnTo>
                    <a:pt x="1406" y="1664"/>
                  </a:lnTo>
                  <a:lnTo>
                    <a:pt x="1384" y="1661"/>
                  </a:lnTo>
                  <a:lnTo>
                    <a:pt x="1364" y="1652"/>
                  </a:lnTo>
                  <a:lnTo>
                    <a:pt x="1347" y="1640"/>
                  </a:lnTo>
                  <a:lnTo>
                    <a:pt x="1334" y="1622"/>
                  </a:lnTo>
                  <a:lnTo>
                    <a:pt x="1325" y="1602"/>
                  </a:lnTo>
                  <a:lnTo>
                    <a:pt x="1322" y="1579"/>
                  </a:lnTo>
                  <a:lnTo>
                    <a:pt x="1322" y="392"/>
                  </a:lnTo>
                  <a:lnTo>
                    <a:pt x="1319" y="366"/>
                  </a:lnTo>
                  <a:lnTo>
                    <a:pt x="1311" y="342"/>
                  </a:lnTo>
                  <a:lnTo>
                    <a:pt x="1298" y="322"/>
                  </a:lnTo>
                  <a:lnTo>
                    <a:pt x="1281" y="305"/>
                  </a:lnTo>
                  <a:lnTo>
                    <a:pt x="1259" y="291"/>
                  </a:lnTo>
                  <a:lnTo>
                    <a:pt x="1236" y="283"/>
                  </a:lnTo>
                  <a:lnTo>
                    <a:pt x="1210" y="280"/>
                  </a:lnTo>
                  <a:lnTo>
                    <a:pt x="392" y="280"/>
                  </a:lnTo>
                  <a:lnTo>
                    <a:pt x="366" y="283"/>
                  </a:lnTo>
                  <a:lnTo>
                    <a:pt x="343" y="291"/>
                  </a:lnTo>
                  <a:lnTo>
                    <a:pt x="321" y="305"/>
                  </a:lnTo>
                  <a:lnTo>
                    <a:pt x="304" y="322"/>
                  </a:lnTo>
                  <a:lnTo>
                    <a:pt x="291" y="342"/>
                  </a:lnTo>
                  <a:lnTo>
                    <a:pt x="283" y="366"/>
                  </a:lnTo>
                  <a:lnTo>
                    <a:pt x="280" y="392"/>
                  </a:lnTo>
                  <a:lnTo>
                    <a:pt x="280" y="1579"/>
                  </a:lnTo>
                  <a:lnTo>
                    <a:pt x="277" y="1602"/>
                  </a:lnTo>
                  <a:lnTo>
                    <a:pt x="268" y="1622"/>
                  </a:lnTo>
                  <a:lnTo>
                    <a:pt x="255" y="1640"/>
                  </a:lnTo>
                  <a:lnTo>
                    <a:pt x="238" y="1652"/>
                  </a:lnTo>
                  <a:lnTo>
                    <a:pt x="218" y="1661"/>
                  </a:lnTo>
                  <a:lnTo>
                    <a:pt x="196" y="1664"/>
                  </a:lnTo>
                  <a:lnTo>
                    <a:pt x="84" y="1664"/>
                  </a:lnTo>
                  <a:lnTo>
                    <a:pt x="62" y="1661"/>
                  </a:lnTo>
                  <a:lnTo>
                    <a:pt x="41" y="1652"/>
                  </a:lnTo>
                  <a:lnTo>
                    <a:pt x="24" y="1640"/>
                  </a:lnTo>
                  <a:lnTo>
                    <a:pt x="11" y="1622"/>
                  </a:lnTo>
                  <a:lnTo>
                    <a:pt x="3" y="1602"/>
                  </a:lnTo>
                  <a:lnTo>
                    <a:pt x="0" y="1579"/>
                  </a:lnTo>
                  <a:lnTo>
                    <a:pt x="0" y="336"/>
                  </a:lnTo>
                  <a:lnTo>
                    <a:pt x="3" y="290"/>
                  </a:lnTo>
                  <a:lnTo>
                    <a:pt x="12" y="247"/>
                  </a:lnTo>
                  <a:lnTo>
                    <a:pt x="26" y="205"/>
                  </a:lnTo>
                  <a:lnTo>
                    <a:pt x="46" y="166"/>
                  </a:lnTo>
                  <a:lnTo>
                    <a:pt x="70" y="131"/>
                  </a:lnTo>
                  <a:lnTo>
                    <a:pt x="98" y="98"/>
                  </a:lnTo>
                  <a:lnTo>
                    <a:pt x="130" y="71"/>
                  </a:lnTo>
                  <a:lnTo>
                    <a:pt x="167" y="46"/>
                  </a:lnTo>
                  <a:lnTo>
                    <a:pt x="205" y="27"/>
                  </a:lnTo>
                  <a:lnTo>
                    <a:pt x="246" y="12"/>
                  </a:lnTo>
                  <a:lnTo>
                    <a:pt x="290" y="3"/>
                  </a:lnTo>
                  <a:lnTo>
                    <a:pt x="33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800" b="0" i="0" u="none" strike="noStrike" kern="1200" cap="none" spc="0" normalizeH="0" baseline="0" noProof="0">
                <a:ln>
                  <a:noFill/>
                </a:ln>
                <a:solidFill>
                  <a:srgbClr val="000000"/>
                </a:solidFill>
                <a:effectLst/>
                <a:uLnTx/>
                <a:uFillTx/>
                <a:latin typeface="Calibri"/>
                <a:ea typeface="+mn-ea"/>
                <a:cs typeface="+mn-cs"/>
              </a:endParaRPr>
            </a:p>
          </p:txBody>
        </p:sp>
        <p:sp>
          <p:nvSpPr>
            <p:cNvPr id="47" name="Freeform 107">
              <a:extLst>
                <a:ext uri="{FF2B5EF4-FFF2-40B4-BE49-F238E27FC236}">
                  <a16:creationId xmlns:a16="http://schemas.microsoft.com/office/drawing/2014/main" id="{139314FD-83B5-459C-A601-44A3DAAB2B64}"/>
                </a:ext>
              </a:extLst>
            </p:cNvPr>
            <p:cNvSpPr>
              <a:spLocks/>
            </p:cNvSpPr>
            <p:nvPr/>
          </p:nvSpPr>
          <p:spPr bwMode="auto">
            <a:xfrm>
              <a:off x="3285" y="1695"/>
              <a:ext cx="90" cy="221"/>
            </a:xfrm>
            <a:custGeom>
              <a:avLst/>
              <a:gdLst>
                <a:gd name="T0" fmla="*/ 336 w 630"/>
                <a:gd name="T1" fmla="*/ 0 h 1549"/>
                <a:gd name="T2" fmla="*/ 545 w 630"/>
                <a:gd name="T3" fmla="*/ 0 h 1549"/>
                <a:gd name="T4" fmla="*/ 567 w 630"/>
                <a:gd name="T5" fmla="*/ 3 h 1549"/>
                <a:gd name="T6" fmla="*/ 588 w 630"/>
                <a:gd name="T7" fmla="*/ 12 h 1549"/>
                <a:gd name="T8" fmla="*/ 604 w 630"/>
                <a:gd name="T9" fmla="*/ 25 h 1549"/>
                <a:gd name="T10" fmla="*/ 617 w 630"/>
                <a:gd name="T11" fmla="*/ 42 h 1549"/>
                <a:gd name="T12" fmla="*/ 626 w 630"/>
                <a:gd name="T13" fmla="*/ 61 h 1549"/>
                <a:gd name="T14" fmla="*/ 630 w 630"/>
                <a:gd name="T15" fmla="*/ 84 h 1549"/>
                <a:gd name="T16" fmla="*/ 630 w 630"/>
                <a:gd name="T17" fmla="*/ 196 h 1549"/>
                <a:gd name="T18" fmla="*/ 626 w 630"/>
                <a:gd name="T19" fmla="*/ 218 h 1549"/>
                <a:gd name="T20" fmla="*/ 617 w 630"/>
                <a:gd name="T21" fmla="*/ 239 h 1549"/>
                <a:gd name="T22" fmla="*/ 604 w 630"/>
                <a:gd name="T23" fmla="*/ 255 h 1549"/>
                <a:gd name="T24" fmla="*/ 588 w 630"/>
                <a:gd name="T25" fmla="*/ 268 h 1549"/>
                <a:gd name="T26" fmla="*/ 567 w 630"/>
                <a:gd name="T27" fmla="*/ 277 h 1549"/>
                <a:gd name="T28" fmla="*/ 545 w 630"/>
                <a:gd name="T29" fmla="*/ 280 h 1549"/>
                <a:gd name="T30" fmla="*/ 392 w 630"/>
                <a:gd name="T31" fmla="*/ 280 h 1549"/>
                <a:gd name="T32" fmla="*/ 367 w 630"/>
                <a:gd name="T33" fmla="*/ 283 h 1549"/>
                <a:gd name="T34" fmla="*/ 342 w 630"/>
                <a:gd name="T35" fmla="*/ 292 h 1549"/>
                <a:gd name="T36" fmla="*/ 322 w 630"/>
                <a:gd name="T37" fmla="*/ 305 h 1549"/>
                <a:gd name="T38" fmla="*/ 305 w 630"/>
                <a:gd name="T39" fmla="*/ 322 h 1549"/>
                <a:gd name="T40" fmla="*/ 291 w 630"/>
                <a:gd name="T41" fmla="*/ 342 h 1549"/>
                <a:gd name="T42" fmla="*/ 283 w 630"/>
                <a:gd name="T43" fmla="*/ 366 h 1549"/>
                <a:gd name="T44" fmla="*/ 280 w 630"/>
                <a:gd name="T45" fmla="*/ 392 h 1549"/>
                <a:gd name="T46" fmla="*/ 280 w 630"/>
                <a:gd name="T47" fmla="*/ 1464 h 1549"/>
                <a:gd name="T48" fmla="*/ 277 w 630"/>
                <a:gd name="T49" fmla="*/ 1487 h 1549"/>
                <a:gd name="T50" fmla="*/ 269 w 630"/>
                <a:gd name="T51" fmla="*/ 1507 h 1549"/>
                <a:gd name="T52" fmla="*/ 256 w 630"/>
                <a:gd name="T53" fmla="*/ 1525 h 1549"/>
                <a:gd name="T54" fmla="*/ 239 w 630"/>
                <a:gd name="T55" fmla="*/ 1537 h 1549"/>
                <a:gd name="T56" fmla="*/ 218 w 630"/>
                <a:gd name="T57" fmla="*/ 1546 h 1549"/>
                <a:gd name="T58" fmla="*/ 196 w 630"/>
                <a:gd name="T59" fmla="*/ 1549 h 1549"/>
                <a:gd name="T60" fmla="*/ 85 w 630"/>
                <a:gd name="T61" fmla="*/ 1549 h 1549"/>
                <a:gd name="T62" fmla="*/ 62 w 630"/>
                <a:gd name="T63" fmla="*/ 1546 h 1549"/>
                <a:gd name="T64" fmla="*/ 42 w 630"/>
                <a:gd name="T65" fmla="*/ 1537 h 1549"/>
                <a:gd name="T66" fmla="*/ 25 w 630"/>
                <a:gd name="T67" fmla="*/ 1525 h 1549"/>
                <a:gd name="T68" fmla="*/ 11 w 630"/>
                <a:gd name="T69" fmla="*/ 1507 h 1549"/>
                <a:gd name="T70" fmla="*/ 3 w 630"/>
                <a:gd name="T71" fmla="*/ 1487 h 1549"/>
                <a:gd name="T72" fmla="*/ 0 w 630"/>
                <a:gd name="T73" fmla="*/ 1464 h 1549"/>
                <a:gd name="T74" fmla="*/ 0 w 630"/>
                <a:gd name="T75" fmla="*/ 336 h 1549"/>
                <a:gd name="T76" fmla="*/ 3 w 630"/>
                <a:gd name="T77" fmla="*/ 291 h 1549"/>
                <a:gd name="T78" fmla="*/ 13 w 630"/>
                <a:gd name="T79" fmla="*/ 247 h 1549"/>
                <a:gd name="T80" fmla="*/ 27 w 630"/>
                <a:gd name="T81" fmla="*/ 205 h 1549"/>
                <a:gd name="T82" fmla="*/ 46 w 630"/>
                <a:gd name="T83" fmla="*/ 166 h 1549"/>
                <a:gd name="T84" fmla="*/ 71 w 630"/>
                <a:gd name="T85" fmla="*/ 131 h 1549"/>
                <a:gd name="T86" fmla="*/ 99 w 630"/>
                <a:gd name="T87" fmla="*/ 98 h 1549"/>
                <a:gd name="T88" fmla="*/ 131 w 630"/>
                <a:gd name="T89" fmla="*/ 71 h 1549"/>
                <a:gd name="T90" fmla="*/ 166 w 630"/>
                <a:gd name="T91" fmla="*/ 46 h 1549"/>
                <a:gd name="T92" fmla="*/ 206 w 630"/>
                <a:gd name="T93" fmla="*/ 27 h 1549"/>
                <a:gd name="T94" fmla="*/ 247 w 630"/>
                <a:gd name="T95" fmla="*/ 13 h 1549"/>
                <a:gd name="T96" fmla="*/ 290 w 630"/>
                <a:gd name="T97" fmla="*/ 3 h 1549"/>
                <a:gd name="T98" fmla="*/ 336 w 630"/>
                <a:gd name="T99" fmla="*/ 0 h 15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30" h="1549">
                  <a:moveTo>
                    <a:pt x="336" y="0"/>
                  </a:moveTo>
                  <a:lnTo>
                    <a:pt x="545" y="0"/>
                  </a:lnTo>
                  <a:lnTo>
                    <a:pt x="567" y="3"/>
                  </a:lnTo>
                  <a:lnTo>
                    <a:pt x="588" y="12"/>
                  </a:lnTo>
                  <a:lnTo>
                    <a:pt x="604" y="25"/>
                  </a:lnTo>
                  <a:lnTo>
                    <a:pt x="617" y="42"/>
                  </a:lnTo>
                  <a:lnTo>
                    <a:pt x="626" y="61"/>
                  </a:lnTo>
                  <a:lnTo>
                    <a:pt x="630" y="84"/>
                  </a:lnTo>
                  <a:lnTo>
                    <a:pt x="630" y="196"/>
                  </a:lnTo>
                  <a:lnTo>
                    <a:pt x="626" y="218"/>
                  </a:lnTo>
                  <a:lnTo>
                    <a:pt x="617" y="239"/>
                  </a:lnTo>
                  <a:lnTo>
                    <a:pt x="604" y="255"/>
                  </a:lnTo>
                  <a:lnTo>
                    <a:pt x="588" y="268"/>
                  </a:lnTo>
                  <a:lnTo>
                    <a:pt x="567" y="277"/>
                  </a:lnTo>
                  <a:lnTo>
                    <a:pt x="545" y="280"/>
                  </a:lnTo>
                  <a:lnTo>
                    <a:pt x="392" y="280"/>
                  </a:lnTo>
                  <a:lnTo>
                    <a:pt x="367" y="283"/>
                  </a:lnTo>
                  <a:lnTo>
                    <a:pt x="342" y="292"/>
                  </a:lnTo>
                  <a:lnTo>
                    <a:pt x="322" y="305"/>
                  </a:lnTo>
                  <a:lnTo>
                    <a:pt x="305" y="322"/>
                  </a:lnTo>
                  <a:lnTo>
                    <a:pt x="291" y="342"/>
                  </a:lnTo>
                  <a:lnTo>
                    <a:pt x="283" y="366"/>
                  </a:lnTo>
                  <a:lnTo>
                    <a:pt x="280" y="392"/>
                  </a:lnTo>
                  <a:lnTo>
                    <a:pt x="280" y="1464"/>
                  </a:lnTo>
                  <a:lnTo>
                    <a:pt x="277" y="1487"/>
                  </a:lnTo>
                  <a:lnTo>
                    <a:pt x="269" y="1507"/>
                  </a:lnTo>
                  <a:lnTo>
                    <a:pt x="256" y="1525"/>
                  </a:lnTo>
                  <a:lnTo>
                    <a:pt x="239" y="1537"/>
                  </a:lnTo>
                  <a:lnTo>
                    <a:pt x="218" y="1546"/>
                  </a:lnTo>
                  <a:lnTo>
                    <a:pt x="196" y="1549"/>
                  </a:lnTo>
                  <a:lnTo>
                    <a:pt x="85" y="1549"/>
                  </a:lnTo>
                  <a:lnTo>
                    <a:pt x="62" y="1546"/>
                  </a:lnTo>
                  <a:lnTo>
                    <a:pt x="42" y="1537"/>
                  </a:lnTo>
                  <a:lnTo>
                    <a:pt x="25" y="1525"/>
                  </a:lnTo>
                  <a:lnTo>
                    <a:pt x="11" y="1507"/>
                  </a:lnTo>
                  <a:lnTo>
                    <a:pt x="3" y="1487"/>
                  </a:lnTo>
                  <a:lnTo>
                    <a:pt x="0" y="1464"/>
                  </a:lnTo>
                  <a:lnTo>
                    <a:pt x="0" y="336"/>
                  </a:lnTo>
                  <a:lnTo>
                    <a:pt x="3" y="291"/>
                  </a:lnTo>
                  <a:lnTo>
                    <a:pt x="13" y="247"/>
                  </a:lnTo>
                  <a:lnTo>
                    <a:pt x="27" y="205"/>
                  </a:lnTo>
                  <a:lnTo>
                    <a:pt x="46" y="166"/>
                  </a:lnTo>
                  <a:lnTo>
                    <a:pt x="71" y="131"/>
                  </a:lnTo>
                  <a:lnTo>
                    <a:pt x="99" y="98"/>
                  </a:lnTo>
                  <a:lnTo>
                    <a:pt x="131" y="71"/>
                  </a:lnTo>
                  <a:lnTo>
                    <a:pt x="166" y="46"/>
                  </a:lnTo>
                  <a:lnTo>
                    <a:pt x="206" y="27"/>
                  </a:lnTo>
                  <a:lnTo>
                    <a:pt x="247" y="13"/>
                  </a:lnTo>
                  <a:lnTo>
                    <a:pt x="290" y="3"/>
                  </a:lnTo>
                  <a:lnTo>
                    <a:pt x="33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800" b="0" i="0" u="none" strike="noStrike" kern="1200" cap="none" spc="0" normalizeH="0" baseline="0" noProof="0">
                <a:ln>
                  <a:noFill/>
                </a:ln>
                <a:solidFill>
                  <a:srgbClr val="000000"/>
                </a:solidFill>
                <a:effectLst/>
                <a:uLnTx/>
                <a:uFillTx/>
                <a:latin typeface="Calibri"/>
                <a:ea typeface="+mn-ea"/>
                <a:cs typeface="+mn-cs"/>
              </a:endParaRPr>
            </a:p>
          </p:txBody>
        </p:sp>
        <p:sp>
          <p:nvSpPr>
            <p:cNvPr id="48" name="Freeform 108">
              <a:extLst>
                <a:ext uri="{FF2B5EF4-FFF2-40B4-BE49-F238E27FC236}">
                  <a16:creationId xmlns:a16="http://schemas.microsoft.com/office/drawing/2014/main" id="{858664F2-E970-47F4-BE09-7CC678CA6480}"/>
                </a:ext>
              </a:extLst>
            </p:cNvPr>
            <p:cNvSpPr>
              <a:spLocks/>
            </p:cNvSpPr>
            <p:nvPr/>
          </p:nvSpPr>
          <p:spPr bwMode="auto">
            <a:xfrm>
              <a:off x="3671" y="1695"/>
              <a:ext cx="90" cy="221"/>
            </a:xfrm>
            <a:custGeom>
              <a:avLst/>
              <a:gdLst>
                <a:gd name="T0" fmla="*/ 85 w 630"/>
                <a:gd name="T1" fmla="*/ 0 h 1549"/>
                <a:gd name="T2" fmla="*/ 294 w 630"/>
                <a:gd name="T3" fmla="*/ 0 h 1549"/>
                <a:gd name="T4" fmla="*/ 340 w 630"/>
                <a:gd name="T5" fmla="*/ 3 h 1549"/>
                <a:gd name="T6" fmla="*/ 383 w 630"/>
                <a:gd name="T7" fmla="*/ 13 h 1549"/>
                <a:gd name="T8" fmla="*/ 424 w 630"/>
                <a:gd name="T9" fmla="*/ 27 h 1549"/>
                <a:gd name="T10" fmla="*/ 464 w 630"/>
                <a:gd name="T11" fmla="*/ 46 h 1549"/>
                <a:gd name="T12" fmla="*/ 499 w 630"/>
                <a:gd name="T13" fmla="*/ 71 h 1549"/>
                <a:gd name="T14" fmla="*/ 531 w 630"/>
                <a:gd name="T15" fmla="*/ 98 h 1549"/>
                <a:gd name="T16" fmla="*/ 559 w 630"/>
                <a:gd name="T17" fmla="*/ 131 h 1549"/>
                <a:gd name="T18" fmla="*/ 584 w 630"/>
                <a:gd name="T19" fmla="*/ 166 h 1549"/>
                <a:gd name="T20" fmla="*/ 603 w 630"/>
                <a:gd name="T21" fmla="*/ 205 h 1549"/>
                <a:gd name="T22" fmla="*/ 617 w 630"/>
                <a:gd name="T23" fmla="*/ 247 h 1549"/>
                <a:gd name="T24" fmla="*/ 627 w 630"/>
                <a:gd name="T25" fmla="*/ 291 h 1549"/>
                <a:gd name="T26" fmla="*/ 630 w 630"/>
                <a:gd name="T27" fmla="*/ 336 h 1549"/>
                <a:gd name="T28" fmla="*/ 630 w 630"/>
                <a:gd name="T29" fmla="*/ 1464 h 1549"/>
                <a:gd name="T30" fmla="*/ 627 w 630"/>
                <a:gd name="T31" fmla="*/ 1487 h 1549"/>
                <a:gd name="T32" fmla="*/ 619 w 630"/>
                <a:gd name="T33" fmla="*/ 1507 h 1549"/>
                <a:gd name="T34" fmla="*/ 605 w 630"/>
                <a:gd name="T35" fmla="*/ 1525 h 1549"/>
                <a:gd name="T36" fmla="*/ 588 w 630"/>
                <a:gd name="T37" fmla="*/ 1537 h 1549"/>
                <a:gd name="T38" fmla="*/ 568 w 630"/>
                <a:gd name="T39" fmla="*/ 1546 h 1549"/>
                <a:gd name="T40" fmla="*/ 545 w 630"/>
                <a:gd name="T41" fmla="*/ 1549 h 1549"/>
                <a:gd name="T42" fmla="*/ 434 w 630"/>
                <a:gd name="T43" fmla="*/ 1549 h 1549"/>
                <a:gd name="T44" fmla="*/ 412 w 630"/>
                <a:gd name="T45" fmla="*/ 1546 h 1549"/>
                <a:gd name="T46" fmla="*/ 391 w 630"/>
                <a:gd name="T47" fmla="*/ 1537 h 1549"/>
                <a:gd name="T48" fmla="*/ 374 w 630"/>
                <a:gd name="T49" fmla="*/ 1525 h 1549"/>
                <a:gd name="T50" fmla="*/ 361 w 630"/>
                <a:gd name="T51" fmla="*/ 1507 h 1549"/>
                <a:gd name="T52" fmla="*/ 353 w 630"/>
                <a:gd name="T53" fmla="*/ 1487 h 1549"/>
                <a:gd name="T54" fmla="*/ 350 w 630"/>
                <a:gd name="T55" fmla="*/ 1464 h 1549"/>
                <a:gd name="T56" fmla="*/ 350 w 630"/>
                <a:gd name="T57" fmla="*/ 392 h 1549"/>
                <a:gd name="T58" fmla="*/ 347 w 630"/>
                <a:gd name="T59" fmla="*/ 366 h 1549"/>
                <a:gd name="T60" fmla="*/ 339 w 630"/>
                <a:gd name="T61" fmla="*/ 342 h 1549"/>
                <a:gd name="T62" fmla="*/ 325 w 630"/>
                <a:gd name="T63" fmla="*/ 322 h 1549"/>
                <a:gd name="T64" fmla="*/ 308 w 630"/>
                <a:gd name="T65" fmla="*/ 305 h 1549"/>
                <a:gd name="T66" fmla="*/ 288 w 630"/>
                <a:gd name="T67" fmla="*/ 292 h 1549"/>
                <a:gd name="T68" fmla="*/ 263 w 630"/>
                <a:gd name="T69" fmla="*/ 283 h 1549"/>
                <a:gd name="T70" fmla="*/ 238 w 630"/>
                <a:gd name="T71" fmla="*/ 280 h 1549"/>
                <a:gd name="T72" fmla="*/ 85 w 630"/>
                <a:gd name="T73" fmla="*/ 280 h 1549"/>
                <a:gd name="T74" fmla="*/ 63 w 630"/>
                <a:gd name="T75" fmla="*/ 277 h 1549"/>
                <a:gd name="T76" fmla="*/ 42 w 630"/>
                <a:gd name="T77" fmla="*/ 268 h 1549"/>
                <a:gd name="T78" fmla="*/ 26 w 630"/>
                <a:gd name="T79" fmla="*/ 255 h 1549"/>
                <a:gd name="T80" fmla="*/ 13 w 630"/>
                <a:gd name="T81" fmla="*/ 239 h 1549"/>
                <a:gd name="T82" fmla="*/ 4 w 630"/>
                <a:gd name="T83" fmla="*/ 218 h 1549"/>
                <a:gd name="T84" fmla="*/ 0 w 630"/>
                <a:gd name="T85" fmla="*/ 196 h 1549"/>
                <a:gd name="T86" fmla="*/ 0 w 630"/>
                <a:gd name="T87" fmla="*/ 84 h 1549"/>
                <a:gd name="T88" fmla="*/ 4 w 630"/>
                <a:gd name="T89" fmla="*/ 61 h 1549"/>
                <a:gd name="T90" fmla="*/ 13 w 630"/>
                <a:gd name="T91" fmla="*/ 42 h 1549"/>
                <a:gd name="T92" fmla="*/ 26 w 630"/>
                <a:gd name="T93" fmla="*/ 25 h 1549"/>
                <a:gd name="T94" fmla="*/ 42 w 630"/>
                <a:gd name="T95" fmla="*/ 12 h 1549"/>
                <a:gd name="T96" fmla="*/ 63 w 630"/>
                <a:gd name="T97" fmla="*/ 3 h 1549"/>
                <a:gd name="T98" fmla="*/ 85 w 630"/>
                <a:gd name="T99" fmla="*/ 0 h 15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30" h="1549">
                  <a:moveTo>
                    <a:pt x="85" y="0"/>
                  </a:moveTo>
                  <a:lnTo>
                    <a:pt x="294" y="0"/>
                  </a:lnTo>
                  <a:lnTo>
                    <a:pt x="340" y="3"/>
                  </a:lnTo>
                  <a:lnTo>
                    <a:pt x="383" y="13"/>
                  </a:lnTo>
                  <a:lnTo>
                    <a:pt x="424" y="27"/>
                  </a:lnTo>
                  <a:lnTo>
                    <a:pt x="464" y="46"/>
                  </a:lnTo>
                  <a:lnTo>
                    <a:pt x="499" y="71"/>
                  </a:lnTo>
                  <a:lnTo>
                    <a:pt x="531" y="98"/>
                  </a:lnTo>
                  <a:lnTo>
                    <a:pt x="559" y="131"/>
                  </a:lnTo>
                  <a:lnTo>
                    <a:pt x="584" y="166"/>
                  </a:lnTo>
                  <a:lnTo>
                    <a:pt x="603" y="205"/>
                  </a:lnTo>
                  <a:lnTo>
                    <a:pt x="617" y="247"/>
                  </a:lnTo>
                  <a:lnTo>
                    <a:pt x="627" y="291"/>
                  </a:lnTo>
                  <a:lnTo>
                    <a:pt x="630" y="336"/>
                  </a:lnTo>
                  <a:lnTo>
                    <a:pt x="630" y="1464"/>
                  </a:lnTo>
                  <a:lnTo>
                    <a:pt x="627" y="1487"/>
                  </a:lnTo>
                  <a:lnTo>
                    <a:pt x="619" y="1507"/>
                  </a:lnTo>
                  <a:lnTo>
                    <a:pt x="605" y="1525"/>
                  </a:lnTo>
                  <a:lnTo>
                    <a:pt x="588" y="1537"/>
                  </a:lnTo>
                  <a:lnTo>
                    <a:pt x="568" y="1546"/>
                  </a:lnTo>
                  <a:lnTo>
                    <a:pt x="545" y="1549"/>
                  </a:lnTo>
                  <a:lnTo>
                    <a:pt x="434" y="1549"/>
                  </a:lnTo>
                  <a:lnTo>
                    <a:pt x="412" y="1546"/>
                  </a:lnTo>
                  <a:lnTo>
                    <a:pt x="391" y="1537"/>
                  </a:lnTo>
                  <a:lnTo>
                    <a:pt x="374" y="1525"/>
                  </a:lnTo>
                  <a:lnTo>
                    <a:pt x="361" y="1507"/>
                  </a:lnTo>
                  <a:lnTo>
                    <a:pt x="353" y="1487"/>
                  </a:lnTo>
                  <a:lnTo>
                    <a:pt x="350" y="1464"/>
                  </a:lnTo>
                  <a:lnTo>
                    <a:pt x="350" y="392"/>
                  </a:lnTo>
                  <a:lnTo>
                    <a:pt x="347" y="366"/>
                  </a:lnTo>
                  <a:lnTo>
                    <a:pt x="339" y="342"/>
                  </a:lnTo>
                  <a:lnTo>
                    <a:pt x="325" y="322"/>
                  </a:lnTo>
                  <a:lnTo>
                    <a:pt x="308" y="305"/>
                  </a:lnTo>
                  <a:lnTo>
                    <a:pt x="288" y="292"/>
                  </a:lnTo>
                  <a:lnTo>
                    <a:pt x="263" y="283"/>
                  </a:lnTo>
                  <a:lnTo>
                    <a:pt x="238" y="280"/>
                  </a:lnTo>
                  <a:lnTo>
                    <a:pt x="85" y="280"/>
                  </a:lnTo>
                  <a:lnTo>
                    <a:pt x="63" y="277"/>
                  </a:lnTo>
                  <a:lnTo>
                    <a:pt x="42" y="268"/>
                  </a:lnTo>
                  <a:lnTo>
                    <a:pt x="26" y="255"/>
                  </a:lnTo>
                  <a:lnTo>
                    <a:pt x="13" y="239"/>
                  </a:lnTo>
                  <a:lnTo>
                    <a:pt x="4" y="218"/>
                  </a:lnTo>
                  <a:lnTo>
                    <a:pt x="0" y="196"/>
                  </a:lnTo>
                  <a:lnTo>
                    <a:pt x="0" y="84"/>
                  </a:lnTo>
                  <a:lnTo>
                    <a:pt x="4" y="61"/>
                  </a:lnTo>
                  <a:lnTo>
                    <a:pt x="13" y="42"/>
                  </a:lnTo>
                  <a:lnTo>
                    <a:pt x="26" y="25"/>
                  </a:lnTo>
                  <a:lnTo>
                    <a:pt x="42" y="12"/>
                  </a:lnTo>
                  <a:lnTo>
                    <a:pt x="63" y="3"/>
                  </a:lnTo>
                  <a:lnTo>
                    <a:pt x="8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800" b="0" i="0" u="none" strike="noStrike" kern="1200" cap="none" spc="0" normalizeH="0" baseline="0" noProof="0">
                <a:ln>
                  <a:noFill/>
                </a:ln>
                <a:solidFill>
                  <a:srgbClr val="000000"/>
                </a:solidFill>
                <a:effectLst/>
                <a:uLnTx/>
                <a:uFillTx/>
                <a:latin typeface="Calibri"/>
                <a:ea typeface="+mn-ea"/>
                <a:cs typeface="+mn-cs"/>
              </a:endParaRPr>
            </a:p>
          </p:txBody>
        </p:sp>
        <p:sp>
          <p:nvSpPr>
            <p:cNvPr id="49" name="Freeform 109">
              <a:extLst>
                <a:ext uri="{FF2B5EF4-FFF2-40B4-BE49-F238E27FC236}">
                  <a16:creationId xmlns:a16="http://schemas.microsoft.com/office/drawing/2014/main" id="{EBAC0E50-C7D0-4708-A42C-84CE3009D489}"/>
                </a:ext>
              </a:extLst>
            </p:cNvPr>
            <p:cNvSpPr>
              <a:spLocks/>
            </p:cNvSpPr>
            <p:nvPr/>
          </p:nvSpPr>
          <p:spPr bwMode="auto">
            <a:xfrm>
              <a:off x="3523" y="1752"/>
              <a:ext cx="41" cy="40"/>
            </a:xfrm>
            <a:custGeom>
              <a:avLst/>
              <a:gdLst>
                <a:gd name="T0" fmla="*/ 83 w 287"/>
                <a:gd name="T1" fmla="*/ 0 h 280"/>
                <a:gd name="T2" fmla="*/ 204 w 287"/>
                <a:gd name="T3" fmla="*/ 0 h 280"/>
                <a:gd name="T4" fmla="*/ 226 w 287"/>
                <a:gd name="T5" fmla="*/ 3 h 280"/>
                <a:gd name="T6" fmla="*/ 246 w 287"/>
                <a:gd name="T7" fmla="*/ 11 h 280"/>
                <a:gd name="T8" fmla="*/ 263 w 287"/>
                <a:gd name="T9" fmla="*/ 24 h 280"/>
                <a:gd name="T10" fmla="*/ 276 w 287"/>
                <a:gd name="T11" fmla="*/ 41 h 280"/>
                <a:gd name="T12" fmla="*/ 284 w 287"/>
                <a:gd name="T13" fmla="*/ 62 h 280"/>
                <a:gd name="T14" fmla="*/ 287 w 287"/>
                <a:gd name="T15" fmla="*/ 84 h 280"/>
                <a:gd name="T16" fmla="*/ 287 w 287"/>
                <a:gd name="T17" fmla="*/ 195 h 280"/>
                <a:gd name="T18" fmla="*/ 284 w 287"/>
                <a:gd name="T19" fmla="*/ 217 h 280"/>
                <a:gd name="T20" fmla="*/ 276 w 287"/>
                <a:gd name="T21" fmla="*/ 238 h 280"/>
                <a:gd name="T22" fmla="*/ 263 w 287"/>
                <a:gd name="T23" fmla="*/ 255 h 280"/>
                <a:gd name="T24" fmla="*/ 246 w 287"/>
                <a:gd name="T25" fmla="*/ 268 h 280"/>
                <a:gd name="T26" fmla="*/ 226 w 287"/>
                <a:gd name="T27" fmla="*/ 276 h 280"/>
                <a:gd name="T28" fmla="*/ 204 w 287"/>
                <a:gd name="T29" fmla="*/ 280 h 280"/>
                <a:gd name="T30" fmla="*/ 83 w 287"/>
                <a:gd name="T31" fmla="*/ 280 h 280"/>
                <a:gd name="T32" fmla="*/ 62 w 287"/>
                <a:gd name="T33" fmla="*/ 276 h 280"/>
                <a:gd name="T34" fmla="*/ 42 w 287"/>
                <a:gd name="T35" fmla="*/ 268 h 280"/>
                <a:gd name="T36" fmla="*/ 24 w 287"/>
                <a:gd name="T37" fmla="*/ 255 h 280"/>
                <a:gd name="T38" fmla="*/ 11 w 287"/>
                <a:gd name="T39" fmla="*/ 238 h 280"/>
                <a:gd name="T40" fmla="*/ 3 w 287"/>
                <a:gd name="T41" fmla="*/ 217 h 280"/>
                <a:gd name="T42" fmla="*/ 0 w 287"/>
                <a:gd name="T43" fmla="*/ 195 h 280"/>
                <a:gd name="T44" fmla="*/ 0 w 287"/>
                <a:gd name="T45" fmla="*/ 84 h 280"/>
                <a:gd name="T46" fmla="*/ 3 w 287"/>
                <a:gd name="T47" fmla="*/ 62 h 280"/>
                <a:gd name="T48" fmla="*/ 11 w 287"/>
                <a:gd name="T49" fmla="*/ 41 h 280"/>
                <a:gd name="T50" fmla="*/ 24 w 287"/>
                <a:gd name="T51" fmla="*/ 24 h 280"/>
                <a:gd name="T52" fmla="*/ 42 w 287"/>
                <a:gd name="T53" fmla="*/ 11 h 280"/>
                <a:gd name="T54" fmla="*/ 62 w 287"/>
                <a:gd name="T55" fmla="*/ 3 h 280"/>
                <a:gd name="T56" fmla="*/ 83 w 287"/>
                <a:gd name="T57" fmla="*/ 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87" h="280">
                  <a:moveTo>
                    <a:pt x="83" y="0"/>
                  </a:moveTo>
                  <a:lnTo>
                    <a:pt x="204" y="0"/>
                  </a:lnTo>
                  <a:lnTo>
                    <a:pt x="226" y="3"/>
                  </a:lnTo>
                  <a:lnTo>
                    <a:pt x="246" y="11"/>
                  </a:lnTo>
                  <a:lnTo>
                    <a:pt x="263" y="24"/>
                  </a:lnTo>
                  <a:lnTo>
                    <a:pt x="276" y="41"/>
                  </a:lnTo>
                  <a:lnTo>
                    <a:pt x="284" y="62"/>
                  </a:lnTo>
                  <a:lnTo>
                    <a:pt x="287" y="84"/>
                  </a:lnTo>
                  <a:lnTo>
                    <a:pt x="287" y="195"/>
                  </a:lnTo>
                  <a:lnTo>
                    <a:pt x="284" y="217"/>
                  </a:lnTo>
                  <a:lnTo>
                    <a:pt x="276" y="238"/>
                  </a:lnTo>
                  <a:lnTo>
                    <a:pt x="263" y="255"/>
                  </a:lnTo>
                  <a:lnTo>
                    <a:pt x="246" y="268"/>
                  </a:lnTo>
                  <a:lnTo>
                    <a:pt x="226" y="276"/>
                  </a:lnTo>
                  <a:lnTo>
                    <a:pt x="204" y="280"/>
                  </a:lnTo>
                  <a:lnTo>
                    <a:pt x="83" y="280"/>
                  </a:lnTo>
                  <a:lnTo>
                    <a:pt x="62" y="276"/>
                  </a:lnTo>
                  <a:lnTo>
                    <a:pt x="42" y="268"/>
                  </a:lnTo>
                  <a:lnTo>
                    <a:pt x="24" y="255"/>
                  </a:lnTo>
                  <a:lnTo>
                    <a:pt x="11" y="238"/>
                  </a:lnTo>
                  <a:lnTo>
                    <a:pt x="3" y="217"/>
                  </a:lnTo>
                  <a:lnTo>
                    <a:pt x="0" y="195"/>
                  </a:lnTo>
                  <a:lnTo>
                    <a:pt x="0" y="84"/>
                  </a:lnTo>
                  <a:lnTo>
                    <a:pt x="3" y="62"/>
                  </a:lnTo>
                  <a:lnTo>
                    <a:pt x="11" y="41"/>
                  </a:lnTo>
                  <a:lnTo>
                    <a:pt x="24" y="24"/>
                  </a:lnTo>
                  <a:lnTo>
                    <a:pt x="42" y="11"/>
                  </a:lnTo>
                  <a:lnTo>
                    <a:pt x="62" y="3"/>
                  </a:lnTo>
                  <a:lnTo>
                    <a:pt x="8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800" b="0" i="0" u="none" strike="noStrike" kern="1200" cap="none" spc="0" normalizeH="0" baseline="0" noProof="0">
                <a:ln>
                  <a:noFill/>
                </a:ln>
                <a:solidFill>
                  <a:srgbClr val="000000"/>
                </a:solidFill>
                <a:effectLst/>
                <a:uLnTx/>
                <a:uFillTx/>
                <a:latin typeface="Calibri"/>
                <a:ea typeface="+mn-ea"/>
                <a:cs typeface="+mn-cs"/>
              </a:endParaRPr>
            </a:p>
          </p:txBody>
        </p:sp>
      </p:grpSp>
      <p:sp>
        <p:nvSpPr>
          <p:cNvPr id="50" name="Rectángulo 49">
            <a:extLst>
              <a:ext uri="{FF2B5EF4-FFF2-40B4-BE49-F238E27FC236}">
                <a16:creationId xmlns:a16="http://schemas.microsoft.com/office/drawing/2014/main" id="{388C60B8-F33F-4DBB-B00A-26D6827E9FF0}"/>
              </a:ext>
            </a:extLst>
          </p:cNvPr>
          <p:cNvSpPr/>
          <p:nvPr/>
        </p:nvSpPr>
        <p:spPr>
          <a:xfrm>
            <a:off x="8768166" y="2026565"/>
            <a:ext cx="4019284" cy="1200329"/>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2800" b="0" i="0" u="none" strike="noStrike" kern="1200" cap="none" spc="0" normalizeH="0" baseline="0" noProof="0" dirty="0">
                <a:ln>
                  <a:noFill/>
                </a:ln>
                <a:solidFill>
                  <a:srgbClr val="FF207B"/>
                </a:solidFill>
                <a:effectLst/>
                <a:uLnTx/>
                <a:uFillTx/>
                <a:latin typeface="AmpleSoft-Bold"/>
                <a:ea typeface="+mn-ea"/>
                <a:cs typeface="+mn-cs"/>
              </a:rPr>
              <a:t>169.659</a:t>
            </a:r>
            <a:r>
              <a:rPr kumimoji="0" lang="es-CO" sz="2400" b="0" i="0" u="none" strike="noStrike" kern="1200" cap="none" spc="0" normalizeH="0" baseline="0" noProof="0" dirty="0">
                <a:ln>
                  <a:noFill/>
                </a:ln>
                <a:solidFill>
                  <a:srgbClr val="000000"/>
                </a:solidFill>
                <a:effectLst/>
                <a:uLnTx/>
                <a:uFillTx/>
                <a:latin typeface="AmpleSoft-Bold"/>
                <a:ea typeface="+mn-ea"/>
                <a:cs typeface="+mn-cs"/>
              </a:rPr>
              <a:t> </a:t>
            </a:r>
            <a:r>
              <a:rPr kumimoji="0" lang="es-CO" sz="2000" b="0" i="0" u="none" strike="noStrike" kern="1200" cap="none" spc="0" normalizeH="0" baseline="0" noProof="0" dirty="0">
                <a:ln>
                  <a:noFill/>
                </a:ln>
                <a:solidFill>
                  <a:srgbClr val="000000"/>
                </a:solidFill>
                <a:effectLst/>
                <a:uLnTx/>
                <a:uFillTx/>
                <a:latin typeface="AmpleSoft-Bold"/>
                <a:ea typeface="+mn-ea"/>
                <a:cs typeface="+mn-cs"/>
              </a:rPr>
              <a:t>muertes a nivel mundial (196 en Colombia)</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2400" b="0" i="0" u="none" strike="noStrike" kern="1200" cap="none" spc="0" normalizeH="0" baseline="0" noProof="0" dirty="0">
              <a:ln>
                <a:noFill/>
              </a:ln>
              <a:solidFill>
                <a:srgbClr val="000000"/>
              </a:solidFill>
              <a:effectLst/>
              <a:uLnTx/>
              <a:uFillTx/>
              <a:latin typeface="AmpleSoft-Bold"/>
              <a:ea typeface="+mn-ea"/>
              <a:cs typeface="+mn-cs"/>
            </a:endParaRPr>
          </a:p>
        </p:txBody>
      </p:sp>
      <p:sp>
        <p:nvSpPr>
          <p:cNvPr id="51" name="Freeform 173">
            <a:extLst>
              <a:ext uri="{FF2B5EF4-FFF2-40B4-BE49-F238E27FC236}">
                <a16:creationId xmlns:a16="http://schemas.microsoft.com/office/drawing/2014/main" id="{0FF25EC6-64B4-4047-8BF5-AF9385AA1532}"/>
              </a:ext>
            </a:extLst>
          </p:cNvPr>
          <p:cNvSpPr>
            <a:spLocks/>
          </p:cNvSpPr>
          <p:nvPr/>
        </p:nvSpPr>
        <p:spPr bwMode="auto">
          <a:xfrm>
            <a:off x="7852178" y="4673214"/>
            <a:ext cx="758825" cy="758825"/>
          </a:xfrm>
          <a:custGeom>
            <a:avLst/>
            <a:gdLst>
              <a:gd name="T0" fmla="*/ 196 w 3348"/>
              <a:gd name="T1" fmla="*/ 0 h 3348"/>
              <a:gd name="T2" fmla="*/ 237 w 3348"/>
              <a:gd name="T3" fmla="*/ 11 h 3348"/>
              <a:gd name="T4" fmla="*/ 268 w 3348"/>
              <a:gd name="T5" fmla="*/ 42 h 3348"/>
              <a:gd name="T6" fmla="*/ 279 w 3348"/>
              <a:gd name="T7" fmla="*/ 84 h 3348"/>
              <a:gd name="T8" fmla="*/ 1176 w 3348"/>
              <a:gd name="T9" fmla="*/ 1304 h 3348"/>
              <a:gd name="T10" fmla="*/ 1214 w 3348"/>
              <a:gd name="T11" fmla="*/ 1280 h 3348"/>
              <a:gd name="T12" fmla="*/ 1256 w 3348"/>
              <a:gd name="T13" fmla="*/ 1272 h 3348"/>
              <a:gd name="T14" fmla="*/ 1297 w 3348"/>
              <a:gd name="T15" fmla="*/ 1280 h 3348"/>
              <a:gd name="T16" fmla="*/ 1334 w 3348"/>
              <a:gd name="T17" fmla="*/ 1304 h 3348"/>
              <a:gd name="T18" fmla="*/ 1730 w 3348"/>
              <a:gd name="T19" fmla="*/ 1697 h 3348"/>
              <a:gd name="T20" fmla="*/ 1757 w 3348"/>
              <a:gd name="T21" fmla="*/ 1705 h 3348"/>
              <a:gd name="T22" fmla="*/ 1785 w 3348"/>
              <a:gd name="T23" fmla="*/ 1697 h 3348"/>
              <a:gd name="T24" fmla="*/ 2760 w 3348"/>
              <a:gd name="T25" fmla="*/ 725 h 3348"/>
              <a:gd name="T26" fmla="*/ 2126 w 3348"/>
              <a:gd name="T27" fmla="*/ 722 h 3348"/>
              <a:gd name="T28" fmla="*/ 2089 w 3348"/>
              <a:gd name="T29" fmla="*/ 701 h 3348"/>
              <a:gd name="T30" fmla="*/ 2068 w 3348"/>
              <a:gd name="T31" fmla="*/ 664 h 3348"/>
              <a:gd name="T32" fmla="*/ 2065 w 3348"/>
              <a:gd name="T33" fmla="*/ 531 h 3348"/>
              <a:gd name="T34" fmla="*/ 2076 w 3348"/>
              <a:gd name="T35" fmla="*/ 488 h 3348"/>
              <a:gd name="T36" fmla="*/ 2106 w 3348"/>
              <a:gd name="T37" fmla="*/ 458 h 3348"/>
              <a:gd name="T38" fmla="*/ 2148 w 3348"/>
              <a:gd name="T39" fmla="*/ 446 h 3348"/>
              <a:gd name="T40" fmla="*/ 3198 w 3348"/>
              <a:gd name="T41" fmla="*/ 449 h 3348"/>
              <a:gd name="T42" fmla="*/ 3226 w 3348"/>
              <a:gd name="T43" fmla="*/ 469 h 3348"/>
              <a:gd name="T44" fmla="*/ 3236 w 3348"/>
              <a:gd name="T45" fmla="*/ 502 h 3348"/>
              <a:gd name="T46" fmla="*/ 3234 w 3348"/>
              <a:gd name="T47" fmla="*/ 1557 h 3348"/>
              <a:gd name="T48" fmla="*/ 3211 w 3348"/>
              <a:gd name="T49" fmla="*/ 1594 h 3348"/>
              <a:gd name="T50" fmla="*/ 3175 w 3348"/>
              <a:gd name="T51" fmla="*/ 1615 h 3348"/>
              <a:gd name="T52" fmla="*/ 3041 w 3348"/>
              <a:gd name="T53" fmla="*/ 1618 h 3348"/>
              <a:gd name="T54" fmla="*/ 2999 w 3348"/>
              <a:gd name="T55" fmla="*/ 1607 h 3348"/>
              <a:gd name="T56" fmla="*/ 2969 w 3348"/>
              <a:gd name="T57" fmla="*/ 1576 h 3348"/>
              <a:gd name="T58" fmla="*/ 2957 w 3348"/>
              <a:gd name="T59" fmla="*/ 1535 h 3348"/>
              <a:gd name="T60" fmla="*/ 1837 w 3348"/>
              <a:gd name="T61" fmla="*/ 2044 h 3348"/>
              <a:gd name="T62" fmla="*/ 1799 w 3348"/>
              <a:gd name="T63" fmla="*/ 2068 h 3348"/>
              <a:gd name="T64" fmla="*/ 1757 w 3348"/>
              <a:gd name="T65" fmla="*/ 2076 h 3348"/>
              <a:gd name="T66" fmla="*/ 1716 w 3348"/>
              <a:gd name="T67" fmla="*/ 2068 h 3348"/>
              <a:gd name="T68" fmla="*/ 1679 w 3348"/>
              <a:gd name="T69" fmla="*/ 2044 h 3348"/>
              <a:gd name="T70" fmla="*/ 1283 w 3348"/>
              <a:gd name="T71" fmla="*/ 1651 h 3348"/>
              <a:gd name="T72" fmla="*/ 1256 w 3348"/>
              <a:gd name="T73" fmla="*/ 1643 h 3348"/>
              <a:gd name="T74" fmla="*/ 1228 w 3348"/>
              <a:gd name="T75" fmla="*/ 1651 h 3348"/>
              <a:gd name="T76" fmla="*/ 279 w 3348"/>
              <a:gd name="T77" fmla="*/ 2596 h 3348"/>
              <a:gd name="T78" fmla="*/ 282 w 3348"/>
              <a:gd name="T79" fmla="*/ 3031 h 3348"/>
              <a:gd name="T80" fmla="*/ 301 w 3348"/>
              <a:gd name="T81" fmla="*/ 3058 h 3348"/>
              <a:gd name="T82" fmla="*/ 335 w 3348"/>
              <a:gd name="T83" fmla="*/ 3069 h 3348"/>
              <a:gd name="T84" fmla="*/ 3287 w 3348"/>
              <a:gd name="T85" fmla="*/ 3072 h 3348"/>
              <a:gd name="T86" fmla="*/ 3323 w 3348"/>
              <a:gd name="T87" fmla="*/ 3093 h 3348"/>
              <a:gd name="T88" fmla="*/ 3345 w 3348"/>
              <a:gd name="T89" fmla="*/ 3130 h 3348"/>
              <a:gd name="T90" fmla="*/ 3348 w 3348"/>
              <a:gd name="T91" fmla="*/ 3264 h 3348"/>
              <a:gd name="T92" fmla="*/ 3337 w 3348"/>
              <a:gd name="T93" fmla="*/ 3306 h 3348"/>
              <a:gd name="T94" fmla="*/ 3306 w 3348"/>
              <a:gd name="T95" fmla="*/ 3337 h 3348"/>
              <a:gd name="T96" fmla="*/ 3264 w 3348"/>
              <a:gd name="T97" fmla="*/ 3348 h 3348"/>
              <a:gd name="T98" fmla="*/ 86 w 3348"/>
              <a:gd name="T99" fmla="*/ 3345 h 3348"/>
              <a:gd name="T100" fmla="*/ 42 w 3348"/>
              <a:gd name="T101" fmla="*/ 3323 h 3348"/>
              <a:gd name="T102" fmla="*/ 11 w 3348"/>
              <a:gd name="T103" fmla="*/ 3286 h 3348"/>
              <a:gd name="T104" fmla="*/ 0 w 3348"/>
              <a:gd name="T105" fmla="*/ 3236 h 3348"/>
              <a:gd name="T106" fmla="*/ 3 w 3348"/>
              <a:gd name="T107" fmla="*/ 61 h 3348"/>
              <a:gd name="T108" fmla="*/ 25 w 3348"/>
              <a:gd name="T109" fmla="*/ 25 h 3348"/>
              <a:gd name="T110" fmla="*/ 61 w 3348"/>
              <a:gd name="T111" fmla="*/ 3 h 3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48" h="3348">
                <a:moveTo>
                  <a:pt x="84" y="0"/>
                </a:moveTo>
                <a:lnTo>
                  <a:pt x="196" y="0"/>
                </a:lnTo>
                <a:lnTo>
                  <a:pt x="218" y="3"/>
                </a:lnTo>
                <a:lnTo>
                  <a:pt x="237" y="11"/>
                </a:lnTo>
                <a:lnTo>
                  <a:pt x="255" y="25"/>
                </a:lnTo>
                <a:lnTo>
                  <a:pt x="268" y="42"/>
                </a:lnTo>
                <a:lnTo>
                  <a:pt x="276" y="61"/>
                </a:lnTo>
                <a:lnTo>
                  <a:pt x="279" y="84"/>
                </a:lnTo>
                <a:lnTo>
                  <a:pt x="279" y="2202"/>
                </a:lnTo>
                <a:lnTo>
                  <a:pt x="1176" y="1304"/>
                </a:lnTo>
                <a:lnTo>
                  <a:pt x="1194" y="1290"/>
                </a:lnTo>
                <a:lnTo>
                  <a:pt x="1214" y="1280"/>
                </a:lnTo>
                <a:lnTo>
                  <a:pt x="1234" y="1274"/>
                </a:lnTo>
                <a:lnTo>
                  <a:pt x="1256" y="1272"/>
                </a:lnTo>
                <a:lnTo>
                  <a:pt x="1277" y="1274"/>
                </a:lnTo>
                <a:lnTo>
                  <a:pt x="1297" y="1280"/>
                </a:lnTo>
                <a:lnTo>
                  <a:pt x="1317" y="1290"/>
                </a:lnTo>
                <a:lnTo>
                  <a:pt x="1334" y="1304"/>
                </a:lnTo>
                <a:lnTo>
                  <a:pt x="1718" y="1688"/>
                </a:lnTo>
                <a:lnTo>
                  <a:pt x="1730" y="1697"/>
                </a:lnTo>
                <a:lnTo>
                  <a:pt x="1743" y="1703"/>
                </a:lnTo>
                <a:lnTo>
                  <a:pt x="1757" y="1705"/>
                </a:lnTo>
                <a:lnTo>
                  <a:pt x="1772" y="1703"/>
                </a:lnTo>
                <a:lnTo>
                  <a:pt x="1785" y="1697"/>
                </a:lnTo>
                <a:lnTo>
                  <a:pt x="1797" y="1688"/>
                </a:lnTo>
                <a:lnTo>
                  <a:pt x="2760" y="725"/>
                </a:lnTo>
                <a:lnTo>
                  <a:pt x="2148" y="725"/>
                </a:lnTo>
                <a:lnTo>
                  <a:pt x="2126" y="722"/>
                </a:lnTo>
                <a:lnTo>
                  <a:pt x="2106" y="714"/>
                </a:lnTo>
                <a:lnTo>
                  <a:pt x="2089" y="701"/>
                </a:lnTo>
                <a:lnTo>
                  <a:pt x="2076" y="684"/>
                </a:lnTo>
                <a:lnTo>
                  <a:pt x="2068" y="664"/>
                </a:lnTo>
                <a:lnTo>
                  <a:pt x="2065" y="642"/>
                </a:lnTo>
                <a:lnTo>
                  <a:pt x="2065" y="531"/>
                </a:lnTo>
                <a:lnTo>
                  <a:pt x="2068" y="508"/>
                </a:lnTo>
                <a:lnTo>
                  <a:pt x="2076" y="488"/>
                </a:lnTo>
                <a:lnTo>
                  <a:pt x="2089" y="471"/>
                </a:lnTo>
                <a:lnTo>
                  <a:pt x="2106" y="458"/>
                </a:lnTo>
                <a:lnTo>
                  <a:pt x="2126" y="449"/>
                </a:lnTo>
                <a:lnTo>
                  <a:pt x="2148" y="446"/>
                </a:lnTo>
                <a:lnTo>
                  <a:pt x="3181" y="446"/>
                </a:lnTo>
                <a:lnTo>
                  <a:pt x="3198" y="449"/>
                </a:lnTo>
                <a:lnTo>
                  <a:pt x="3213" y="457"/>
                </a:lnTo>
                <a:lnTo>
                  <a:pt x="3226" y="469"/>
                </a:lnTo>
                <a:lnTo>
                  <a:pt x="3234" y="485"/>
                </a:lnTo>
                <a:lnTo>
                  <a:pt x="3236" y="502"/>
                </a:lnTo>
                <a:lnTo>
                  <a:pt x="3236" y="1535"/>
                </a:lnTo>
                <a:lnTo>
                  <a:pt x="3234" y="1557"/>
                </a:lnTo>
                <a:lnTo>
                  <a:pt x="3225" y="1576"/>
                </a:lnTo>
                <a:lnTo>
                  <a:pt x="3211" y="1594"/>
                </a:lnTo>
                <a:lnTo>
                  <a:pt x="3195" y="1607"/>
                </a:lnTo>
                <a:lnTo>
                  <a:pt x="3175" y="1615"/>
                </a:lnTo>
                <a:lnTo>
                  <a:pt x="3152" y="1618"/>
                </a:lnTo>
                <a:lnTo>
                  <a:pt x="3041" y="1618"/>
                </a:lnTo>
                <a:lnTo>
                  <a:pt x="3019" y="1615"/>
                </a:lnTo>
                <a:lnTo>
                  <a:pt x="2999" y="1607"/>
                </a:lnTo>
                <a:lnTo>
                  <a:pt x="2982" y="1594"/>
                </a:lnTo>
                <a:lnTo>
                  <a:pt x="2969" y="1576"/>
                </a:lnTo>
                <a:lnTo>
                  <a:pt x="2960" y="1557"/>
                </a:lnTo>
                <a:lnTo>
                  <a:pt x="2957" y="1535"/>
                </a:lnTo>
                <a:lnTo>
                  <a:pt x="2957" y="923"/>
                </a:lnTo>
                <a:lnTo>
                  <a:pt x="1837" y="2044"/>
                </a:lnTo>
                <a:lnTo>
                  <a:pt x="1820" y="2058"/>
                </a:lnTo>
                <a:lnTo>
                  <a:pt x="1799" y="2068"/>
                </a:lnTo>
                <a:lnTo>
                  <a:pt x="1779" y="2074"/>
                </a:lnTo>
                <a:lnTo>
                  <a:pt x="1757" y="2076"/>
                </a:lnTo>
                <a:lnTo>
                  <a:pt x="1736" y="2074"/>
                </a:lnTo>
                <a:lnTo>
                  <a:pt x="1716" y="2068"/>
                </a:lnTo>
                <a:lnTo>
                  <a:pt x="1696" y="2058"/>
                </a:lnTo>
                <a:lnTo>
                  <a:pt x="1679" y="2044"/>
                </a:lnTo>
                <a:lnTo>
                  <a:pt x="1295" y="1660"/>
                </a:lnTo>
                <a:lnTo>
                  <a:pt x="1283" y="1651"/>
                </a:lnTo>
                <a:lnTo>
                  <a:pt x="1270" y="1645"/>
                </a:lnTo>
                <a:lnTo>
                  <a:pt x="1256" y="1643"/>
                </a:lnTo>
                <a:lnTo>
                  <a:pt x="1241" y="1645"/>
                </a:lnTo>
                <a:lnTo>
                  <a:pt x="1228" y="1651"/>
                </a:lnTo>
                <a:lnTo>
                  <a:pt x="1216" y="1660"/>
                </a:lnTo>
                <a:lnTo>
                  <a:pt x="279" y="2596"/>
                </a:lnTo>
                <a:lnTo>
                  <a:pt x="279" y="3013"/>
                </a:lnTo>
                <a:lnTo>
                  <a:pt x="282" y="3031"/>
                </a:lnTo>
                <a:lnTo>
                  <a:pt x="290" y="3047"/>
                </a:lnTo>
                <a:lnTo>
                  <a:pt x="301" y="3058"/>
                </a:lnTo>
                <a:lnTo>
                  <a:pt x="317" y="3066"/>
                </a:lnTo>
                <a:lnTo>
                  <a:pt x="335" y="3069"/>
                </a:lnTo>
                <a:lnTo>
                  <a:pt x="3264" y="3069"/>
                </a:lnTo>
                <a:lnTo>
                  <a:pt x="3287" y="3072"/>
                </a:lnTo>
                <a:lnTo>
                  <a:pt x="3306" y="3080"/>
                </a:lnTo>
                <a:lnTo>
                  <a:pt x="3323" y="3093"/>
                </a:lnTo>
                <a:lnTo>
                  <a:pt x="3337" y="3111"/>
                </a:lnTo>
                <a:lnTo>
                  <a:pt x="3345" y="3130"/>
                </a:lnTo>
                <a:lnTo>
                  <a:pt x="3348" y="3152"/>
                </a:lnTo>
                <a:lnTo>
                  <a:pt x="3348" y="3264"/>
                </a:lnTo>
                <a:lnTo>
                  <a:pt x="3345" y="3287"/>
                </a:lnTo>
                <a:lnTo>
                  <a:pt x="3337" y="3306"/>
                </a:lnTo>
                <a:lnTo>
                  <a:pt x="3323" y="3323"/>
                </a:lnTo>
                <a:lnTo>
                  <a:pt x="3306" y="3337"/>
                </a:lnTo>
                <a:lnTo>
                  <a:pt x="3287" y="3345"/>
                </a:lnTo>
                <a:lnTo>
                  <a:pt x="3264" y="3348"/>
                </a:lnTo>
                <a:lnTo>
                  <a:pt x="112" y="3348"/>
                </a:lnTo>
                <a:lnTo>
                  <a:pt x="86" y="3345"/>
                </a:lnTo>
                <a:lnTo>
                  <a:pt x="62" y="3337"/>
                </a:lnTo>
                <a:lnTo>
                  <a:pt x="42" y="3323"/>
                </a:lnTo>
                <a:lnTo>
                  <a:pt x="25" y="3306"/>
                </a:lnTo>
                <a:lnTo>
                  <a:pt x="11" y="3286"/>
                </a:lnTo>
                <a:lnTo>
                  <a:pt x="3" y="3262"/>
                </a:lnTo>
                <a:lnTo>
                  <a:pt x="0" y="3236"/>
                </a:lnTo>
                <a:lnTo>
                  <a:pt x="0" y="84"/>
                </a:lnTo>
                <a:lnTo>
                  <a:pt x="3" y="61"/>
                </a:lnTo>
                <a:lnTo>
                  <a:pt x="11" y="42"/>
                </a:lnTo>
                <a:lnTo>
                  <a:pt x="25" y="25"/>
                </a:lnTo>
                <a:lnTo>
                  <a:pt x="42" y="11"/>
                </a:lnTo>
                <a:lnTo>
                  <a:pt x="61" y="3"/>
                </a:lnTo>
                <a:lnTo>
                  <a:pt x="84" y="0"/>
                </a:lnTo>
                <a:close/>
              </a:path>
            </a:pathLst>
          </a:custGeom>
          <a:solidFill>
            <a:srgbClr val="253D90"/>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800" b="0" i="0" u="none" strike="noStrike" kern="1200" cap="none" spc="0" normalizeH="0" baseline="0" noProof="0">
              <a:ln>
                <a:noFill/>
              </a:ln>
              <a:solidFill>
                <a:srgbClr val="000000"/>
              </a:solidFill>
              <a:effectLst/>
              <a:uLnTx/>
              <a:uFillTx/>
              <a:latin typeface="Calibri"/>
              <a:ea typeface="+mn-ea"/>
              <a:cs typeface="+mn-cs"/>
            </a:endParaRPr>
          </a:p>
        </p:txBody>
      </p:sp>
      <p:sp>
        <p:nvSpPr>
          <p:cNvPr id="29" name="4 CuadroTexto">
            <a:extLst>
              <a:ext uri="{FF2B5EF4-FFF2-40B4-BE49-F238E27FC236}">
                <a16:creationId xmlns:a16="http://schemas.microsoft.com/office/drawing/2014/main" id="{011491CF-BF36-4632-88B5-79BFA70F433E}"/>
              </a:ext>
            </a:extLst>
          </p:cNvPr>
          <p:cNvSpPr txBox="1"/>
          <p:nvPr/>
        </p:nvSpPr>
        <p:spPr>
          <a:xfrm>
            <a:off x="323557" y="627135"/>
            <a:ext cx="6469642" cy="590931"/>
          </a:xfrm>
          <a:prstGeom prst="rect">
            <a:avLst/>
          </a:prstGeom>
          <a:noFill/>
        </p:spPr>
        <p:txBody>
          <a:bodyPr wrap="square" rtlCol="0">
            <a:spAutoFit/>
          </a:bodyPr>
          <a:lstStyle>
            <a:defPPr>
              <a:defRPr lang="es-ES"/>
            </a:defPPr>
            <a:lvl1pPr algn="ctr" defTabSz="914400">
              <a:lnSpc>
                <a:spcPct val="90000"/>
              </a:lnSpc>
              <a:defRPr sz="2000" b="1">
                <a:solidFill>
                  <a:prstClr val="black"/>
                </a:solidFill>
                <a:latin typeface="AmpleSoft-Medium" pitchFamily="50" charset="0"/>
                <a:cs typeface="Verdana"/>
              </a:defRPr>
            </a:lvl1pPr>
            <a:lvl2pPr defTabSz="914400"/>
            <a:lvl3pPr defTabSz="914400"/>
            <a:lvl4pPr defTabSz="914400"/>
            <a:lvl5pPr defTabSz="914400"/>
            <a:lvl6pPr defTabSz="914400"/>
            <a:lvl7pPr defTabSz="914400"/>
            <a:lvl8pPr defTabSz="914400"/>
            <a:lvl9pPr defTabSz="914400"/>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s-CO" sz="18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Número de casos acumulados de Coronavirus  </a:t>
            </a:r>
          </a:p>
          <a:p>
            <a:pPr marL="0" marR="0" lvl="0" indent="0" algn="ctr" defTabSz="914400" rtl="0" eaLnBrk="1" fontAlgn="auto" latinLnBrk="0" hangingPunct="1">
              <a:lnSpc>
                <a:spcPct val="90000"/>
              </a:lnSpc>
              <a:spcBef>
                <a:spcPts val="0"/>
              </a:spcBef>
              <a:spcAft>
                <a:spcPts val="0"/>
              </a:spcAft>
              <a:buClrTx/>
              <a:buSzTx/>
              <a:buFontTx/>
              <a:buNone/>
              <a:tabLst/>
              <a:defRPr/>
            </a:pPr>
            <a:r>
              <a:rPr kumimoji="0" lang="es-CO" sz="18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Colombia y Valle del Cauca – 2020</a:t>
            </a:r>
            <a:r>
              <a:rPr lang="es-CO" sz="1800" dirty="0">
                <a:latin typeface="Calibri" panose="020F0502020204030204" pitchFamily="34" charset="0"/>
                <a:cs typeface="Calibri" panose="020F0502020204030204" pitchFamily="34" charset="0"/>
              </a:rPr>
              <a:t> a abril 21 de 2020</a:t>
            </a:r>
            <a:endParaRPr kumimoji="0" lang="es-CO" sz="18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sp>
        <p:nvSpPr>
          <p:cNvPr id="30" name="7 CuadroTexto">
            <a:extLst>
              <a:ext uri="{FF2B5EF4-FFF2-40B4-BE49-F238E27FC236}">
                <a16:creationId xmlns:a16="http://schemas.microsoft.com/office/drawing/2014/main" id="{30AEA2B2-3D1F-45F9-AEB3-630C6556C1BE}"/>
              </a:ext>
            </a:extLst>
          </p:cNvPr>
          <p:cNvSpPr txBox="1"/>
          <p:nvPr/>
        </p:nvSpPr>
        <p:spPr>
          <a:xfrm>
            <a:off x="1775519" y="6143564"/>
            <a:ext cx="6719124" cy="400110"/>
          </a:xfrm>
          <a:prstGeom prst="rect">
            <a:avLst/>
          </a:prstGeom>
          <a:noFill/>
        </p:spPr>
        <p:txBody>
          <a:bodyPr wrap="square" rtlCol="0">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s-CO" sz="1000" b="0" i="0" u="none" strike="noStrike" kern="1200" cap="none" spc="0" normalizeH="0" baseline="0" noProof="0" dirty="0">
                <a:ln>
                  <a:noFill/>
                </a:ln>
                <a:solidFill>
                  <a:srgbClr val="000000">
                    <a:lumMod val="75000"/>
                    <a:lumOff val="25000"/>
                  </a:srgbClr>
                </a:solidFill>
                <a:effectLst/>
                <a:uLnTx/>
                <a:uFillTx/>
                <a:latin typeface="Calibri"/>
                <a:ea typeface="+mn-ea"/>
                <a:cs typeface="Kohinoor Devanagari" pitchFamily="50" charset="0"/>
              </a:rPr>
              <a:t>Fuente: DANE – Cálculos Cámara de Comercio de Cali</a:t>
            </a: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es-CO" sz="1000" b="0" i="0" u="none" strike="noStrike" kern="1200" cap="none" spc="0" normalizeH="0" baseline="0" noProof="0" dirty="0">
                <a:ln>
                  <a:noFill/>
                </a:ln>
                <a:solidFill>
                  <a:srgbClr val="000000">
                    <a:lumMod val="75000"/>
                    <a:lumOff val="25000"/>
                  </a:srgbClr>
                </a:solidFill>
                <a:effectLst/>
                <a:uLnTx/>
                <a:uFillTx/>
                <a:latin typeface="Calibri"/>
                <a:ea typeface="+mn-ea"/>
                <a:cs typeface="Kohinoor Devanagari" pitchFamily="50" charset="0"/>
              </a:rPr>
              <a:t>*Cifras a </a:t>
            </a:r>
            <a:r>
              <a:rPr lang="es-CO" sz="1000" dirty="0">
                <a:solidFill>
                  <a:srgbClr val="000000">
                    <a:lumMod val="75000"/>
                    <a:lumOff val="25000"/>
                  </a:srgbClr>
                </a:solidFill>
                <a:latin typeface="Calibri"/>
                <a:cs typeface="Kohinoor Devanagari" pitchFamily="50" charset="0"/>
              </a:rPr>
              <a:t>21</a:t>
            </a:r>
            <a:r>
              <a:rPr kumimoji="0" lang="es-CO" sz="1000" b="0" i="0" u="none" strike="noStrike" kern="1200" cap="none" spc="0" normalizeH="0" baseline="0" noProof="0" dirty="0">
                <a:ln>
                  <a:noFill/>
                </a:ln>
                <a:solidFill>
                  <a:srgbClr val="000000">
                    <a:lumMod val="75000"/>
                    <a:lumOff val="25000"/>
                  </a:srgbClr>
                </a:solidFill>
                <a:effectLst/>
                <a:uLnTx/>
                <a:uFillTx/>
                <a:latin typeface="Calibri"/>
                <a:ea typeface="+mn-ea"/>
                <a:cs typeface="Kohinoor Devanagari" pitchFamily="50" charset="0"/>
              </a:rPr>
              <a:t> de abril de 2020</a:t>
            </a:r>
          </a:p>
        </p:txBody>
      </p:sp>
    </p:spTree>
    <p:extLst>
      <p:ext uri="{BB962C8B-B14F-4D97-AF65-F5344CB8AC3E}">
        <p14:creationId xmlns:p14="http://schemas.microsoft.com/office/powerpoint/2010/main" val="96252432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Gráfico 2">
            <a:extLst>
              <a:ext uri="{FF2B5EF4-FFF2-40B4-BE49-F238E27FC236}">
                <a16:creationId xmlns:a16="http://schemas.microsoft.com/office/drawing/2014/main" id="{6A965287-C4F2-4340-875B-DBD77E92DF46}"/>
              </a:ext>
            </a:extLst>
          </p:cNvPr>
          <p:cNvGraphicFramePr/>
          <p:nvPr/>
        </p:nvGraphicFramePr>
        <p:xfrm>
          <a:off x="1626580" y="1113862"/>
          <a:ext cx="4635132" cy="3669632"/>
        </p:xfrm>
        <a:graphic>
          <a:graphicData uri="http://schemas.openxmlformats.org/drawingml/2006/chart">
            <c:chart xmlns:c="http://schemas.openxmlformats.org/drawingml/2006/chart" xmlns:r="http://schemas.openxmlformats.org/officeDocument/2006/relationships" r:id="rId2"/>
          </a:graphicData>
        </a:graphic>
      </p:graphicFrame>
      <p:grpSp>
        <p:nvGrpSpPr>
          <p:cNvPr id="20" name="Group 5">
            <a:extLst>
              <a:ext uri="{FF2B5EF4-FFF2-40B4-BE49-F238E27FC236}">
                <a16:creationId xmlns:a16="http://schemas.microsoft.com/office/drawing/2014/main" id="{085F6D7E-958B-4101-B162-5D5372BCB835}"/>
              </a:ext>
            </a:extLst>
          </p:cNvPr>
          <p:cNvGrpSpPr/>
          <p:nvPr/>
        </p:nvGrpSpPr>
        <p:grpSpPr>
          <a:xfrm>
            <a:off x="2033788" y="4734893"/>
            <a:ext cx="4062212" cy="667286"/>
            <a:chOff x="0" y="0"/>
            <a:chExt cx="8504688" cy="1858799"/>
          </a:xfrm>
        </p:grpSpPr>
        <p:sp>
          <p:nvSpPr>
            <p:cNvPr id="23" name="Shape">
              <a:extLst>
                <a:ext uri="{FF2B5EF4-FFF2-40B4-BE49-F238E27FC236}">
                  <a16:creationId xmlns:a16="http://schemas.microsoft.com/office/drawing/2014/main" id="{BC9B83A5-BA26-4B8F-8843-1DA26D1E1077}"/>
                </a:ext>
              </a:extLst>
            </p:cNvPr>
            <p:cNvSpPr/>
            <p:nvPr/>
          </p:nvSpPr>
          <p:spPr>
            <a:xfrm>
              <a:off x="0" y="0"/>
              <a:ext cx="8504688" cy="1858799"/>
            </a:xfrm>
            <a:custGeom>
              <a:avLst/>
              <a:gdLst/>
              <a:ahLst/>
              <a:cxnLst>
                <a:cxn ang="0">
                  <a:pos x="wd2" y="hd2"/>
                </a:cxn>
                <a:cxn ang="5400000">
                  <a:pos x="wd2" y="hd2"/>
                </a:cxn>
                <a:cxn ang="10800000">
                  <a:pos x="wd2" y="hd2"/>
                </a:cxn>
                <a:cxn ang="16200000">
                  <a:pos x="wd2" y="hd2"/>
                </a:cxn>
              </a:cxnLst>
              <a:rect l="0" t="0" r="r" b="b"/>
              <a:pathLst>
                <a:path w="21600" h="21600" extrusionOk="0">
                  <a:moveTo>
                    <a:pt x="19240" y="0"/>
                  </a:moveTo>
                  <a:lnTo>
                    <a:pt x="2360" y="0"/>
                  </a:lnTo>
                  <a:cubicBezTo>
                    <a:pt x="1056" y="0"/>
                    <a:pt x="0" y="4830"/>
                    <a:pt x="0" y="10800"/>
                  </a:cubicBezTo>
                  <a:cubicBezTo>
                    <a:pt x="0" y="16770"/>
                    <a:pt x="1056" y="21600"/>
                    <a:pt x="2360" y="21600"/>
                  </a:cubicBezTo>
                  <a:lnTo>
                    <a:pt x="19240" y="21600"/>
                  </a:lnTo>
                  <a:cubicBezTo>
                    <a:pt x="20544" y="21600"/>
                    <a:pt x="21600" y="16770"/>
                    <a:pt x="21600" y="10800"/>
                  </a:cubicBezTo>
                  <a:cubicBezTo>
                    <a:pt x="21600" y="4830"/>
                    <a:pt x="20544" y="0"/>
                    <a:pt x="19240" y="0"/>
                  </a:cubicBezTo>
                  <a:close/>
                </a:path>
              </a:pathLst>
            </a:custGeom>
            <a:solidFill>
              <a:srgbClr val="1F497D"/>
            </a:solidFill>
            <a:ln w="12700">
              <a:miter lim="400000"/>
            </a:ln>
          </p:spPr>
          <p:txBody>
            <a:bodyPr lIns="38100" tIns="38100" rIns="38100" bIns="3810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24" name="Shape">
              <a:extLst>
                <a:ext uri="{FF2B5EF4-FFF2-40B4-BE49-F238E27FC236}">
                  <a16:creationId xmlns:a16="http://schemas.microsoft.com/office/drawing/2014/main" id="{59993EA6-D3CE-45EC-9508-C2FD1F3CE11F}"/>
                </a:ext>
              </a:extLst>
            </p:cNvPr>
            <p:cNvSpPr/>
            <p:nvPr/>
          </p:nvSpPr>
          <p:spPr>
            <a:xfrm>
              <a:off x="121427" y="121425"/>
              <a:ext cx="8261834" cy="1615948"/>
            </a:xfrm>
            <a:custGeom>
              <a:avLst/>
              <a:gdLst/>
              <a:ahLst/>
              <a:cxnLst>
                <a:cxn ang="0">
                  <a:pos x="wd2" y="hd2"/>
                </a:cxn>
                <a:cxn ang="5400000">
                  <a:pos x="wd2" y="hd2"/>
                </a:cxn>
                <a:cxn ang="10800000">
                  <a:pos x="wd2" y="hd2"/>
                </a:cxn>
                <a:cxn ang="16200000">
                  <a:pos x="wd2" y="hd2"/>
                </a:cxn>
              </a:cxnLst>
              <a:rect l="0" t="0" r="r" b="b"/>
              <a:pathLst>
                <a:path w="21600" h="21600" extrusionOk="0">
                  <a:moveTo>
                    <a:pt x="19488" y="0"/>
                  </a:moveTo>
                  <a:lnTo>
                    <a:pt x="2112" y="0"/>
                  </a:lnTo>
                  <a:cubicBezTo>
                    <a:pt x="952" y="0"/>
                    <a:pt x="0" y="4807"/>
                    <a:pt x="0" y="10800"/>
                  </a:cubicBezTo>
                  <a:lnTo>
                    <a:pt x="0" y="10800"/>
                  </a:lnTo>
                  <a:cubicBezTo>
                    <a:pt x="0" y="16731"/>
                    <a:pt x="940" y="21600"/>
                    <a:pt x="2112" y="21600"/>
                  </a:cubicBezTo>
                  <a:lnTo>
                    <a:pt x="19488" y="21600"/>
                  </a:lnTo>
                  <a:cubicBezTo>
                    <a:pt x="20648" y="21600"/>
                    <a:pt x="21600" y="16793"/>
                    <a:pt x="21600" y="10800"/>
                  </a:cubicBezTo>
                  <a:lnTo>
                    <a:pt x="21600" y="10800"/>
                  </a:lnTo>
                  <a:cubicBezTo>
                    <a:pt x="21600" y="4807"/>
                    <a:pt x="20660" y="0"/>
                    <a:pt x="19488" y="0"/>
                  </a:cubicBezTo>
                  <a:close/>
                </a:path>
              </a:pathLst>
            </a:custGeom>
            <a:solidFill>
              <a:srgbClr val="FFFFFF"/>
            </a:solidFill>
            <a:ln w="12700">
              <a:miter lim="400000"/>
            </a:ln>
          </p:spPr>
          <p:txBody>
            <a:bodyPr lIns="38100" tIns="38100" rIns="38100" bIns="3810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0" cap="none" spc="0" normalizeH="0" baseline="0" noProof="0">
                <a:ln>
                  <a:noFill/>
                </a:ln>
                <a:solidFill>
                  <a:sysClr val="windowText" lastClr="000000"/>
                </a:solidFill>
                <a:effectLst/>
                <a:uLnTx/>
                <a:uFillTx/>
                <a:latin typeface="Calibri"/>
                <a:ea typeface="+mn-ea"/>
                <a:cs typeface="+mn-cs"/>
              </a:endParaRPr>
            </a:p>
          </p:txBody>
        </p:sp>
        <p:grpSp>
          <p:nvGrpSpPr>
            <p:cNvPr id="25" name="Group 2">
              <a:extLst>
                <a:ext uri="{FF2B5EF4-FFF2-40B4-BE49-F238E27FC236}">
                  <a16:creationId xmlns:a16="http://schemas.microsoft.com/office/drawing/2014/main" id="{DA781028-64CC-4D15-BA02-B5F77593E297}"/>
                </a:ext>
              </a:extLst>
            </p:cNvPr>
            <p:cNvGrpSpPr/>
            <p:nvPr/>
          </p:nvGrpSpPr>
          <p:grpSpPr>
            <a:xfrm>
              <a:off x="248695" y="252200"/>
              <a:ext cx="8007299" cy="1354399"/>
              <a:chOff x="248695" y="252200"/>
              <a:chExt cx="8007299" cy="1354399"/>
            </a:xfrm>
          </p:grpSpPr>
          <p:sp>
            <p:nvSpPr>
              <p:cNvPr id="26" name="Freeform 17">
                <a:extLst>
                  <a:ext uri="{FF2B5EF4-FFF2-40B4-BE49-F238E27FC236}">
                    <a16:creationId xmlns:a16="http://schemas.microsoft.com/office/drawing/2014/main" id="{11C28760-DF7E-4D46-A464-5E0F19285412}"/>
                  </a:ext>
                </a:extLst>
              </p:cNvPr>
              <p:cNvSpPr/>
              <p:nvPr/>
            </p:nvSpPr>
            <p:spPr>
              <a:xfrm>
                <a:off x="248695" y="252200"/>
                <a:ext cx="700551" cy="1354398"/>
              </a:xfrm>
              <a:custGeom>
                <a:avLst/>
                <a:gdLst>
                  <a:gd name="connsiteX0" fmla="*/ 677059 w 700551"/>
                  <a:gd name="connsiteY0" fmla="*/ 0 h 1354398"/>
                  <a:gd name="connsiteX1" fmla="*/ 700551 w 700551"/>
                  <a:gd name="connsiteY1" fmla="*/ 0 h 1354398"/>
                  <a:gd name="connsiteX2" fmla="*/ 700551 w 700551"/>
                  <a:gd name="connsiteY2" fmla="*/ 1354398 h 1354398"/>
                  <a:gd name="connsiteX3" fmla="*/ 677059 w 700551"/>
                  <a:gd name="connsiteY3" fmla="*/ 1354398 h 1354398"/>
                  <a:gd name="connsiteX4" fmla="*/ 13777 w 700551"/>
                  <a:gd name="connsiteY4" fmla="*/ 813576 h 1354398"/>
                  <a:gd name="connsiteX5" fmla="*/ 0 w 700551"/>
                  <a:gd name="connsiteY5" fmla="*/ 677229 h 1354398"/>
                  <a:gd name="connsiteX6" fmla="*/ 0 w 700551"/>
                  <a:gd name="connsiteY6" fmla="*/ 677170 h 1354398"/>
                  <a:gd name="connsiteX7" fmla="*/ 13777 w 700551"/>
                  <a:gd name="connsiteY7" fmla="*/ 540822 h 1354398"/>
                  <a:gd name="connsiteX8" fmla="*/ 677059 w 700551"/>
                  <a:gd name="connsiteY8" fmla="*/ 0 h 1354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00551" h="1354398">
                    <a:moveTo>
                      <a:pt x="677059" y="0"/>
                    </a:moveTo>
                    <a:lnTo>
                      <a:pt x="700551" y="0"/>
                    </a:lnTo>
                    <a:lnTo>
                      <a:pt x="700551" y="1354398"/>
                    </a:lnTo>
                    <a:lnTo>
                      <a:pt x="677059" y="1354398"/>
                    </a:lnTo>
                    <a:cubicBezTo>
                      <a:pt x="350381" y="1354398"/>
                      <a:pt x="77014" y="1121994"/>
                      <a:pt x="13777" y="813576"/>
                    </a:cubicBezTo>
                    <a:lnTo>
                      <a:pt x="0" y="677229"/>
                    </a:lnTo>
                    <a:lnTo>
                      <a:pt x="0" y="677170"/>
                    </a:lnTo>
                    <a:lnTo>
                      <a:pt x="13777" y="540822"/>
                    </a:lnTo>
                    <a:cubicBezTo>
                      <a:pt x="77014" y="232404"/>
                      <a:pt x="350381" y="0"/>
                      <a:pt x="677059" y="0"/>
                    </a:cubicBezTo>
                    <a:close/>
                  </a:path>
                </a:pathLst>
              </a:custGeom>
              <a:solidFill>
                <a:sysClr val="window" lastClr="FFFFFF">
                  <a:lumMod val="75000"/>
                </a:sysClr>
              </a:solidFill>
              <a:ln w="12700">
                <a:miter lim="400000"/>
              </a:ln>
            </p:spPr>
            <p:txBody>
              <a:bodyPr wrap="square" lIns="38100" tIns="38100" rIns="38100" bIns="3810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27" name="Freeform 19">
                <a:extLst>
                  <a:ext uri="{FF2B5EF4-FFF2-40B4-BE49-F238E27FC236}">
                    <a16:creationId xmlns:a16="http://schemas.microsoft.com/office/drawing/2014/main" id="{2E7F1769-5FA7-44AF-9492-C83D8EB0EEB5}"/>
                  </a:ext>
                </a:extLst>
              </p:cNvPr>
              <p:cNvSpPr/>
              <p:nvPr/>
            </p:nvSpPr>
            <p:spPr>
              <a:xfrm>
                <a:off x="1060556" y="252200"/>
                <a:ext cx="700551" cy="1354398"/>
              </a:xfrm>
              <a:custGeom>
                <a:avLst/>
                <a:gdLst>
                  <a:gd name="connsiteX0" fmla="*/ 0 w 700551"/>
                  <a:gd name="connsiteY0" fmla="*/ 0 h 1354398"/>
                  <a:gd name="connsiteX1" fmla="*/ 700551 w 700551"/>
                  <a:gd name="connsiteY1" fmla="*/ 0 h 1354398"/>
                  <a:gd name="connsiteX2" fmla="*/ 700551 w 700551"/>
                  <a:gd name="connsiteY2" fmla="*/ 1354398 h 1354398"/>
                  <a:gd name="connsiteX3" fmla="*/ 0 w 700551"/>
                  <a:gd name="connsiteY3" fmla="*/ 1354398 h 1354398"/>
                </a:gdLst>
                <a:ahLst/>
                <a:cxnLst>
                  <a:cxn ang="0">
                    <a:pos x="connsiteX0" y="connsiteY0"/>
                  </a:cxn>
                  <a:cxn ang="0">
                    <a:pos x="connsiteX1" y="connsiteY1"/>
                  </a:cxn>
                  <a:cxn ang="0">
                    <a:pos x="connsiteX2" y="connsiteY2"/>
                  </a:cxn>
                  <a:cxn ang="0">
                    <a:pos x="connsiteX3" y="connsiteY3"/>
                  </a:cxn>
                </a:cxnLst>
                <a:rect l="l" t="t" r="r" b="b"/>
                <a:pathLst>
                  <a:path w="700551" h="1354398">
                    <a:moveTo>
                      <a:pt x="0" y="0"/>
                    </a:moveTo>
                    <a:lnTo>
                      <a:pt x="700551" y="0"/>
                    </a:lnTo>
                    <a:lnTo>
                      <a:pt x="700551" y="1354398"/>
                    </a:lnTo>
                    <a:lnTo>
                      <a:pt x="0" y="1354398"/>
                    </a:lnTo>
                    <a:close/>
                  </a:path>
                </a:pathLst>
              </a:custGeom>
              <a:solidFill>
                <a:sysClr val="window" lastClr="FFFFFF">
                  <a:lumMod val="75000"/>
                </a:sysClr>
              </a:solidFill>
              <a:ln w="12700">
                <a:miter lim="400000"/>
              </a:ln>
            </p:spPr>
            <p:txBody>
              <a:bodyPr wrap="square" lIns="38100" tIns="38100" rIns="38100" bIns="3810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28" name="Freeform 21">
                <a:extLst>
                  <a:ext uri="{FF2B5EF4-FFF2-40B4-BE49-F238E27FC236}">
                    <a16:creationId xmlns:a16="http://schemas.microsoft.com/office/drawing/2014/main" id="{FF08B50C-744F-4E04-BC17-AA4FDEE3568F}"/>
                  </a:ext>
                </a:extLst>
              </p:cNvPr>
              <p:cNvSpPr/>
              <p:nvPr/>
            </p:nvSpPr>
            <p:spPr>
              <a:xfrm>
                <a:off x="1872417" y="252200"/>
                <a:ext cx="700551" cy="1354398"/>
              </a:xfrm>
              <a:custGeom>
                <a:avLst/>
                <a:gdLst>
                  <a:gd name="connsiteX0" fmla="*/ 0 w 700551"/>
                  <a:gd name="connsiteY0" fmla="*/ 0 h 1354398"/>
                  <a:gd name="connsiteX1" fmla="*/ 700551 w 700551"/>
                  <a:gd name="connsiteY1" fmla="*/ 0 h 1354398"/>
                  <a:gd name="connsiteX2" fmla="*/ 700551 w 700551"/>
                  <a:gd name="connsiteY2" fmla="*/ 1354398 h 1354398"/>
                  <a:gd name="connsiteX3" fmla="*/ 0 w 700551"/>
                  <a:gd name="connsiteY3" fmla="*/ 1354398 h 1354398"/>
                </a:gdLst>
                <a:ahLst/>
                <a:cxnLst>
                  <a:cxn ang="0">
                    <a:pos x="connsiteX0" y="connsiteY0"/>
                  </a:cxn>
                  <a:cxn ang="0">
                    <a:pos x="connsiteX1" y="connsiteY1"/>
                  </a:cxn>
                  <a:cxn ang="0">
                    <a:pos x="connsiteX2" y="connsiteY2"/>
                  </a:cxn>
                  <a:cxn ang="0">
                    <a:pos x="connsiteX3" y="connsiteY3"/>
                  </a:cxn>
                </a:cxnLst>
                <a:rect l="l" t="t" r="r" b="b"/>
                <a:pathLst>
                  <a:path w="700551" h="1354398">
                    <a:moveTo>
                      <a:pt x="0" y="0"/>
                    </a:moveTo>
                    <a:lnTo>
                      <a:pt x="700551" y="0"/>
                    </a:lnTo>
                    <a:lnTo>
                      <a:pt x="700551" y="1354398"/>
                    </a:lnTo>
                    <a:lnTo>
                      <a:pt x="0" y="1354398"/>
                    </a:lnTo>
                    <a:close/>
                  </a:path>
                </a:pathLst>
              </a:custGeom>
              <a:solidFill>
                <a:srgbClr val="7030A0"/>
              </a:solidFill>
              <a:ln w="12700">
                <a:miter lim="400000"/>
              </a:ln>
            </p:spPr>
            <p:txBody>
              <a:bodyPr wrap="square" lIns="38100" tIns="38100" rIns="38100" bIns="3810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29" name="Freeform 23">
                <a:extLst>
                  <a:ext uri="{FF2B5EF4-FFF2-40B4-BE49-F238E27FC236}">
                    <a16:creationId xmlns:a16="http://schemas.microsoft.com/office/drawing/2014/main" id="{70E6B679-7474-461F-84F3-B74630C18978}"/>
                  </a:ext>
                </a:extLst>
              </p:cNvPr>
              <p:cNvSpPr/>
              <p:nvPr/>
            </p:nvSpPr>
            <p:spPr>
              <a:xfrm>
                <a:off x="2684278" y="252200"/>
                <a:ext cx="700551" cy="1354398"/>
              </a:xfrm>
              <a:custGeom>
                <a:avLst/>
                <a:gdLst>
                  <a:gd name="connsiteX0" fmla="*/ 0 w 700551"/>
                  <a:gd name="connsiteY0" fmla="*/ 0 h 1354398"/>
                  <a:gd name="connsiteX1" fmla="*/ 700551 w 700551"/>
                  <a:gd name="connsiteY1" fmla="*/ 0 h 1354398"/>
                  <a:gd name="connsiteX2" fmla="*/ 700551 w 700551"/>
                  <a:gd name="connsiteY2" fmla="*/ 1354398 h 1354398"/>
                  <a:gd name="connsiteX3" fmla="*/ 0 w 700551"/>
                  <a:gd name="connsiteY3" fmla="*/ 1354398 h 1354398"/>
                </a:gdLst>
                <a:ahLst/>
                <a:cxnLst>
                  <a:cxn ang="0">
                    <a:pos x="connsiteX0" y="connsiteY0"/>
                  </a:cxn>
                  <a:cxn ang="0">
                    <a:pos x="connsiteX1" y="connsiteY1"/>
                  </a:cxn>
                  <a:cxn ang="0">
                    <a:pos x="connsiteX2" y="connsiteY2"/>
                  </a:cxn>
                  <a:cxn ang="0">
                    <a:pos x="connsiteX3" y="connsiteY3"/>
                  </a:cxn>
                </a:cxnLst>
                <a:rect l="l" t="t" r="r" b="b"/>
                <a:pathLst>
                  <a:path w="700551" h="1354398">
                    <a:moveTo>
                      <a:pt x="0" y="0"/>
                    </a:moveTo>
                    <a:lnTo>
                      <a:pt x="700551" y="0"/>
                    </a:lnTo>
                    <a:lnTo>
                      <a:pt x="700551" y="1354398"/>
                    </a:lnTo>
                    <a:lnTo>
                      <a:pt x="0" y="1354398"/>
                    </a:lnTo>
                    <a:close/>
                  </a:path>
                </a:pathLst>
              </a:custGeom>
              <a:solidFill>
                <a:sysClr val="window" lastClr="FFFFFF">
                  <a:lumMod val="75000"/>
                </a:sysClr>
              </a:solidFill>
              <a:ln w="12700">
                <a:miter lim="400000"/>
              </a:ln>
            </p:spPr>
            <p:txBody>
              <a:bodyPr wrap="square" lIns="38100" tIns="38100" rIns="38100" bIns="3810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30" name="Freeform 25">
                <a:extLst>
                  <a:ext uri="{FF2B5EF4-FFF2-40B4-BE49-F238E27FC236}">
                    <a16:creationId xmlns:a16="http://schemas.microsoft.com/office/drawing/2014/main" id="{3877743C-3B9C-4418-BD17-70C34BE1E68B}"/>
                  </a:ext>
                </a:extLst>
              </p:cNvPr>
              <p:cNvSpPr/>
              <p:nvPr/>
            </p:nvSpPr>
            <p:spPr>
              <a:xfrm>
                <a:off x="3496139" y="252200"/>
                <a:ext cx="700551" cy="1354398"/>
              </a:xfrm>
              <a:custGeom>
                <a:avLst/>
                <a:gdLst>
                  <a:gd name="connsiteX0" fmla="*/ 0 w 700551"/>
                  <a:gd name="connsiteY0" fmla="*/ 0 h 1354398"/>
                  <a:gd name="connsiteX1" fmla="*/ 700551 w 700551"/>
                  <a:gd name="connsiteY1" fmla="*/ 0 h 1354398"/>
                  <a:gd name="connsiteX2" fmla="*/ 700551 w 700551"/>
                  <a:gd name="connsiteY2" fmla="*/ 1354398 h 1354398"/>
                  <a:gd name="connsiteX3" fmla="*/ 0 w 700551"/>
                  <a:gd name="connsiteY3" fmla="*/ 1354398 h 1354398"/>
                </a:gdLst>
                <a:ahLst/>
                <a:cxnLst>
                  <a:cxn ang="0">
                    <a:pos x="connsiteX0" y="connsiteY0"/>
                  </a:cxn>
                  <a:cxn ang="0">
                    <a:pos x="connsiteX1" y="connsiteY1"/>
                  </a:cxn>
                  <a:cxn ang="0">
                    <a:pos x="connsiteX2" y="connsiteY2"/>
                  </a:cxn>
                  <a:cxn ang="0">
                    <a:pos x="connsiteX3" y="connsiteY3"/>
                  </a:cxn>
                </a:cxnLst>
                <a:rect l="l" t="t" r="r" b="b"/>
                <a:pathLst>
                  <a:path w="700551" h="1354398">
                    <a:moveTo>
                      <a:pt x="0" y="0"/>
                    </a:moveTo>
                    <a:lnTo>
                      <a:pt x="700551" y="0"/>
                    </a:lnTo>
                    <a:lnTo>
                      <a:pt x="700551" y="1354398"/>
                    </a:lnTo>
                    <a:lnTo>
                      <a:pt x="0" y="1354398"/>
                    </a:lnTo>
                    <a:close/>
                  </a:path>
                </a:pathLst>
              </a:custGeom>
              <a:solidFill>
                <a:sysClr val="window" lastClr="FFFFFF">
                  <a:lumMod val="75000"/>
                </a:sysClr>
              </a:solidFill>
              <a:ln w="12700">
                <a:miter lim="400000"/>
              </a:ln>
            </p:spPr>
            <p:txBody>
              <a:bodyPr wrap="square" lIns="38100" tIns="38100" rIns="38100" bIns="3810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31" name="Freeform 27">
                <a:extLst>
                  <a:ext uri="{FF2B5EF4-FFF2-40B4-BE49-F238E27FC236}">
                    <a16:creationId xmlns:a16="http://schemas.microsoft.com/office/drawing/2014/main" id="{19ABF477-EA83-423B-A492-F77571B97668}"/>
                  </a:ext>
                </a:extLst>
              </p:cNvPr>
              <p:cNvSpPr/>
              <p:nvPr/>
            </p:nvSpPr>
            <p:spPr>
              <a:xfrm>
                <a:off x="4308000" y="252200"/>
                <a:ext cx="700551" cy="1354398"/>
              </a:xfrm>
              <a:custGeom>
                <a:avLst/>
                <a:gdLst>
                  <a:gd name="connsiteX0" fmla="*/ 0 w 700551"/>
                  <a:gd name="connsiteY0" fmla="*/ 0 h 1354398"/>
                  <a:gd name="connsiteX1" fmla="*/ 700551 w 700551"/>
                  <a:gd name="connsiteY1" fmla="*/ 0 h 1354398"/>
                  <a:gd name="connsiteX2" fmla="*/ 700551 w 700551"/>
                  <a:gd name="connsiteY2" fmla="*/ 1354398 h 1354398"/>
                  <a:gd name="connsiteX3" fmla="*/ 0 w 700551"/>
                  <a:gd name="connsiteY3" fmla="*/ 1354398 h 1354398"/>
                </a:gdLst>
                <a:ahLst/>
                <a:cxnLst>
                  <a:cxn ang="0">
                    <a:pos x="connsiteX0" y="connsiteY0"/>
                  </a:cxn>
                  <a:cxn ang="0">
                    <a:pos x="connsiteX1" y="connsiteY1"/>
                  </a:cxn>
                  <a:cxn ang="0">
                    <a:pos x="connsiteX2" y="connsiteY2"/>
                  </a:cxn>
                  <a:cxn ang="0">
                    <a:pos x="connsiteX3" y="connsiteY3"/>
                  </a:cxn>
                </a:cxnLst>
                <a:rect l="l" t="t" r="r" b="b"/>
                <a:pathLst>
                  <a:path w="700551" h="1354398">
                    <a:moveTo>
                      <a:pt x="0" y="0"/>
                    </a:moveTo>
                    <a:lnTo>
                      <a:pt x="700551" y="0"/>
                    </a:lnTo>
                    <a:lnTo>
                      <a:pt x="700551" y="1354398"/>
                    </a:lnTo>
                    <a:lnTo>
                      <a:pt x="0" y="1354398"/>
                    </a:lnTo>
                    <a:close/>
                  </a:path>
                </a:pathLst>
              </a:custGeom>
              <a:solidFill>
                <a:sysClr val="window" lastClr="FFFFFF">
                  <a:lumMod val="75000"/>
                </a:sysClr>
              </a:solidFill>
              <a:ln w="12700">
                <a:miter lim="400000"/>
              </a:ln>
            </p:spPr>
            <p:txBody>
              <a:bodyPr wrap="square" lIns="38100" tIns="38100" rIns="38100" bIns="3810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32" name="Freeform 29">
                <a:extLst>
                  <a:ext uri="{FF2B5EF4-FFF2-40B4-BE49-F238E27FC236}">
                    <a16:creationId xmlns:a16="http://schemas.microsoft.com/office/drawing/2014/main" id="{EB948120-14BE-43B5-A8A6-0EC343311177}"/>
                  </a:ext>
                </a:extLst>
              </p:cNvPr>
              <p:cNvSpPr/>
              <p:nvPr/>
            </p:nvSpPr>
            <p:spPr>
              <a:xfrm>
                <a:off x="5119861" y="252200"/>
                <a:ext cx="700551" cy="1354398"/>
              </a:xfrm>
              <a:custGeom>
                <a:avLst/>
                <a:gdLst>
                  <a:gd name="connsiteX0" fmla="*/ 0 w 700551"/>
                  <a:gd name="connsiteY0" fmla="*/ 0 h 1354398"/>
                  <a:gd name="connsiteX1" fmla="*/ 700551 w 700551"/>
                  <a:gd name="connsiteY1" fmla="*/ 0 h 1354398"/>
                  <a:gd name="connsiteX2" fmla="*/ 700551 w 700551"/>
                  <a:gd name="connsiteY2" fmla="*/ 1354398 h 1354398"/>
                  <a:gd name="connsiteX3" fmla="*/ 0 w 700551"/>
                  <a:gd name="connsiteY3" fmla="*/ 1354398 h 1354398"/>
                </a:gdLst>
                <a:ahLst/>
                <a:cxnLst>
                  <a:cxn ang="0">
                    <a:pos x="connsiteX0" y="connsiteY0"/>
                  </a:cxn>
                  <a:cxn ang="0">
                    <a:pos x="connsiteX1" y="connsiteY1"/>
                  </a:cxn>
                  <a:cxn ang="0">
                    <a:pos x="connsiteX2" y="connsiteY2"/>
                  </a:cxn>
                  <a:cxn ang="0">
                    <a:pos x="connsiteX3" y="connsiteY3"/>
                  </a:cxn>
                </a:cxnLst>
                <a:rect l="l" t="t" r="r" b="b"/>
                <a:pathLst>
                  <a:path w="700551" h="1354398">
                    <a:moveTo>
                      <a:pt x="0" y="0"/>
                    </a:moveTo>
                    <a:lnTo>
                      <a:pt x="700551" y="0"/>
                    </a:lnTo>
                    <a:lnTo>
                      <a:pt x="700551" y="1354398"/>
                    </a:lnTo>
                    <a:lnTo>
                      <a:pt x="0" y="1354398"/>
                    </a:lnTo>
                    <a:close/>
                  </a:path>
                </a:pathLst>
              </a:custGeom>
              <a:solidFill>
                <a:sysClr val="window" lastClr="FFFFFF">
                  <a:lumMod val="75000"/>
                </a:sysClr>
              </a:solidFill>
              <a:ln w="12700">
                <a:miter lim="400000"/>
              </a:ln>
            </p:spPr>
            <p:txBody>
              <a:bodyPr wrap="square" lIns="38100" tIns="38100" rIns="38100" bIns="3810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33" name="Freeform 31">
                <a:extLst>
                  <a:ext uri="{FF2B5EF4-FFF2-40B4-BE49-F238E27FC236}">
                    <a16:creationId xmlns:a16="http://schemas.microsoft.com/office/drawing/2014/main" id="{9C0D4C86-0C18-4F3D-88E9-3D9F59E6FB78}"/>
                  </a:ext>
                </a:extLst>
              </p:cNvPr>
              <p:cNvSpPr/>
              <p:nvPr/>
            </p:nvSpPr>
            <p:spPr>
              <a:xfrm>
                <a:off x="5931722" y="252200"/>
                <a:ext cx="700551" cy="1354398"/>
              </a:xfrm>
              <a:custGeom>
                <a:avLst/>
                <a:gdLst>
                  <a:gd name="connsiteX0" fmla="*/ 0 w 700551"/>
                  <a:gd name="connsiteY0" fmla="*/ 0 h 1354398"/>
                  <a:gd name="connsiteX1" fmla="*/ 700551 w 700551"/>
                  <a:gd name="connsiteY1" fmla="*/ 0 h 1354398"/>
                  <a:gd name="connsiteX2" fmla="*/ 700551 w 700551"/>
                  <a:gd name="connsiteY2" fmla="*/ 1354398 h 1354398"/>
                  <a:gd name="connsiteX3" fmla="*/ 0 w 700551"/>
                  <a:gd name="connsiteY3" fmla="*/ 1354398 h 1354398"/>
                </a:gdLst>
                <a:ahLst/>
                <a:cxnLst>
                  <a:cxn ang="0">
                    <a:pos x="connsiteX0" y="connsiteY0"/>
                  </a:cxn>
                  <a:cxn ang="0">
                    <a:pos x="connsiteX1" y="connsiteY1"/>
                  </a:cxn>
                  <a:cxn ang="0">
                    <a:pos x="connsiteX2" y="connsiteY2"/>
                  </a:cxn>
                  <a:cxn ang="0">
                    <a:pos x="connsiteX3" y="connsiteY3"/>
                  </a:cxn>
                </a:cxnLst>
                <a:rect l="l" t="t" r="r" b="b"/>
                <a:pathLst>
                  <a:path w="700551" h="1354398">
                    <a:moveTo>
                      <a:pt x="0" y="0"/>
                    </a:moveTo>
                    <a:lnTo>
                      <a:pt x="700551" y="0"/>
                    </a:lnTo>
                    <a:lnTo>
                      <a:pt x="700551" y="1354398"/>
                    </a:lnTo>
                    <a:lnTo>
                      <a:pt x="0" y="1354398"/>
                    </a:lnTo>
                    <a:close/>
                  </a:path>
                </a:pathLst>
              </a:custGeom>
              <a:solidFill>
                <a:sysClr val="window" lastClr="FFFFFF">
                  <a:lumMod val="75000"/>
                </a:sysClr>
              </a:solidFill>
              <a:ln w="12700">
                <a:miter lim="400000"/>
              </a:ln>
            </p:spPr>
            <p:txBody>
              <a:bodyPr wrap="square" lIns="38100" tIns="38100" rIns="38100" bIns="3810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34" name="Freeform 33">
                <a:extLst>
                  <a:ext uri="{FF2B5EF4-FFF2-40B4-BE49-F238E27FC236}">
                    <a16:creationId xmlns:a16="http://schemas.microsoft.com/office/drawing/2014/main" id="{6104AA55-8E78-48A5-8E23-5472498AD4D6}"/>
                  </a:ext>
                </a:extLst>
              </p:cNvPr>
              <p:cNvSpPr/>
              <p:nvPr/>
            </p:nvSpPr>
            <p:spPr>
              <a:xfrm>
                <a:off x="6743583" y="252200"/>
                <a:ext cx="700551" cy="1354398"/>
              </a:xfrm>
              <a:custGeom>
                <a:avLst/>
                <a:gdLst>
                  <a:gd name="connsiteX0" fmla="*/ 0 w 700551"/>
                  <a:gd name="connsiteY0" fmla="*/ 0 h 1354398"/>
                  <a:gd name="connsiteX1" fmla="*/ 700551 w 700551"/>
                  <a:gd name="connsiteY1" fmla="*/ 0 h 1354398"/>
                  <a:gd name="connsiteX2" fmla="*/ 700551 w 700551"/>
                  <a:gd name="connsiteY2" fmla="*/ 1354398 h 1354398"/>
                  <a:gd name="connsiteX3" fmla="*/ 0 w 700551"/>
                  <a:gd name="connsiteY3" fmla="*/ 1354398 h 1354398"/>
                </a:gdLst>
                <a:ahLst/>
                <a:cxnLst>
                  <a:cxn ang="0">
                    <a:pos x="connsiteX0" y="connsiteY0"/>
                  </a:cxn>
                  <a:cxn ang="0">
                    <a:pos x="connsiteX1" y="connsiteY1"/>
                  </a:cxn>
                  <a:cxn ang="0">
                    <a:pos x="connsiteX2" y="connsiteY2"/>
                  </a:cxn>
                  <a:cxn ang="0">
                    <a:pos x="connsiteX3" y="connsiteY3"/>
                  </a:cxn>
                </a:cxnLst>
                <a:rect l="l" t="t" r="r" b="b"/>
                <a:pathLst>
                  <a:path w="700551" h="1354398">
                    <a:moveTo>
                      <a:pt x="0" y="0"/>
                    </a:moveTo>
                    <a:lnTo>
                      <a:pt x="700551" y="0"/>
                    </a:lnTo>
                    <a:lnTo>
                      <a:pt x="700551" y="1354398"/>
                    </a:lnTo>
                    <a:lnTo>
                      <a:pt x="0" y="1354398"/>
                    </a:lnTo>
                    <a:close/>
                  </a:path>
                </a:pathLst>
              </a:custGeom>
              <a:solidFill>
                <a:sysClr val="window" lastClr="FFFFFF">
                  <a:lumMod val="75000"/>
                </a:sysClr>
              </a:solidFill>
              <a:ln w="12700">
                <a:miter lim="400000"/>
              </a:ln>
            </p:spPr>
            <p:txBody>
              <a:bodyPr wrap="square" lIns="38100" tIns="38100" rIns="38100" bIns="3810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35" name="Freeform 36">
                <a:extLst>
                  <a:ext uri="{FF2B5EF4-FFF2-40B4-BE49-F238E27FC236}">
                    <a16:creationId xmlns:a16="http://schemas.microsoft.com/office/drawing/2014/main" id="{17E3FD6D-2950-4478-B89B-53D6095ABF60}"/>
                  </a:ext>
                </a:extLst>
              </p:cNvPr>
              <p:cNvSpPr/>
              <p:nvPr/>
            </p:nvSpPr>
            <p:spPr>
              <a:xfrm rot="10800000">
                <a:off x="7555443" y="252201"/>
                <a:ext cx="700551" cy="1354398"/>
              </a:xfrm>
              <a:custGeom>
                <a:avLst/>
                <a:gdLst>
                  <a:gd name="connsiteX0" fmla="*/ 677059 w 700551"/>
                  <a:gd name="connsiteY0" fmla="*/ 0 h 1354398"/>
                  <a:gd name="connsiteX1" fmla="*/ 700551 w 700551"/>
                  <a:gd name="connsiteY1" fmla="*/ 0 h 1354398"/>
                  <a:gd name="connsiteX2" fmla="*/ 700551 w 700551"/>
                  <a:gd name="connsiteY2" fmla="*/ 1354398 h 1354398"/>
                  <a:gd name="connsiteX3" fmla="*/ 677059 w 700551"/>
                  <a:gd name="connsiteY3" fmla="*/ 1354398 h 1354398"/>
                  <a:gd name="connsiteX4" fmla="*/ 13777 w 700551"/>
                  <a:gd name="connsiteY4" fmla="*/ 813576 h 1354398"/>
                  <a:gd name="connsiteX5" fmla="*/ 0 w 700551"/>
                  <a:gd name="connsiteY5" fmla="*/ 677229 h 1354398"/>
                  <a:gd name="connsiteX6" fmla="*/ 0 w 700551"/>
                  <a:gd name="connsiteY6" fmla="*/ 677170 h 1354398"/>
                  <a:gd name="connsiteX7" fmla="*/ 13777 w 700551"/>
                  <a:gd name="connsiteY7" fmla="*/ 540822 h 1354398"/>
                  <a:gd name="connsiteX8" fmla="*/ 677059 w 700551"/>
                  <a:gd name="connsiteY8" fmla="*/ 0 h 1354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00551" h="1354398">
                    <a:moveTo>
                      <a:pt x="677059" y="0"/>
                    </a:moveTo>
                    <a:lnTo>
                      <a:pt x="700551" y="0"/>
                    </a:lnTo>
                    <a:lnTo>
                      <a:pt x="700551" y="1354398"/>
                    </a:lnTo>
                    <a:lnTo>
                      <a:pt x="677059" y="1354398"/>
                    </a:lnTo>
                    <a:cubicBezTo>
                      <a:pt x="350381" y="1354398"/>
                      <a:pt x="77014" y="1121994"/>
                      <a:pt x="13777" y="813576"/>
                    </a:cubicBezTo>
                    <a:lnTo>
                      <a:pt x="0" y="677229"/>
                    </a:lnTo>
                    <a:lnTo>
                      <a:pt x="0" y="677170"/>
                    </a:lnTo>
                    <a:lnTo>
                      <a:pt x="13777" y="540822"/>
                    </a:lnTo>
                    <a:cubicBezTo>
                      <a:pt x="77014" y="232404"/>
                      <a:pt x="350381" y="0"/>
                      <a:pt x="677059" y="0"/>
                    </a:cubicBezTo>
                    <a:close/>
                  </a:path>
                </a:pathLst>
              </a:custGeom>
              <a:solidFill>
                <a:sysClr val="window" lastClr="FFFFFF">
                  <a:lumMod val="75000"/>
                </a:sysClr>
              </a:solidFill>
              <a:ln w="12700">
                <a:miter lim="400000"/>
              </a:ln>
            </p:spPr>
            <p:txBody>
              <a:bodyPr wrap="square" lIns="38100" tIns="38100" rIns="38100" bIns="3810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0" cap="none" spc="0" normalizeH="0" baseline="0" noProof="0">
                  <a:ln>
                    <a:noFill/>
                  </a:ln>
                  <a:solidFill>
                    <a:sysClr val="windowText" lastClr="000000"/>
                  </a:solidFill>
                  <a:effectLst/>
                  <a:uLnTx/>
                  <a:uFillTx/>
                  <a:latin typeface="Calibri"/>
                  <a:ea typeface="+mn-ea"/>
                  <a:cs typeface="+mn-cs"/>
                </a:endParaRPr>
              </a:p>
            </p:txBody>
          </p:sp>
        </p:grpSp>
      </p:grpSp>
      <p:sp>
        <p:nvSpPr>
          <p:cNvPr id="21" name="Shape">
            <a:extLst>
              <a:ext uri="{FF2B5EF4-FFF2-40B4-BE49-F238E27FC236}">
                <a16:creationId xmlns:a16="http://schemas.microsoft.com/office/drawing/2014/main" id="{079E6F0D-5FDC-45A6-8023-0EEFA8A5332B}"/>
              </a:ext>
            </a:extLst>
          </p:cNvPr>
          <p:cNvSpPr/>
          <p:nvPr/>
        </p:nvSpPr>
        <p:spPr>
          <a:xfrm>
            <a:off x="3018447" y="4681060"/>
            <a:ext cx="172106" cy="799099"/>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lnTo>
                  <a:pt x="10800" y="21600"/>
                </a:lnTo>
                <a:cubicBezTo>
                  <a:pt x="4569" y="21600"/>
                  <a:pt x="0" y="21014"/>
                  <a:pt x="0" y="20329"/>
                </a:cubicBezTo>
                <a:lnTo>
                  <a:pt x="0" y="1271"/>
                </a:lnTo>
                <a:cubicBezTo>
                  <a:pt x="0" y="538"/>
                  <a:pt x="4985" y="0"/>
                  <a:pt x="10800" y="0"/>
                </a:cubicBezTo>
                <a:lnTo>
                  <a:pt x="10800" y="0"/>
                </a:lnTo>
                <a:cubicBezTo>
                  <a:pt x="17031" y="0"/>
                  <a:pt x="21600" y="586"/>
                  <a:pt x="21600" y="1271"/>
                </a:cubicBezTo>
                <a:lnTo>
                  <a:pt x="21600" y="20329"/>
                </a:lnTo>
                <a:cubicBezTo>
                  <a:pt x="21600" y="21014"/>
                  <a:pt x="16616" y="21600"/>
                  <a:pt x="10800" y="21600"/>
                </a:cubicBezTo>
                <a:close/>
              </a:path>
            </a:pathLst>
          </a:custGeom>
          <a:solidFill>
            <a:sysClr val="window" lastClr="FFFFFF">
              <a:lumMod val="65000"/>
              <a:alpha val="68000"/>
            </a:sysClr>
          </a:solidFill>
          <a:ln w="12700">
            <a:miter lim="400000"/>
          </a:ln>
        </p:spPr>
        <p:txBody>
          <a:bodyPr lIns="38100" tIns="38100" rIns="38100" bIns="3810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22" name="TextBox 4">
            <a:extLst>
              <a:ext uri="{FF2B5EF4-FFF2-40B4-BE49-F238E27FC236}">
                <a16:creationId xmlns:a16="http://schemas.microsoft.com/office/drawing/2014/main" id="{4C8EC53F-DF2D-4565-82CD-7D85B95A089F}"/>
              </a:ext>
            </a:extLst>
          </p:cNvPr>
          <p:cNvSpPr txBox="1"/>
          <p:nvPr/>
        </p:nvSpPr>
        <p:spPr>
          <a:xfrm>
            <a:off x="3293414" y="4778483"/>
            <a:ext cx="1609725" cy="527050"/>
          </a:xfrm>
          <a:prstGeom prst="rect">
            <a:avLst/>
          </a:prstGeom>
          <a:noFill/>
        </p:spPr>
        <p:txBody>
          <a:bodyPr wrap="square" rtlCol="0" anchor="ctr">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Calibri" panose="020F0502020204030204" pitchFamily="34" charset="0"/>
                <a:ea typeface="MS Mincho" panose="02020609040205080304" pitchFamily="49" charset="-128"/>
                <a:cs typeface="Calibri" panose="020F0502020204030204" pitchFamily="34" charset="0"/>
              </a:rPr>
              <a:t>26,5% (promedio)</a:t>
            </a:r>
            <a:endParaRPr kumimoji="0" lang="es-CO" sz="2000" b="0" i="0" u="none" strike="noStrike" kern="1200" cap="none" spc="0" normalizeH="0" baseline="0" noProof="0" dirty="0">
              <a:ln>
                <a:noFill/>
              </a:ln>
              <a:solidFill>
                <a:srgbClr val="000000"/>
              </a:solidFill>
              <a:effectLst/>
              <a:uLnTx/>
              <a:uFillTx/>
              <a:latin typeface="Calibri" panose="020F0502020204030204" pitchFamily="34" charset="0"/>
              <a:ea typeface="MS Mincho" panose="02020609040205080304" pitchFamily="49" charset="-128"/>
              <a:cs typeface="Calibri" panose="020F0502020204030204" pitchFamily="34" charset="0"/>
            </a:endParaRPr>
          </a:p>
        </p:txBody>
      </p:sp>
      <p:sp>
        <p:nvSpPr>
          <p:cNvPr id="37" name="Rectángulo 36">
            <a:extLst>
              <a:ext uri="{FF2B5EF4-FFF2-40B4-BE49-F238E27FC236}">
                <a16:creationId xmlns:a16="http://schemas.microsoft.com/office/drawing/2014/main" id="{F9A8B5E0-2755-49B7-8FA2-D252B8E1538E}"/>
              </a:ext>
            </a:extLst>
          </p:cNvPr>
          <p:cNvSpPr/>
          <p:nvPr/>
        </p:nvSpPr>
        <p:spPr>
          <a:xfrm>
            <a:off x="151991" y="240352"/>
            <a:ext cx="7680566" cy="646331"/>
          </a:xfrm>
          <a:prstGeom prst="rect">
            <a:avLst/>
          </a:prstGeom>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CO" sz="1800" b="1" i="0" u="none" strike="noStrike" kern="1200" cap="none" spc="0" normalizeH="0" baseline="0" noProof="0" dirty="0">
                <a:ln>
                  <a:noFill/>
                </a:ln>
                <a:solidFill>
                  <a:srgbClr val="000000"/>
                </a:solidFill>
                <a:effectLst/>
                <a:uLnTx/>
                <a:uFillTx/>
                <a:latin typeface="Calibri"/>
                <a:ea typeface="+mn-ea"/>
                <a:cs typeface="+mn-cs"/>
              </a:rPr>
              <a:t>Capacidad instalada en operación (%) - Empresas afiliadas a la Cámara de Comercio de Cali – última semana de marzo de 2020</a:t>
            </a:r>
            <a:endParaRPr kumimoji="0" lang="es-CO" sz="2000" b="1" i="0" u="none" strike="noStrike" kern="1200" cap="none" spc="0" normalizeH="0" baseline="0" noProof="0" dirty="0">
              <a:ln>
                <a:noFill/>
              </a:ln>
              <a:solidFill>
                <a:prstClr val="black"/>
              </a:solidFill>
              <a:effectLst/>
              <a:uLnTx/>
              <a:uFillTx/>
              <a:latin typeface="Calibri"/>
              <a:ea typeface="Verdana" pitchFamily="34" charset="0"/>
              <a:cs typeface="+mn-cs"/>
            </a:endParaRPr>
          </a:p>
        </p:txBody>
      </p:sp>
      <p:sp>
        <p:nvSpPr>
          <p:cNvPr id="38" name="1 Título">
            <a:extLst>
              <a:ext uri="{FF2B5EF4-FFF2-40B4-BE49-F238E27FC236}">
                <a16:creationId xmlns:a16="http://schemas.microsoft.com/office/drawing/2014/main" id="{15F545F9-2C6D-4BE8-BD18-367103D2E970}"/>
              </a:ext>
            </a:extLst>
          </p:cNvPr>
          <p:cNvSpPr txBox="1">
            <a:spLocks/>
          </p:cNvSpPr>
          <p:nvPr/>
        </p:nvSpPr>
        <p:spPr>
          <a:xfrm>
            <a:off x="7146758" y="2671870"/>
            <a:ext cx="4742059" cy="757130"/>
          </a:xfrm>
          <a:prstGeom prst="rect">
            <a:avLst/>
          </a:prstGeom>
        </p:spPr>
        <p:txBody>
          <a:bodyPr vert="horz" lIns="68580" tIns="34290" rIns="68580" bIns="34290" rtlCol="0" anchor="ctr">
            <a:noAutofit/>
          </a:bodyPr>
          <a:lstStyle>
            <a:defPPr>
              <a:defRPr lang="es-ES"/>
            </a:defPPr>
            <a:lvl1pPr marR="0" lvl="0" indent="0" algn="just" defTabSz="914400" eaLnBrk="0" fontAlgn="base" hangingPunct="0">
              <a:lnSpc>
                <a:spcPct val="90000"/>
              </a:lnSpc>
              <a:spcBef>
                <a:spcPct val="0"/>
              </a:spcBef>
              <a:spcAft>
                <a:spcPct val="0"/>
              </a:spcAft>
              <a:buClrTx/>
              <a:buSzTx/>
              <a:buFontTx/>
              <a:buNone/>
              <a:tabLst/>
              <a:defRPr kumimoji="0" sz="2400" b="0" i="0" u="none" strike="noStrike" cap="none" spc="0" normalizeH="0" baseline="0">
                <a:ln>
                  <a:noFill/>
                </a:ln>
                <a:solidFill>
                  <a:srgbClr val="4B1D86"/>
                </a:solidFill>
                <a:effectLst/>
                <a:uLnTx/>
                <a:uFillTx/>
                <a:latin typeface="AmpleSoft-Medium" panose="02000000000000000000" pitchFamily="50" charset="0"/>
                <a:ea typeface="Verdana" panose="020B0604030504040204" pitchFamily="34" charset="0"/>
                <a:cs typeface="Kohinoor Devanagari Bold"/>
              </a:defRPr>
            </a:lvl1pPr>
          </a:lstStyle>
          <a:p>
            <a:pPr marL="0" marR="0" lvl="0" indent="0" algn="just" defTabSz="914400" rtl="0" eaLnBrk="0" fontAlgn="base" latinLnBrk="0" hangingPunct="0">
              <a:lnSpc>
                <a:spcPct val="90000"/>
              </a:lnSpc>
              <a:spcBef>
                <a:spcPct val="0"/>
              </a:spcBef>
              <a:spcAft>
                <a:spcPct val="0"/>
              </a:spcAft>
              <a:buClrTx/>
              <a:buSzTx/>
              <a:buFontTx/>
              <a:buNone/>
              <a:tabLst/>
              <a:defRPr/>
            </a:pPr>
            <a:r>
              <a:rPr kumimoji="0" lang="es-MX" sz="2400" b="0" i="0" u="none" strike="noStrike" kern="1200" cap="none" spc="0" normalizeH="0" baseline="0" noProof="0" dirty="0">
                <a:ln>
                  <a:noFill/>
                </a:ln>
                <a:solidFill>
                  <a:srgbClr val="253D90"/>
                </a:solidFill>
                <a:effectLst/>
                <a:uLnTx/>
                <a:uFillTx/>
                <a:latin typeface="AmpleSoft-Bold"/>
                <a:ea typeface="Verdana" panose="020B0604030504040204" pitchFamily="34" charset="0"/>
                <a:cs typeface="+mn-cs"/>
              </a:rPr>
              <a:t>Entre las empresas afiliadas a la Cámara de Comercio de Cali (CCC), </a:t>
            </a:r>
            <a:r>
              <a:rPr kumimoji="0" lang="es-MX" sz="2400" b="0" i="0" u="none" strike="noStrike" kern="1200" cap="none" spc="0" normalizeH="0" baseline="0" noProof="0" dirty="0">
                <a:ln>
                  <a:noFill/>
                </a:ln>
                <a:solidFill>
                  <a:srgbClr val="FF207B"/>
                </a:solidFill>
                <a:effectLst/>
                <a:uLnTx/>
                <a:uFillTx/>
                <a:latin typeface="AmpleSoft-Bold"/>
                <a:ea typeface="Verdana" panose="020B0604030504040204" pitchFamily="34" charset="0"/>
                <a:cs typeface="+mn-cs"/>
              </a:rPr>
              <a:t>25,5%</a:t>
            </a:r>
            <a:r>
              <a:rPr kumimoji="0" lang="es-MX" sz="2400" b="0" i="0" u="none" strike="noStrike" kern="1200" cap="none" spc="0" normalizeH="0" baseline="0" noProof="0" dirty="0">
                <a:ln>
                  <a:noFill/>
                </a:ln>
                <a:solidFill>
                  <a:srgbClr val="253D90"/>
                </a:solidFill>
                <a:effectLst/>
                <a:uLnTx/>
                <a:uFillTx/>
                <a:latin typeface="AmpleSoft-Bold"/>
                <a:ea typeface="Verdana" panose="020B0604030504040204" pitchFamily="34" charset="0"/>
                <a:cs typeface="+mn-cs"/>
              </a:rPr>
              <a:t> reportó que no está en operación tras la emergencia sanitaria del COVID-19; </a:t>
            </a:r>
            <a:r>
              <a:rPr kumimoji="0" lang="es-MX" sz="2400" b="0" i="0" u="none" strike="noStrike" kern="1200" cap="none" spc="0" normalizeH="0" baseline="0" noProof="0" dirty="0">
                <a:ln>
                  <a:noFill/>
                </a:ln>
                <a:solidFill>
                  <a:srgbClr val="FF207B"/>
                </a:solidFill>
                <a:effectLst/>
                <a:uLnTx/>
                <a:uFillTx/>
                <a:latin typeface="AmpleSoft-Bold"/>
                <a:ea typeface="Verdana" panose="020B0604030504040204" pitchFamily="34" charset="0"/>
                <a:cs typeface="+mn-cs"/>
              </a:rPr>
              <a:t>37,4%</a:t>
            </a:r>
            <a:r>
              <a:rPr kumimoji="0" lang="es-MX" sz="2400" b="0" i="0" u="none" strike="noStrike" kern="1200" cap="none" spc="0" normalizeH="0" baseline="0" noProof="0" dirty="0">
                <a:ln>
                  <a:noFill/>
                </a:ln>
                <a:solidFill>
                  <a:srgbClr val="253D90"/>
                </a:solidFill>
                <a:effectLst/>
                <a:uLnTx/>
                <a:uFillTx/>
                <a:latin typeface="AmpleSoft-Bold"/>
                <a:ea typeface="Verdana" panose="020B0604030504040204" pitchFamily="34" charset="0"/>
                <a:cs typeface="+mn-cs"/>
              </a:rPr>
              <a:t> de las empresas indicó que se encuentra operando entre el 10% y el 20% de su capacidad instalada</a:t>
            </a:r>
            <a:endParaRPr kumimoji="0" lang="es-CO" sz="2400" b="0" i="0" u="none" strike="noStrike" kern="1200" cap="none" spc="0" normalizeH="0" baseline="0" noProof="0" dirty="0">
              <a:ln>
                <a:noFill/>
              </a:ln>
              <a:solidFill>
                <a:srgbClr val="253D90"/>
              </a:solidFill>
              <a:effectLst/>
              <a:uLnTx/>
              <a:uFillTx/>
              <a:latin typeface="AmpleSoft-Bold"/>
              <a:ea typeface="Verdana" panose="020B0604030504040204" pitchFamily="34" charset="0"/>
              <a:cs typeface="+mn-cs"/>
            </a:endParaRPr>
          </a:p>
        </p:txBody>
      </p:sp>
      <p:sp>
        <p:nvSpPr>
          <p:cNvPr id="36" name="10 CuadroTexto">
            <a:extLst>
              <a:ext uri="{FF2B5EF4-FFF2-40B4-BE49-F238E27FC236}">
                <a16:creationId xmlns:a16="http://schemas.microsoft.com/office/drawing/2014/main" id="{D19E30A1-ABAC-44B4-9795-AE55DF34C3AC}"/>
              </a:ext>
            </a:extLst>
          </p:cNvPr>
          <p:cNvSpPr txBox="1"/>
          <p:nvPr/>
        </p:nvSpPr>
        <p:spPr>
          <a:xfrm>
            <a:off x="1764089" y="6147653"/>
            <a:ext cx="7427496" cy="246221"/>
          </a:xfrm>
          <a:prstGeom prst="rect">
            <a:avLst/>
          </a:prstGeom>
          <a:noFill/>
        </p:spPr>
        <p:txBody>
          <a:bodyPr wrap="square" rtlCol="0">
            <a:spAutoFit/>
          </a:bodyPr>
          <a:lstStyle>
            <a:defPPr>
              <a:defRPr lang="es-CO"/>
            </a:defPPr>
            <a:lvl1pPr lvl="0">
              <a:defRPr sz="900">
                <a:solidFill>
                  <a:srgbClr val="000000"/>
                </a:solidFill>
                <a:cs typeface="Calibri"/>
              </a:defRPr>
            </a:lvl1pPr>
          </a:lstStyle>
          <a:p>
            <a:pPr lvl="0">
              <a:defRPr/>
            </a:pPr>
            <a:r>
              <a:rPr lang="es-CO" sz="1000" dirty="0">
                <a:solidFill>
                  <a:srgbClr val="000000">
                    <a:lumMod val="75000"/>
                    <a:lumOff val="25000"/>
                  </a:srgbClr>
                </a:solidFill>
                <a:latin typeface="Calibri" panose="020F0502020204030204" pitchFamily="34" charset="0"/>
                <a:cs typeface="Calibri" panose="020F0502020204030204" pitchFamily="34" charset="0"/>
              </a:rPr>
              <a:t>Fuente: Encuesta Ritmo Empresarial - Cámara de Comercio de Cali</a:t>
            </a:r>
            <a:endParaRPr lang="es-MX" sz="1000" kern="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42783813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Gráfico 2">
            <a:extLst>
              <a:ext uri="{FF2B5EF4-FFF2-40B4-BE49-F238E27FC236}">
                <a16:creationId xmlns:a16="http://schemas.microsoft.com/office/drawing/2014/main" id="{2A96721D-2D9D-49F1-8FCE-FADB60B091F0}"/>
              </a:ext>
            </a:extLst>
          </p:cNvPr>
          <p:cNvGraphicFramePr/>
          <p:nvPr>
            <p:extLst>
              <p:ext uri="{D42A27DB-BD31-4B8C-83A1-F6EECF244321}">
                <p14:modId xmlns:p14="http://schemas.microsoft.com/office/powerpoint/2010/main" val="2105995856"/>
              </p:ext>
            </p:extLst>
          </p:nvPr>
        </p:nvGraphicFramePr>
        <p:xfrm>
          <a:off x="2684667" y="2862093"/>
          <a:ext cx="6809872" cy="2914818"/>
        </p:xfrm>
        <a:graphic>
          <a:graphicData uri="http://schemas.openxmlformats.org/drawingml/2006/chart">
            <c:chart xmlns:c="http://schemas.openxmlformats.org/drawingml/2006/chart" xmlns:r="http://schemas.openxmlformats.org/officeDocument/2006/relationships" r:id="rId2"/>
          </a:graphicData>
        </a:graphic>
      </p:graphicFrame>
      <p:sp>
        <p:nvSpPr>
          <p:cNvPr id="4" name="Rectángulo 3">
            <a:extLst>
              <a:ext uri="{FF2B5EF4-FFF2-40B4-BE49-F238E27FC236}">
                <a16:creationId xmlns:a16="http://schemas.microsoft.com/office/drawing/2014/main" id="{FCC152E1-E16C-40A9-B2BC-5FD804205197}"/>
              </a:ext>
            </a:extLst>
          </p:cNvPr>
          <p:cNvSpPr/>
          <p:nvPr/>
        </p:nvSpPr>
        <p:spPr>
          <a:xfrm>
            <a:off x="1534336" y="1862374"/>
            <a:ext cx="9124252" cy="707886"/>
          </a:xfrm>
          <a:prstGeom prst="rect">
            <a:avLst/>
          </a:prstGeom>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MX" sz="2000" b="1" i="0" u="none" strike="noStrike" kern="1200" cap="none" spc="0" normalizeH="0" baseline="0" noProof="0" dirty="0">
                <a:ln>
                  <a:noFill/>
                </a:ln>
                <a:solidFill>
                  <a:prstClr val="black"/>
                </a:solidFill>
                <a:effectLst/>
                <a:uLnTx/>
                <a:uFillTx/>
                <a:latin typeface="Calibri"/>
                <a:ea typeface="Verdana" pitchFamily="34" charset="0"/>
                <a:cs typeface="+mn-cs"/>
              </a:rPr>
              <a:t>Valor de las ventas en ene-mar (2020 Vs. 2019) y promedio (%) de variación de ventas enero-mar 2020 - Empresas afiliadas a la Cámara de Comercio de Cali</a:t>
            </a:r>
            <a:endParaRPr kumimoji="0" lang="es-CO" sz="2000" b="1" i="0" u="none" strike="noStrike" kern="1200" cap="none" spc="0" normalizeH="0" baseline="0" noProof="0" dirty="0">
              <a:ln>
                <a:noFill/>
              </a:ln>
              <a:solidFill>
                <a:prstClr val="black"/>
              </a:solidFill>
              <a:effectLst/>
              <a:uLnTx/>
              <a:uFillTx/>
              <a:latin typeface="Calibri"/>
              <a:ea typeface="Verdana" pitchFamily="34" charset="0"/>
              <a:cs typeface="+mn-cs"/>
            </a:endParaRPr>
          </a:p>
        </p:txBody>
      </p:sp>
      <p:sp>
        <p:nvSpPr>
          <p:cNvPr id="5" name="Shape">
            <a:extLst>
              <a:ext uri="{FF2B5EF4-FFF2-40B4-BE49-F238E27FC236}">
                <a16:creationId xmlns:a16="http://schemas.microsoft.com/office/drawing/2014/main" id="{C9FEAC50-0AD0-4FFB-BB69-80E43388CFD0}"/>
              </a:ext>
            </a:extLst>
          </p:cNvPr>
          <p:cNvSpPr/>
          <p:nvPr/>
        </p:nvSpPr>
        <p:spPr>
          <a:xfrm>
            <a:off x="5594003" y="3186304"/>
            <a:ext cx="1508644" cy="615665"/>
          </a:xfrm>
          <a:custGeom>
            <a:avLst/>
            <a:gdLst/>
            <a:ahLst/>
            <a:cxnLst>
              <a:cxn ang="0">
                <a:pos x="wd2" y="hd2"/>
              </a:cxn>
              <a:cxn ang="5400000">
                <a:pos x="wd2" y="hd2"/>
              </a:cxn>
              <a:cxn ang="10800000">
                <a:pos x="wd2" y="hd2"/>
              </a:cxn>
              <a:cxn ang="16200000">
                <a:pos x="wd2" y="hd2"/>
              </a:cxn>
            </a:cxnLst>
            <a:rect l="0" t="0" r="r" b="b"/>
            <a:pathLst>
              <a:path w="21030" h="21600" extrusionOk="0">
                <a:moveTo>
                  <a:pt x="17837" y="21600"/>
                </a:moveTo>
                <a:lnTo>
                  <a:pt x="1325" y="21600"/>
                </a:lnTo>
                <a:cubicBezTo>
                  <a:pt x="142" y="21600"/>
                  <a:pt x="-440" y="16761"/>
                  <a:pt x="391" y="13956"/>
                </a:cubicBezTo>
                <a:lnTo>
                  <a:pt x="391" y="13956"/>
                </a:lnTo>
                <a:cubicBezTo>
                  <a:pt x="910" y="12203"/>
                  <a:pt x="910" y="9397"/>
                  <a:pt x="391" y="7644"/>
                </a:cubicBezTo>
                <a:lnTo>
                  <a:pt x="391" y="7644"/>
                </a:lnTo>
                <a:cubicBezTo>
                  <a:pt x="-440" y="4839"/>
                  <a:pt x="142" y="0"/>
                  <a:pt x="1325" y="0"/>
                </a:cubicBezTo>
                <a:lnTo>
                  <a:pt x="17837" y="0"/>
                </a:lnTo>
                <a:cubicBezTo>
                  <a:pt x="18190" y="0"/>
                  <a:pt x="18522" y="491"/>
                  <a:pt x="18772" y="1332"/>
                </a:cubicBezTo>
                <a:lnTo>
                  <a:pt x="20641" y="7644"/>
                </a:lnTo>
                <a:cubicBezTo>
                  <a:pt x="21160" y="9397"/>
                  <a:pt x="21160" y="12203"/>
                  <a:pt x="20641" y="13956"/>
                </a:cubicBezTo>
                <a:lnTo>
                  <a:pt x="18772" y="20268"/>
                </a:lnTo>
                <a:cubicBezTo>
                  <a:pt x="18522" y="21179"/>
                  <a:pt x="18190" y="21600"/>
                  <a:pt x="17837" y="21600"/>
                </a:cubicBezTo>
                <a:close/>
              </a:path>
            </a:pathLst>
          </a:custGeom>
          <a:solidFill>
            <a:srgbClr val="FF207B"/>
          </a:solidFill>
          <a:ln w="12700">
            <a:miter lim="400000"/>
          </a:ln>
        </p:spPr>
        <p:txBody>
          <a:bodyPr rot="0" spcFirstLastPara="0" vert="horz" wrap="square" lIns="38100" tIns="38100" rIns="38100" bIns="3810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FFFFFF"/>
                </a:solidFill>
                <a:effectLst/>
                <a:uLnTx/>
                <a:uFillTx/>
                <a:latin typeface="Calibri" panose="020F0502020204030204" pitchFamily="34" charset="0"/>
                <a:ea typeface="MS Mincho" panose="02020609040205080304" pitchFamily="49" charset="-128"/>
                <a:cs typeface="Calibri" panose="020F0502020204030204" pitchFamily="34" charset="0"/>
              </a:rPr>
              <a:t>Disminución</a:t>
            </a:r>
            <a:endParaRPr kumimoji="0" lang="es-CO" sz="1400" b="1" i="0" u="none" strike="noStrike" kern="1200" cap="none" spc="0" normalizeH="0" baseline="0" noProof="0" dirty="0">
              <a:ln>
                <a:noFill/>
              </a:ln>
              <a:solidFill>
                <a:srgbClr val="000000"/>
              </a:solidFill>
              <a:effectLst/>
              <a:uLnTx/>
              <a:uFillTx/>
              <a:latin typeface="Calibri" panose="020F0502020204030204" pitchFamily="34" charset="0"/>
              <a:ea typeface="MS Mincho" panose="02020609040205080304" pitchFamily="49" charset="-128"/>
              <a:cs typeface="Calibri" panose="020F0502020204030204" pitchFamily="34" charset="0"/>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FFFFFF"/>
                </a:solidFill>
                <a:effectLst/>
                <a:uLnTx/>
                <a:uFillTx/>
                <a:latin typeface="Calibri" panose="020F0502020204030204" pitchFamily="34" charset="0"/>
                <a:ea typeface="MS Mincho" panose="02020609040205080304" pitchFamily="49" charset="-128"/>
                <a:cs typeface="Calibri" panose="020F0502020204030204" pitchFamily="34" charset="0"/>
              </a:rPr>
              <a:t>(promedio)</a:t>
            </a:r>
            <a:endParaRPr kumimoji="0" lang="es-CO" sz="1400" b="1" i="0" u="none" strike="noStrike" kern="1200" cap="none" spc="0" normalizeH="0" baseline="0" noProof="0" dirty="0">
              <a:ln>
                <a:noFill/>
              </a:ln>
              <a:solidFill>
                <a:srgbClr val="000000"/>
              </a:solidFill>
              <a:effectLst/>
              <a:uLnTx/>
              <a:uFillTx/>
              <a:latin typeface="Calibri" panose="020F0502020204030204" pitchFamily="34" charset="0"/>
              <a:ea typeface="MS Mincho" panose="02020609040205080304" pitchFamily="49" charset="-128"/>
              <a:cs typeface="Calibri" panose="020F0502020204030204" pitchFamily="34" charset="0"/>
            </a:endParaRPr>
          </a:p>
        </p:txBody>
      </p:sp>
      <p:sp>
        <p:nvSpPr>
          <p:cNvPr id="6" name="Shape">
            <a:extLst>
              <a:ext uri="{FF2B5EF4-FFF2-40B4-BE49-F238E27FC236}">
                <a16:creationId xmlns:a16="http://schemas.microsoft.com/office/drawing/2014/main" id="{7A2D724E-D8A7-46EC-9FAE-785DB5781B1D}"/>
              </a:ext>
            </a:extLst>
          </p:cNvPr>
          <p:cNvSpPr/>
          <p:nvPr/>
        </p:nvSpPr>
        <p:spPr>
          <a:xfrm>
            <a:off x="7446778" y="3186304"/>
            <a:ext cx="616002" cy="615665"/>
          </a:xfrm>
          <a:custGeom>
            <a:avLst/>
            <a:gdLst/>
            <a:ahLst/>
            <a:cxnLst>
              <a:cxn ang="0">
                <a:pos x="wd2" y="hd2"/>
              </a:cxn>
              <a:cxn ang="5400000">
                <a:pos x="wd2" y="hd2"/>
              </a:cxn>
              <a:cxn ang="10800000">
                <a:pos x="wd2" y="hd2"/>
              </a:cxn>
              <a:cxn ang="16200000">
                <a:pos x="wd2" y="hd2"/>
              </a:cxn>
            </a:cxnLst>
            <a:rect l="0" t="0" r="r" b="b"/>
            <a:pathLst>
              <a:path w="21600" h="21600" extrusionOk="0">
                <a:moveTo>
                  <a:pt x="16736" y="21600"/>
                </a:moveTo>
                <a:lnTo>
                  <a:pt x="4864" y="21600"/>
                </a:lnTo>
                <a:cubicBezTo>
                  <a:pt x="2146" y="21600"/>
                  <a:pt x="0" y="19383"/>
                  <a:pt x="0" y="16736"/>
                </a:cubicBezTo>
                <a:lnTo>
                  <a:pt x="0" y="4864"/>
                </a:lnTo>
                <a:cubicBezTo>
                  <a:pt x="0" y="2146"/>
                  <a:pt x="2217" y="0"/>
                  <a:pt x="4864" y="0"/>
                </a:cubicBezTo>
                <a:lnTo>
                  <a:pt x="16736" y="0"/>
                </a:lnTo>
                <a:cubicBezTo>
                  <a:pt x="19454" y="0"/>
                  <a:pt x="21600" y="2217"/>
                  <a:pt x="21600" y="4864"/>
                </a:cubicBezTo>
                <a:lnTo>
                  <a:pt x="21600" y="16736"/>
                </a:lnTo>
                <a:cubicBezTo>
                  <a:pt x="21600" y="19454"/>
                  <a:pt x="19383" y="21600"/>
                  <a:pt x="16736" y="21600"/>
                </a:cubicBezTo>
                <a:close/>
              </a:path>
            </a:pathLst>
          </a:custGeom>
          <a:solidFill>
            <a:srgbClr val="FF207B"/>
          </a:solidFill>
          <a:ln w="12700">
            <a:miter lim="400000"/>
          </a:ln>
        </p:spPr>
        <p:txBody>
          <a:bodyPr rot="0" spcFirstLastPara="0" vert="horz" wrap="square" lIns="0" tIns="38100" rIns="0" bIns="3810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FFFFFF"/>
                </a:solidFill>
                <a:effectLst/>
                <a:uLnTx/>
                <a:uFillTx/>
                <a:latin typeface="Calibri" panose="020F0502020204030204" pitchFamily="34" charset="0"/>
                <a:ea typeface="MS Mincho" panose="02020609040205080304" pitchFamily="49" charset="-128"/>
                <a:cs typeface="Calibri" panose="020F0502020204030204" pitchFamily="34" charset="0"/>
              </a:rPr>
              <a:t>54%</a:t>
            </a:r>
            <a:endParaRPr kumimoji="0" lang="es-CO" sz="1400" b="0" i="0" u="none" strike="noStrike" kern="1200" cap="none" spc="0" normalizeH="0" baseline="0" noProof="0" dirty="0">
              <a:ln>
                <a:noFill/>
              </a:ln>
              <a:solidFill>
                <a:srgbClr val="000000"/>
              </a:solidFill>
              <a:effectLst/>
              <a:uLnTx/>
              <a:uFillTx/>
              <a:latin typeface="Calibri" panose="020F0502020204030204" pitchFamily="34" charset="0"/>
              <a:ea typeface="MS Mincho" panose="02020609040205080304" pitchFamily="49" charset="-128"/>
              <a:cs typeface="Calibri" panose="020F0502020204030204" pitchFamily="34" charset="0"/>
            </a:endParaRPr>
          </a:p>
        </p:txBody>
      </p:sp>
      <p:sp>
        <p:nvSpPr>
          <p:cNvPr id="9" name="Shape">
            <a:extLst>
              <a:ext uri="{FF2B5EF4-FFF2-40B4-BE49-F238E27FC236}">
                <a16:creationId xmlns:a16="http://schemas.microsoft.com/office/drawing/2014/main" id="{0DABE559-3483-414F-B901-E304D64B9313}"/>
              </a:ext>
            </a:extLst>
          </p:cNvPr>
          <p:cNvSpPr/>
          <p:nvPr/>
        </p:nvSpPr>
        <p:spPr>
          <a:xfrm>
            <a:off x="5590025" y="4260431"/>
            <a:ext cx="1508644" cy="530893"/>
          </a:xfrm>
          <a:custGeom>
            <a:avLst/>
            <a:gdLst/>
            <a:ahLst/>
            <a:cxnLst>
              <a:cxn ang="0">
                <a:pos x="wd2" y="hd2"/>
              </a:cxn>
              <a:cxn ang="5400000">
                <a:pos x="wd2" y="hd2"/>
              </a:cxn>
              <a:cxn ang="10800000">
                <a:pos x="wd2" y="hd2"/>
              </a:cxn>
              <a:cxn ang="16200000">
                <a:pos x="wd2" y="hd2"/>
              </a:cxn>
            </a:cxnLst>
            <a:rect l="0" t="0" r="r" b="b"/>
            <a:pathLst>
              <a:path w="21030" h="21600" extrusionOk="0">
                <a:moveTo>
                  <a:pt x="17837" y="21600"/>
                </a:moveTo>
                <a:lnTo>
                  <a:pt x="1325" y="21600"/>
                </a:lnTo>
                <a:cubicBezTo>
                  <a:pt x="142" y="21600"/>
                  <a:pt x="-440" y="16761"/>
                  <a:pt x="391" y="13956"/>
                </a:cubicBezTo>
                <a:lnTo>
                  <a:pt x="391" y="13956"/>
                </a:lnTo>
                <a:cubicBezTo>
                  <a:pt x="910" y="12203"/>
                  <a:pt x="910" y="9397"/>
                  <a:pt x="391" y="7644"/>
                </a:cubicBezTo>
                <a:lnTo>
                  <a:pt x="391" y="7644"/>
                </a:lnTo>
                <a:cubicBezTo>
                  <a:pt x="-440" y="4839"/>
                  <a:pt x="142" y="0"/>
                  <a:pt x="1325" y="0"/>
                </a:cubicBezTo>
                <a:lnTo>
                  <a:pt x="17837" y="0"/>
                </a:lnTo>
                <a:cubicBezTo>
                  <a:pt x="18190" y="0"/>
                  <a:pt x="18522" y="491"/>
                  <a:pt x="18772" y="1332"/>
                </a:cubicBezTo>
                <a:lnTo>
                  <a:pt x="20641" y="7644"/>
                </a:lnTo>
                <a:cubicBezTo>
                  <a:pt x="21160" y="9397"/>
                  <a:pt x="21160" y="12203"/>
                  <a:pt x="20641" y="13956"/>
                </a:cubicBezTo>
                <a:lnTo>
                  <a:pt x="18772" y="20268"/>
                </a:lnTo>
                <a:cubicBezTo>
                  <a:pt x="18522" y="21179"/>
                  <a:pt x="18190" y="21600"/>
                  <a:pt x="17837" y="21600"/>
                </a:cubicBezTo>
                <a:close/>
              </a:path>
            </a:pathLst>
          </a:custGeom>
          <a:solidFill>
            <a:srgbClr val="1F497D"/>
          </a:solidFill>
          <a:ln w="12700">
            <a:miter lim="400000"/>
          </a:ln>
        </p:spPr>
        <p:txBody>
          <a:bodyPr rot="0" spcFirstLastPara="0" vert="horz" wrap="square" lIns="38100" tIns="38100" rIns="38100" bIns="3810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FFFFFF"/>
                </a:solidFill>
                <a:effectLst/>
                <a:uLnTx/>
                <a:uFillTx/>
                <a:latin typeface="Calibri" panose="020F0502020204030204" pitchFamily="34" charset="0"/>
                <a:ea typeface="MS Mincho" panose="02020609040205080304" pitchFamily="49" charset="-128"/>
                <a:cs typeface="Calibri" panose="020F0502020204030204" pitchFamily="34" charset="0"/>
              </a:rPr>
              <a:t>Aumento</a:t>
            </a:r>
            <a:endParaRPr kumimoji="0" lang="es-CO" sz="1400" b="1" i="0" u="none" strike="noStrike" kern="0" cap="none" spc="0" normalizeH="0" baseline="0" noProof="0" dirty="0">
              <a:ln>
                <a:noFill/>
              </a:ln>
              <a:solidFill>
                <a:sysClr val="windowText" lastClr="000000"/>
              </a:solidFill>
              <a:effectLst/>
              <a:uLnTx/>
              <a:uFillTx/>
              <a:latin typeface="Calibri" panose="020F0502020204030204" pitchFamily="34" charset="0"/>
              <a:ea typeface="MS Mincho" panose="02020609040205080304" pitchFamily="49" charset="-128"/>
              <a:cs typeface="Calibri" panose="020F050202020403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FFFFFF"/>
                </a:solidFill>
                <a:effectLst/>
                <a:uLnTx/>
                <a:uFillTx/>
                <a:latin typeface="Calibri" panose="020F0502020204030204" pitchFamily="34" charset="0"/>
                <a:ea typeface="MS Mincho" panose="02020609040205080304" pitchFamily="49" charset="-128"/>
                <a:cs typeface="Calibri" panose="020F0502020204030204" pitchFamily="34" charset="0"/>
              </a:rPr>
              <a:t>(promedio)</a:t>
            </a:r>
            <a:endParaRPr kumimoji="0" lang="es-CO" sz="1400" b="1" i="0" u="none" strike="noStrike" kern="0" cap="none" spc="0" normalizeH="0" baseline="0" noProof="0" dirty="0">
              <a:ln>
                <a:noFill/>
              </a:ln>
              <a:solidFill>
                <a:sysClr val="windowText" lastClr="000000"/>
              </a:solidFill>
              <a:effectLst/>
              <a:uLnTx/>
              <a:uFillTx/>
              <a:latin typeface="Calibri" panose="020F0502020204030204" pitchFamily="34" charset="0"/>
              <a:ea typeface="MS Mincho" panose="02020609040205080304" pitchFamily="49" charset="-128"/>
              <a:cs typeface="Calibri" panose="020F0502020204030204" pitchFamily="34" charset="0"/>
            </a:endParaRPr>
          </a:p>
        </p:txBody>
      </p:sp>
      <p:sp>
        <p:nvSpPr>
          <p:cNvPr id="10" name="Shape">
            <a:extLst>
              <a:ext uri="{FF2B5EF4-FFF2-40B4-BE49-F238E27FC236}">
                <a16:creationId xmlns:a16="http://schemas.microsoft.com/office/drawing/2014/main" id="{9C0CB12A-FD1B-4EF0-989E-530E73DF39C3}"/>
              </a:ext>
            </a:extLst>
          </p:cNvPr>
          <p:cNvSpPr/>
          <p:nvPr/>
        </p:nvSpPr>
        <p:spPr>
          <a:xfrm>
            <a:off x="7446778" y="4260431"/>
            <a:ext cx="616002" cy="540418"/>
          </a:xfrm>
          <a:custGeom>
            <a:avLst/>
            <a:gdLst/>
            <a:ahLst/>
            <a:cxnLst>
              <a:cxn ang="0">
                <a:pos x="wd2" y="hd2"/>
              </a:cxn>
              <a:cxn ang="5400000">
                <a:pos x="wd2" y="hd2"/>
              </a:cxn>
              <a:cxn ang="10800000">
                <a:pos x="wd2" y="hd2"/>
              </a:cxn>
              <a:cxn ang="16200000">
                <a:pos x="wd2" y="hd2"/>
              </a:cxn>
            </a:cxnLst>
            <a:rect l="0" t="0" r="r" b="b"/>
            <a:pathLst>
              <a:path w="21600" h="21600" extrusionOk="0">
                <a:moveTo>
                  <a:pt x="16736" y="21600"/>
                </a:moveTo>
                <a:lnTo>
                  <a:pt x="4864" y="21600"/>
                </a:lnTo>
                <a:cubicBezTo>
                  <a:pt x="2146" y="21600"/>
                  <a:pt x="0" y="19383"/>
                  <a:pt x="0" y="16736"/>
                </a:cubicBezTo>
                <a:lnTo>
                  <a:pt x="0" y="4864"/>
                </a:lnTo>
                <a:cubicBezTo>
                  <a:pt x="0" y="2146"/>
                  <a:pt x="2217" y="0"/>
                  <a:pt x="4864" y="0"/>
                </a:cubicBezTo>
                <a:lnTo>
                  <a:pt x="16736" y="0"/>
                </a:lnTo>
                <a:cubicBezTo>
                  <a:pt x="19454" y="0"/>
                  <a:pt x="21600" y="2217"/>
                  <a:pt x="21600" y="4864"/>
                </a:cubicBezTo>
                <a:lnTo>
                  <a:pt x="21600" y="16736"/>
                </a:lnTo>
                <a:cubicBezTo>
                  <a:pt x="21600" y="19454"/>
                  <a:pt x="19383" y="21600"/>
                  <a:pt x="16736" y="21600"/>
                </a:cubicBezTo>
                <a:close/>
              </a:path>
            </a:pathLst>
          </a:custGeom>
          <a:solidFill>
            <a:srgbClr val="1F497D"/>
          </a:solidFill>
          <a:ln w="12700">
            <a:miter lim="400000"/>
          </a:ln>
        </p:spPr>
        <p:txBody>
          <a:bodyPr rot="0" spcFirstLastPara="0" vert="horz" wrap="square" lIns="0" tIns="38100" rIns="0" bIns="3810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FFFFFF"/>
                </a:solidFill>
                <a:effectLst/>
                <a:uLnTx/>
                <a:uFillTx/>
                <a:latin typeface="Calibri" panose="020F0502020204030204" pitchFamily="34" charset="0"/>
                <a:ea typeface="MS Mincho" panose="02020609040205080304" pitchFamily="49" charset="-128"/>
                <a:cs typeface="Calibri" panose="020F0502020204030204" pitchFamily="34" charset="0"/>
              </a:rPr>
              <a:t>23%</a:t>
            </a:r>
            <a:endParaRPr kumimoji="0" lang="es-CO" sz="1400" b="0" i="0" u="none" strike="noStrike" kern="0" cap="none" spc="0" normalizeH="0" baseline="0" noProof="0" dirty="0">
              <a:ln>
                <a:noFill/>
              </a:ln>
              <a:solidFill>
                <a:sysClr val="windowText" lastClr="000000"/>
              </a:solidFill>
              <a:effectLst/>
              <a:uLnTx/>
              <a:uFillTx/>
              <a:latin typeface="Calibri" panose="020F0502020204030204" pitchFamily="34" charset="0"/>
              <a:ea typeface="MS Mincho" panose="02020609040205080304" pitchFamily="49" charset="-128"/>
              <a:cs typeface="Calibri" panose="020F0502020204030204" pitchFamily="34" charset="0"/>
            </a:endParaRPr>
          </a:p>
        </p:txBody>
      </p:sp>
      <p:sp>
        <p:nvSpPr>
          <p:cNvPr id="11" name="1 Título">
            <a:extLst>
              <a:ext uri="{FF2B5EF4-FFF2-40B4-BE49-F238E27FC236}">
                <a16:creationId xmlns:a16="http://schemas.microsoft.com/office/drawing/2014/main" id="{8615358D-1B4F-4DEB-9FEC-FF76391A99AE}"/>
              </a:ext>
            </a:extLst>
          </p:cNvPr>
          <p:cNvSpPr txBox="1">
            <a:spLocks/>
          </p:cNvSpPr>
          <p:nvPr/>
        </p:nvSpPr>
        <p:spPr>
          <a:xfrm>
            <a:off x="348798" y="564463"/>
            <a:ext cx="11548996" cy="757130"/>
          </a:xfrm>
          <a:prstGeom prst="rect">
            <a:avLst/>
          </a:prstGeom>
        </p:spPr>
        <p:txBody>
          <a:bodyPr vert="horz" lIns="68580" tIns="34290" rIns="68580" bIns="34290" rtlCol="0" anchor="ctr">
            <a:noAutofit/>
          </a:bodyPr>
          <a:lstStyle>
            <a:defPPr>
              <a:defRPr lang="es-ES"/>
            </a:defPPr>
            <a:lvl1pPr marR="0" lvl="0" indent="0" algn="just" defTabSz="914400" eaLnBrk="0" fontAlgn="base" hangingPunct="0">
              <a:lnSpc>
                <a:spcPct val="90000"/>
              </a:lnSpc>
              <a:spcBef>
                <a:spcPct val="0"/>
              </a:spcBef>
              <a:spcAft>
                <a:spcPct val="0"/>
              </a:spcAft>
              <a:buClrTx/>
              <a:buSzTx/>
              <a:buFontTx/>
              <a:buNone/>
              <a:tabLst/>
              <a:defRPr kumimoji="0" sz="2400" b="0" i="0" u="none" strike="noStrike" cap="none" spc="0" normalizeH="0" baseline="0">
                <a:ln>
                  <a:noFill/>
                </a:ln>
                <a:solidFill>
                  <a:srgbClr val="4B1D86"/>
                </a:solidFill>
                <a:effectLst/>
                <a:uLnTx/>
                <a:uFillTx/>
                <a:latin typeface="AmpleSoft-Medium" panose="02000000000000000000" pitchFamily="50" charset="0"/>
                <a:ea typeface="Verdana" panose="020B0604030504040204" pitchFamily="34" charset="0"/>
                <a:cs typeface="Kohinoor Devanagari Bold"/>
              </a:defRPr>
            </a:lvl1pPr>
          </a:lstStyle>
          <a:p>
            <a:pPr marL="0" marR="0" lvl="0" indent="0" algn="l" defTabSz="914400" rtl="0" eaLnBrk="0" fontAlgn="base" latinLnBrk="0" hangingPunct="0">
              <a:lnSpc>
                <a:spcPct val="90000"/>
              </a:lnSpc>
              <a:spcBef>
                <a:spcPct val="0"/>
              </a:spcBef>
              <a:spcAft>
                <a:spcPct val="0"/>
              </a:spcAft>
              <a:buClrTx/>
              <a:buSzTx/>
              <a:buFontTx/>
              <a:buNone/>
              <a:tabLst/>
              <a:defRPr/>
            </a:pPr>
            <a:r>
              <a:rPr kumimoji="0" lang="es-MX" sz="2400" b="0" i="0" u="none" strike="noStrike" kern="1200" cap="none" spc="0" normalizeH="0" baseline="0" noProof="0" dirty="0">
                <a:ln>
                  <a:noFill/>
                </a:ln>
                <a:solidFill>
                  <a:srgbClr val="253D90"/>
                </a:solidFill>
                <a:effectLst/>
                <a:uLnTx/>
                <a:uFillTx/>
                <a:latin typeface="AmpleSoft-Bold"/>
                <a:ea typeface="Verdana" panose="020B0604030504040204" pitchFamily="34" charset="0"/>
                <a:cs typeface="+mn-cs"/>
              </a:rPr>
              <a:t>De acuerdo con la percepción de las empresas, </a:t>
            </a:r>
            <a:r>
              <a:rPr kumimoji="0" lang="es-MX" sz="2400" b="0" i="0" u="none" strike="noStrike" kern="1200" cap="none" spc="0" normalizeH="0" baseline="0" noProof="0" dirty="0">
                <a:ln>
                  <a:noFill/>
                </a:ln>
                <a:solidFill>
                  <a:srgbClr val="FF207B"/>
                </a:solidFill>
                <a:effectLst/>
                <a:uLnTx/>
                <a:uFillTx/>
                <a:latin typeface="AmpleSoft-Bold"/>
                <a:ea typeface="Verdana" panose="020B0604030504040204" pitchFamily="34" charset="0"/>
                <a:cs typeface="+mn-cs"/>
              </a:rPr>
              <a:t>56,6% </a:t>
            </a:r>
            <a:r>
              <a:rPr kumimoji="0" lang="es-MX" sz="2400" b="0" i="0" u="none" strike="noStrike" kern="1200" cap="none" spc="0" normalizeH="0" baseline="0" noProof="0" dirty="0">
                <a:ln>
                  <a:noFill/>
                </a:ln>
                <a:solidFill>
                  <a:srgbClr val="253D90"/>
                </a:solidFill>
                <a:effectLst/>
                <a:uLnTx/>
                <a:uFillTx/>
                <a:latin typeface="AmpleSoft-Bold"/>
                <a:ea typeface="Verdana" panose="020B0604030504040204" pitchFamily="34" charset="0"/>
                <a:cs typeface="+mn-cs"/>
              </a:rPr>
              <a:t>indicó que las ventas en el trimestre enero-marzo de 2020 disminuyeron frente al mismo trimestre un año atrás. En promedio, la reducción anual en ventas reportada durante el primer trimestre del año fue de </a:t>
            </a:r>
            <a:r>
              <a:rPr kumimoji="0" lang="es-MX" sz="2400" b="0" i="0" u="none" strike="noStrike" kern="1200" cap="none" spc="0" normalizeH="0" baseline="0" noProof="0" dirty="0">
                <a:ln>
                  <a:noFill/>
                </a:ln>
                <a:solidFill>
                  <a:srgbClr val="FF207B"/>
                </a:solidFill>
                <a:effectLst/>
                <a:uLnTx/>
                <a:uFillTx/>
                <a:latin typeface="AmpleSoft-Bold"/>
                <a:ea typeface="Verdana" panose="020B0604030504040204" pitchFamily="34" charset="0"/>
                <a:cs typeface="+mn-cs"/>
              </a:rPr>
              <a:t>54%</a:t>
            </a:r>
            <a:endParaRPr kumimoji="0" lang="es-ES" sz="2400" b="0" i="0" u="none" strike="noStrike" kern="1200" cap="none" spc="0" normalizeH="0" baseline="0" noProof="0" dirty="0">
              <a:ln>
                <a:noFill/>
              </a:ln>
              <a:solidFill>
                <a:srgbClr val="FF207B"/>
              </a:solidFill>
              <a:effectLst/>
              <a:uLnTx/>
              <a:uFillTx/>
              <a:latin typeface="AmpleSoft-Bold"/>
              <a:ea typeface="Verdana" panose="020B0604030504040204" pitchFamily="34" charset="0"/>
              <a:cs typeface="+mn-cs"/>
            </a:endParaRPr>
          </a:p>
        </p:txBody>
      </p:sp>
      <p:sp>
        <p:nvSpPr>
          <p:cNvPr id="13" name="10 CuadroTexto">
            <a:extLst>
              <a:ext uri="{FF2B5EF4-FFF2-40B4-BE49-F238E27FC236}">
                <a16:creationId xmlns:a16="http://schemas.microsoft.com/office/drawing/2014/main" id="{160F1A26-F100-4DB2-AE23-E6033AF8F7FC}"/>
              </a:ext>
            </a:extLst>
          </p:cNvPr>
          <p:cNvSpPr txBox="1"/>
          <p:nvPr/>
        </p:nvSpPr>
        <p:spPr>
          <a:xfrm>
            <a:off x="1764089" y="6147653"/>
            <a:ext cx="7427496" cy="246221"/>
          </a:xfrm>
          <a:prstGeom prst="rect">
            <a:avLst/>
          </a:prstGeom>
          <a:noFill/>
        </p:spPr>
        <p:txBody>
          <a:bodyPr wrap="square" rtlCol="0">
            <a:spAutoFit/>
          </a:bodyPr>
          <a:lstStyle>
            <a:defPPr>
              <a:defRPr lang="es-CO"/>
            </a:defPPr>
            <a:lvl1pPr lvl="0">
              <a:defRPr sz="900">
                <a:solidFill>
                  <a:srgbClr val="000000"/>
                </a:solidFill>
                <a:cs typeface="Calibri"/>
              </a:defRPr>
            </a:lvl1pPr>
          </a:lstStyle>
          <a:p>
            <a:pPr lvl="0">
              <a:defRPr/>
            </a:pPr>
            <a:r>
              <a:rPr lang="es-CO" sz="1000" dirty="0">
                <a:solidFill>
                  <a:srgbClr val="000000">
                    <a:lumMod val="75000"/>
                    <a:lumOff val="25000"/>
                  </a:srgbClr>
                </a:solidFill>
                <a:latin typeface="Calibri" panose="020F0502020204030204" pitchFamily="34" charset="0"/>
                <a:cs typeface="Calibri" panose="020F0502020204030204" pitchFamily="34" charset="0"/>
              </a:rPr>
              <a:t>Fuente: Encuesta Ritmo Empresarial - Cámara de Comercio de Cali</a:t>
            </a:r>
            <a:endParaRPr lang="es-MX" sz="1000" kern="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58552411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a:extLst>
              <a:ext uri="{FF2B5EF4-FFF2-40B4-BE49-F238E27FC236}">
                <a16:creationId xmlns:a16="http://schemas.microsoft.com/office/drawing/2014/main" id="{FCC152E1-E16C-40A9-B2BC-5FD804205197}"/>
              </a:ext>
            </a:extLst>
          </p:cNvPr>
          <p:cNvSpPr/>
          <p:nvPr/>
        </p:nvSpPr>
        <p:spPr>
          <a:xfrm>
            <a:off x="1041904" y="1675727"/>
            <a:ext cx="10099620" cy="707886"/>
          </a:xfrm>
          <a:prstGeom prst="rect">
            <a:avLst/>
          </a:prstGeom>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MX" sz="2000" b="1" i="0" u="none" strike="noStrike" kern="1200" cap="none" spc="0" normalizeH="0" baseline="0" noProof="0" dirty="0">
                <a:ln>
                  <a:noFill/>
                </a:ln>
                <a:solidFill>
                  <a:prstClr val="black"/>
                </a:solidFill>
                <a:effectLst/>
                <a:uLnTx/>
                <a:uFillTx/>
                <a:latin typeface="Calibri"/>
                <a:ea typeface="Verdana" pitchFamily="34" charset="0"/>
                <a:cs typeface="+mn-cs"/>
              </a:rPr>
              <a:t>Número de trabajadores en ene-mar (2020 Vs. 2019) y promedio (%) de variación de ventas enero-mar 2020 - Empresas afiliadas a la Cámara de Comercio de Cali</a:t>
            </a:r>
            <a:endParaRPr kumimoji="0" lang="es-CO" sz="2000" b="1" i="0" u="none" strike="noStrike" kern="1200" cap="none" spc="0" normalizeH="0" baseline="0" noProof="0" dirty="0">
              <a:ln>
                <a:noFill/>
              </a:ln>
              <a:solidFill>
                <a:prstClr val="black"/>
              </a:solidFill>
              <a:effectLst/>
              <a:uLnTx/>
              <a:uFillTx/>
              <a:latin typeface="Calibri"/>
              <a:ea typeface="Verdana" pitchFamily="34" charset="0"/>
              <a:cs typeface="+mn-cs"/>
            </a:endParaRPr>
          </a:p>
        </p:txBody>
      </p:sp>
      <p:sp>
        <p:nvSpPr>
          <p:cNvPr id="11" name="1 Título">
            <a:extLst>
              <a:ext uri="{FF2B5EF4-FFF2-40B4-BE49-F238E27FC236}">
                <a16:creationId xmlns:a16="http://schemas.microsoft.com/office/drawing/2014/main" id="{8615358D-1B4F-4DEB-9FEC-FF76391A99AE}"/>
              </a:ext>
            </a:extLst>
          </p:cNvPr>
          <p:cNvSpPr txBox="1">
            <a:spLocks/>
          </p:cNvSpPr>
          <p:nvPr/>
        </p:nvSpPr>
        <p:spPr>
          <a:xfrm>
            <a:off x="348798" y="390193"/>
            <a:ext cx="11548996" cy="757130"/>
          </a:xfrm>
          <a:prstGeom prst="rect">
            <a:avLst/>
          </a:prstGeom>
        </p:spPr>
        <p:txBody>
          <a:bodyPr vert="horz" lIns="68580" tIns="34290" rIns="68580" bIns="34290" rtlCol="0" anchor="ctr">
            <a:noAutofit/>
          </a:bodyPr>
          <a:lstStyle>
            <a:defPPr>
              <a:defRPr lang="es-ES"/>
            </a:defPPr>
            <a:lvl1pPr marR="0" lvl="0" indent="0" algn="just" defTabSz="914400" eaLnBrk="0" fontAlgn="base" hangingPunct="0">
              <a:lnSpc>
                <a:spcPct val="90000"/>
              </a:lnSpc>
              <a:spcBef>
                <a:spcPct val="0"/>
              </a:spcBef>
              <a:spcAft>
                <a:spcPct val="0"/>
              </a:spcAft>
              <a:buClrTx/>
              <a:buSzTx/>
              <a:buFontTx/>
              <a:buNone/>
              <a:tabLst/>
              <a:defRPr kumimoji="0" sz="2400" b="0" i="0" u="none" strike="noStrike" cap="none" spc="0" normalizeH="0" baseline="0">
                <a:ln>
                  <a:noFill/>
                </a:ln>
                <a:solidFill>
                  <a:srgbClr val="4B1D86"/>
                </a:solidFill>
                <a:effectLst/>
                <a:uLnTx/>
                <a:uFillTx/>
                <a:latin typeface="AmpleSoft-Medium" panose="02000000000000000000" pitchFamily="50" charset="0"/>
                <a:ea typeface="Verdana" panose="020B0604030504040204" pitchFamily="34" charset="0"/>
                <a:cs typeface="Kohinoor Devanagari Bold"/>
              </a:defRPr>
            </a:lvl1pPr>
          </a:lstStyle>
          <a:p>
            <a:pPr marL="0" marR="0" lvl="0" indent="0" algn="l" defTabSz="914400" rtl="0" eaLnBrk="0" fontAlgn="base" latinLnBrk="0" hangingPunct="0">
              <a:lnSpc>
                <a:spcPct val="90000"/>
              </a:lnSpc>
              <a:spcBef>
                <a:spcPct val="0"/>
              </a:spcBef>
              <a:spcAft>
                <a:spcPct val="0"/>
              </a:spcAft>
              <a:buClrTx/>
              <a:buSzTx/>
              <a:buFontTx/>
              <a:buNone/>
              <a:tabLst/>
              <a:defRPr/>
            </a:pPr>
            <a:r>
              <a:rPr kumimoji="0" lang="es-MX" sz="2400" b="0" i="0" u="none" strike="noStrike" kern="1200" cap="none" spc="0" normalizeH="0" baseline="0" noProof="0" dirty="0">
                <a:ln>
                  <a:noFill/>
                </a:ln>
                <a:solidFill>
                  <a:srgbClr val="253D90"/>
                </a:solidFill>
                <a:effectLst/>
                <a:uLnTx/>
                <a:uFillTx/>
                <a:latin typeface="AmpleSoft-Bold"/>
                <a:ea typeface="Verdana" panose="020B0604030504040204" pitchFamily="34" charset="0"/>
                <a:cs typeface="+mn-cs"/>
              </a:rPr>
              <a:t>Al indagar entre las empresas sobre el número de trabajadores, </a:t>
            </a:r>
            <a:r>
              <a:rPr kumimoji="0" lang="es-MX" sz="2400" b="0" i="0" u="none" strike="noStrike" kern="1200" cap="none" spc="0" normalizeH="0" baseline="0" noProof="0" dirty="0">
                <a:ln>
                  <a:noFill/>
                </a:ln>
                <a:solidFill>
                  <a:srgbClr val="FF207B"/>
                </a:solidFill>
                <a:effectLst/>
                <a:uLnTx/>
                <a:uFillTx/>
                <a:latin typeface="AmpleSoft-Bold"/>
                <a:ea typeface="Verdana" panose="020B0604030504040204" pitchFamily="34" charset="0"/>
                <a:cs typeface="+mn-cs"/>
              </a:rPr>
              <a:t>58,2% </a:t>
            </a:r>
            <a:r>
              <a:rPr kumimoji="0" lang="es-MX" sz="2400" b="0" i="0" u="none" strike="noStrike" kern="1200" cap="none" spc="0" normalizeH="0" baseline="0" noProof="0" dirty="0">
                <a:ln>
                  <a:noFill/>
                </a:ln>
                <a:solidFill>
                  <a:srgbClr val="253D90"/>
                </a:solidFill>
                <a:effectLst/>
                <a:uLnTx/>
                <a:uFillTx/>
                <a:latin typeface="AmpleSoft-Bold"/>
                <a:ea typeface="Verdana" panose="020B0604030504040204" pitchFamily="34" charset="0"/>
                <a:cs typeface="+mn-cs"/>
              </a:rPr>
              <a:t>indicó que no modificó su planta de personal en enero-marzo de 2020 respecto a igual periodo de 2019</a:t>
            </a:r>
            <a:endParaRPr kumimoji="0" lang="es-ES" sz="2400" b="0" i="0" u="none" strike="noStrike" kern="1200" cap="none" spc="0" normalizeH="0" baseline="0" noProof="0" dirty="0">
              <a:ln>
                <a:noFill/>
              </a:ln>
              <a:solidFill>
                <a:srgbClr val="253D90"/>
              </a:solidFill>
              <a:effectLst/>
              <a:uLnTx/>
              <a:uFillTx/>
              <a:latin typeface="AmpleSoft-Bold"/>
              <a:ea typeface="Verdana" panose="020B0604030504040204" pitchFamily="34" charset="0"/>
              <a:cs typeface="+mn-cs"/>
            </a:endParaRPr>
          </a:p>
        </p:txBody>
      </p:sp>
      <p:graphicFrame>
        <p:nvGraphicFramePr>
          <p:cNvPr id="13" name="Gráfico 12">
            <a:extLst>
              <a:ext uri="{FF2B5EF4-FFF2-40B4-BE49-F238E27FC236}">
                <a16:creationId xmlns:a16="http://schemas.microsoft.com/office/drawing/2014/main" id="{F2C8D78C-A287-43A0-84F5-624EE75A25F9}"/>
              </a:ext>
            </a:extLst>
          </p:cNvPr>
          <p:cNvGraphicFramePr/>
          <p:nvPr>
            <p:extLst>
              <p:ext uri="{D42A27DB-BD31-4B8C-83A1-F6EECF244321}">
                <p14:modId xmlns:p14="http://schemas.microsoft.com/office/powerpoint/2010/main" val="2202060951"/>
              </p:ext>
            </p:extLst>
          </p:nvPr>
        </p:nvGraphicFramePr>
        <p:xfrm>
          <a:off x="2497540" y="2743204"/>
          <a:ext cx="7206017" cy="3002508"/>
        </p:xfrm>
        <a:graphic>
          <a:graphicData uri="http://schemas.openxmlformats.org/drawingml/2006/chart">
            <c:chart xmlns:c="http://schemas.openxmlformats.org/drawingml/2006/chart" xmlns:r="http://schemas.openxmlformats.org/officeDocument/2006/relationships" r:id="rId2"/>
          </a:graphicData>
        </a:graphic>
      </p:graphicFrame>
      <p:sp>
        <p:nvSpPr>
          <p:cNvPr id="6" name="10 CuadroTexto">
            <a:extLst>
              <a:ext uri="{FF2B5EF4-FFF2-40B4-BE49-F238E27FC236}">
                <a16:creationId xmlns:a16="http://schemas.microsoft.com/office/drawing/2014/main" id="{C3F9A7B6-2B7B-48E7-9550-83594DCC9F13}"/>
              </a:ext>
            </a:extLst>
          </p:cNvPr>
          <p:cNvSpPr txBox="1"/>
          <p:nvPr/>
        </p:nvSpPr>
        <p:spPr>
          <a:xfrm>
            <a:off x="1764089" y="6147653"/>
            <a:ext cx="7427496" cy="246221"/>
          </a:xfrm>
          <a:prstGeom prst="rect">
            <a:avLst/>
          </a:prstGeom>
          <a:noFill/>
        </p:spPr>
        <p:txBody>
          <a:bodyPr wrap="square" rtlCol="0">
            <a:spAutoFit/>
          </a:bodyPr>
          <a:lstStyle>
            <a:defPPr>
              <a:defRPr lang="es-CO"/>
            </a:defPPr>
            <a:lvl1pPr lvl="0">
              <a:defRPr sz="900">
                <a:solidFill>
                  <a:srgbClr val="000000"/>
                </a:solidFill>
                <a:cs typeface="Calibri"/>
              </a:defRPr>
            </a:lvl1pPr>
          </a:lstStyle>
          <a:p>
            <a:pPr lvl="0">
              <a:defRPr/>
            </a:pPr>
            <a:r>
              <a:rPr lang="es-CO" sz="1000" dirty="0">
                <a:solidFill>
                  <a:srgbClr val="000000">
                    <a:lumMod val="75000"/>
                    <a:lumOff val="25000"/>
                  </a:srgbClr>
                </a:solidFill>
                <a:latin typeface="Calibri" panose="020F0502020204030204" pitchFamily="34" charset="0"/>
                <a:cs typeface="Calibri" panose="020F0502020204030204" pitchFamily="34" charset="0"/>
              </a:rPr>
              <a:t>Fuente: Encuesta Ritmo Empresarial - Cámara de Comercio de Cali</a:t>
            </a:r>
            <a:endParaRPr lang="es-MX" sz="1000" kern="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32833742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a:extLst>
              <a:ext uri="{FF2B5EF4-FFF2-40B4-BE49-F238E27FC236}">
                <a16:creationId xmlns:a16="http://schemas.microsoft.com/office/drawing/2014/main" id="{FCC152E1-E16C-40A9-B2BC-5FD804205197}"/>
              </a:ext>
            </a:extLst>
          </p:cNvPr>
          <p:cNvSpPr/>
          <p:nvPr/>
        </p:nvSpPr>
        <p:spPr>
          <a:xfrm>
            <a:off x="334999" y="249814"/>
            <a:ext cx="6120394" cy="1015663"/>
          </a:xfrm>
          <a:prstGeom prst="rect">
            <a:avLst/>
          </a:prstGeom>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CO" sz="2000" b="1" i="0" u="none" strike="noStrike" kern="1200" cap="none" spc="0" normalizeH="0" baseline="0" noProof="0" dirty="0">
                <a:ln>
                  <a:noFill/>
                </a:ln>
                <a:solidFill>
                  <a:prstClr val="black"/>
                </a:solidFill>
                <a:effectLst/>
                <a:uLnTx/>
                <a:uFillTx/>
                <a:latin typeface="Calibri"/>
                <a:ea typeface="Verdana" pitchFamily="34" charset="0"/>
                <a:cs typeface="+mn-cs"/>
              </a:rPr>
              <a:t>Medidas adoptadas respecto al número de trabajadores por coyuntura de pandemia de COVID-19 - Empresas afiliadas a la Cámara de Comercio de Cali</a:t>
            </a:r>
          </a:p>
        </p:txBody>
      </p:sp>
      <p:sp>
        <p:nvSpPr>
          <p:cNvPr id="11" name="1 Título">
            <a:extLst>
              <a:ext uri="{FF2B5EF4-FFF2-40B4-BE49-F238E27FC236}">
                <a16:creationId xmlns:a16="http://schemas.microsoft.com/office/drawing/2014/main" id="{8615358D-1B4F-4DEB-9FEC-FF76391A99AE}"/>
              </a:ext>
            </a:extLst>
          </p:cNvPr>
          <p:cNvSpPr txBox="1">
            <a:spLocks/>
          </p:cNvSpPr>
          <p:nvPr/>
        </p:nvSpPr>
        <p:spPr>
          <a:xfrm>
            <a:off x="6905920" y="2826586"/>
            <a:ext cx="4872097" cy="757130"/>
          </a:xfrm>
          <a:prstGeom prst="rect">
            <a:avLst/>
          </a:prstGeom>
        </p:spPr>
        <p:txBody>
          <a:bodyPr vert="horz" lIns="68580" tIns="34290" rIns="68580" bIns="34290" rtlCol="0" anchor="ctr">
            <a:noAutofit/>
          </a:bodyPr>
          <a:lstStyle>
            <a:defPPr>
              <a:defRPr lang="es-ES"/>
            </a:defPPr>
            <a:lvl1pPr marR="0" lvl="0" indent="0" algn="just" defTabSz="914400" eaLnBrk="0" fontAlgn="base" hangingPunct="0">
              <a:lnSpc>
                <a:spcPct val="90000"/>
              </a:lnSpc>
              <a:spcBef>
                <a:spcPct val="0"/>
              </a:spcBef>
              <a:spcAft>
                <a:spcPct val="0"/>
              </a:spcAft>
              <a:buClrTx/>
              <a:buSzTx/>
              <a:buFontTx/>
              <a:buNone/>
              <a:tabLst/>
              <a:defRPr kumimoji="0" sz="2400" b="0" i="0" u="none" strike="noStrike" cap="none" spc="0" normalizeH="0" baseline="0">
                <a:ln>
                  <a:noFill/>
                </a:ln>
                <a:solidFill>
                  <a:srgbClr val="4B1D86"/>
                </a:solidFill>
                <a:effectLst/>
                <a:uLnTx/>
                <a:uFillTx/>
                <a:latin typeface="AmpleSoft-Medium" panose="02000000000000000000" pitchFamily="50" charset="0"/>
                <a:ea typeface="Verdana" panose="020B0604030504040204" pitchFamily="34" charset="0"/>
                <a:cs typeface="Kohinoor Devanagari Bold"/>
              </a:defRPr>
            </a:lvl1pPr>
          </a:lstStyle>
          <a:p>
            <a:pPr marL="0" marR="0" lvl="0" indent="0" algn="l" defTabSz="914400" rtl="0" eaLnBrk="0" fontAlgn="base" latinLnBrk="0" hangingPunct="0">
              <a:lnSpc>
                <a:spcPct val="90000"/>
              </a:lnSpc>
              <a:spcBef>
                <a:spcPct val="0"/>
              </a:spcBef>
              <a:spcAft>
                <a:spcPct val="0"/>
              </a:spcAft>
              <a:buClrTx/>
              <a:buSzTx/>
              <a:buFontTx/>
              <a:buNone/>
              <a:tabLst/>
              <a:defRPr/>
            </a:pPr>
            <a:r>
              <a:rPr kumimoji="0" lang="es-MX" sz="2400" b="0" i="0" u="none" strike="noStrike" kern="1200" cap="none" spc="0" normalizeH="0" baseline="0" noProof="0" dirty="0">
                <a:ln>
                  <a:noFill/>
                </a:ln>
                <a:solidFill>
                  <a:srgbClr val="FF207B"/>
                </a:solidFill>
                <a:effectLst/>
                <a:uLnTx/>
                <a:uFillTx/>
                <a:latin typeface="AmpleSoft-Bold"/>
                <a:ea typeface="Verdana" panose="020B0604030504040204" pitchFamily="34" charset="0"/>
                <a:cs typeface="+mn-cs"/>
              </a:rPr>
              <a:t>60,2% </a:t>
            </a:r>
            <a:r>
              <a:rPr kumimoji="0" lang="es-MX" sz="2400" b="0" i="0" u="none" strike="noStrike" kern="1200" cap="none" spc="0" normalizeH="0" baseline="0" noProof="0" dirty="0">
                <a:ln>
                  <a:noFill/>
                </a:ln>
                <a:solidFill>
                  <a:srgbClr val="253D90"/>
                </a:solidFill>
                <a:effectLst/>
                <a:uLnTx/>
                <a:uFillTx/>
                <a:latin typeface="AmpleSoft-Bold"/>
                <a:ea typeface="Verdana" panose="020B0604030504040204" pitchFamily="34" charset="0"/>
                <a:cs typeface="+mn-cs"/>
              </a:rPr>
              <a:t>de las empresas informó que ha adoptado medidas de trabajo desde casa para sus empleados durante la coyuntura del COVID-19, </a:t>
            </a:r>
            <a:r>
              <a:rPr kumimoji="0" lang="es-MX" sz="2400" b="0" i="0" u="none" strike="noStrike" kern="1200" cap="none" spc="0" normalizeH="0" baseline="0" noProof="0" dirty="0">
                <a:ln>
                  <a:noFill/>
                </a:ln>
                <a:solidFill>
                  <a:srgbClr val="FF207B"/>
                </a:solidFill>
                <a:effectLst/>
                <a:uLnTx/>
                <a:uFillTx/>
                <a:latin typeface="AmpleSoft-Bold"/>
                <a:ea typeface="Verdana" panose="020B0604030504040204" pitchFamily="34" charset="0"/>
                <a:cs typeface="+mn-cs"/>
              </a:rPr>
              <a:t>49,5% </a:t>
            </a:r>
            <a:r>
              <a:rPr kumimoji="0" lang="es-MX" sz="2400" b="0" i="0" u="none" strike="noStrike" kern="1200" cap="none" spc="0" normalizeH="0" baseline="0" noProof="0" dirty="0">
                <a:ln>
                  <a:noFill/>
                </a:ln>
                <a:solidFill>
                  <a:srgbClr val="253D90"/>
                </a:solidFill>
                <a:effectLst/>
                <a:uLnTx/>
                <a:uFillTx/>
                <a:latin typeface="AmpleSoft-Bold"/>
                <a:ea typeface="Verdana" panose="020B0604030504040204" pitchFamily="34" charset="0"/>
                <a:cs typeface="+mn-cs"/>
              </a:rPr>
              <a:t>indicó que sus trabajadores se encuentran en vacaciones colectivas o programadas y </a:t>
            </a:r>
            <a:r>
              <a:rPr kumimoji="0" lang="es-MX" sz="2400" b="0" i="0" u="none" strike="noStrike" kern="1200" cap="none" spc="0" normalizeH="0" baseline="0" noProof="0" dirty="0">
                <a:ln>
                  <a:noFill/>
                </a:ln>
                <a:solidFill>
                  <a:srgbClr val="FF207B"/>
                </a:solidFill>
                <a:effectLst/>
                <a:uLnTx/>
                <a:uFillTx/>
                <a:latin typeface="AmpleSoft-Bold"/>
                <a:ea typeface="Verdana" panose="020B0604030504040204" pitchFamily="34" charset="0"/>
                <a:cs typeface="+mn-cs"/>
              </a:rPr>
              <a:t>17,6% </a:t>
            </a:r>
            <a:r>
              <a:rPr kumimoji="0" lang="es-MX" sz="2400" b="0" i="0" u="none" strike="noStrike" kern="1200" cap="none" spc="0" normalizeH="0" baseline="0" noProof="0" dirty="0">
                <a:ln>
                  <a:noFill/>
                </a:ln>
                <a:solidFill>
                  <a:srgbClr val="253D90"/>
                </a:solidFill>
                <a:effectLst/>
                <a:uLnTx/>
                <a:uFillTx/>
                <a:latin typeface="AmpleSoft-Bold"/>
                <a:ea typeface="Verdana" panose="020B0604030504040204" pitchFamily="34" charset="0"/>
                <a:cs typeface="+mn-cs"/>
              </a:rPr>
              <a:t>de las empresas informó que tomó medidas de inversión en dotación</a:t>
            </a:r>
            <a:endParaRPr kumimoji="0" lang="es-ES" sz="2400" b="0" i="0" u="none" strike="noStrike" kern="1200" cap="none" spc="0" normalizeH="0" baseline="0" noProof="0" dirty="0">
              <a:ln>
                <a:noFill/>
              </a:ln>
              <a:solidFill>
                <a:srgbClr val="253D90"/>
              </a:solidFill>
              <a:effectLst/>
              <a:uLnTx/>
              <a:uFillTx/>
              <a:latin typeface="AmpleSoft-Bold"/>
              <a:ea typeface="Verdana" panose="020B0604030504040204" pitchFamily="34" charset="0"/>
              <a:cs typeface="+mn-cs"/>
            </a:endParaRPr>
          </a:p>
        </p:txBody>
      </p:sp>
      <p:graphicFrame>
        <p:nvGraphicFramePr>
          <p:cNvPr id="6" name="Gráfico 5">
            <a:extLst>
              <a:ext uri="{FF2B5EF4-FFF2-40B4-BE49-F238E27FC236}">
                <a16:creationId xmlns:a16="http://schemas.microsoft.com/office/drawing/2014/main" id="{3B2F1333-74AE-4356-B36B-2F173690EEBD}"/>
              </a:ext>
            </a:extLst>
          </p:cNvPr>
          <p:cNvGraphicFramePr/>
          <p:nvPr/>
        </p:nvGraphicFramePr>
        <p:xfrm>
          <a:off x="125661" y="1265477"/>
          <a:ext cx="6120394" cy="4263126"/>
        </p:xfrm>
        <a:graphic>
          <a:graphicData uri="http://schemas.openxmlformats.org/drawingml/2006/chart">
            <c:chart xmlns:c="http://schemas.openxmlformats.org/drawingml/2006/chart" xmlns:r="http://schemas.openxmlformats.org/officeDocument/2006/relationships" r:id="rId2"/>
          </a:graphicData>
        </a:graphic>
      </p:graphicFrame>
      <p:sp>
        <p:nvSpPr>
          <p:cNvPr id="2" name="Rectángulo 1">
            <a:extLst>
              <a:ext uri="{FF2B5EF4-FFF2-40B4-BE49-F238E27FC236}">
                <a16:creationId xmlns:a16="http://schemas.microsoft.com/office/drawing/2014/main" id="{634987A9-A302-48E1-B4D6-7E3EC261748F}"/>
              </a:ext>
            </a:extLst>
          </p:cNvPr>
          <p:cNvSpPr/>
          <p:nvPr/>
        </p:nvSpPr>
        <p:spPr>
          <a:xfrm>
            <a:off x="901148" y="5410806"/>
            <a:ext cx="5674840" cy="435889"/>
          </a:xfrm>
          <a:prstGeom prst="rect">
            <a:avLst/>
          </a:prstGeom>
        </p:spPr>
        <p:txBody>
          <a:bodyPr wrap="square">
            <a:spAutoFit/>
          </a:bodyPr>
          <a:lstStyle/>
          <a:p>
            <a:pPr marL="0" marR="0" lvl="0" indent="0" algn="l" defTabSz="457200" rtl="0" eaLnBrk="1" fontAlgn="auto" latinLnBrk="0" hangingPunct="1">
              <a:lnSpc>
                <a:spcPct val="115000"/>
              </a:lnSpc>
              <a:spcBef>
                <a:spcPts val="0"/>
              </a:spcBef>
              <a:spcAft>
                <a:spcPts val="0"/>
              </a:spcAft>
              <a:buClrTx/>
              <a:buSzTx/>
              <a:buFontTx/>
              <a:buNone/>
              <a:tabLst/>
              <a:defRPr/>
            </a:pPr>
            <a:r>
              <a:rPr kumimoji="0" lang="es-CO" sz="1000" b="0" i="0" u="none" strike="noStrike" kern="1200" cap="none" spc="0" normalizeH="0" baseline="0" noProof="0" dirty="0">
                <a:ln>
                  <a:noFill/>
                </a:ln>
                <a:solidFill>
                  <a:srgbClr val="000000"/>
                </a:solidFill>
                <a:effectLst/>
                <a:uLnTx/>
                <a:uFillTx/>
                <a:latin typeface="Calibri" panose="020F0502020204030204" pitchFamily="34" charset="0"/>
                <a:ea typeface="MS Mincho" panose="02020609040205080304" pitchFamily="49" charset="-128"/>
                <a:cs typeface="Calibri" panose="020F0502020204030204" pitchFamily="34" charset="0"/>
              </a:rPr>
              <a:t>*Apertura programada, reducción de sueldos, licencia remunerada, no renovación de contratos, permisos, reposición de tiempos de cuarentena</a:t>
            </a:r>
          </a:p>
        </p:txBody>
      </p:sp>
      <p:sp>
        <p:nvSpPr>
          <p:cNvPr id="7" name="10 CuadroTexto">
            <a:extLst>
              <a:ext uri="{FF2B5EF4-FFF2-40B4-BE49-F238E27FC236}">
                <a16:creationId xmlns:a16="http://schemas.microsoft.com/office/drawing/2014/main" id="{C53894CD-9DB9-432F-8D76-FE8A56D173FC}"/>
              </a:ext>
            </a:extLst>
          </p:cNvPr>
          <p:cNvSpPr txBox="1"/>
          <p:nvPr/>
        </p:nvSpPr>
        <p:spPr>
          <a:xfrm>
            <a:off x="1764089" y="6147653"/>
            <a:ext cx="7427496" cy="246221"/>
          </a:xfrm>
          <a:prstGeom prst="rect">
            <a:avLst/>
          </a:prstGeom>
          <a:noFill/>
        </p:spPr>
        <p:txBody>
          <a:bodyPr wrap="square" rtlCol="0">
            <a:spAutoFit/>
          </a:bodyPr>
          <a:lstStyle>
            <a:defPPr>
              <a:defRPr lang="es-CO"/>
            </a:defPPr>
            <a:lvl1pPr lvl="0">
              <a:defRPr sz="900">
                <a:solidFill>
                  <a:srgbClr val="000000"/>
                </a:solidFill>
                <a:cs typeface="Calibri"/>
              </a:defRPr>
            </a:lvl1pPr>
          </a:lstStyle>
          <a:p>
            <a:pPr lvl="0">
              <a:defRPr/>
            </a:pPr>
            <a:r>
              <a:rPr lang="es-CO" sz="1000" dirty="0">
                <a:solidFill>
                  <a:srgbClr val="000000">
                    <a:lumMod val="75000"/>
                    <a:lumOff val="25000"/>
                  </a:srgbClr>
                </a:solidFill>
                <a:latin typeface="Calibri" panose="020F0502020204030204" pitchFamily="34" charset="0"/>
                <a:cs typeface="Calibri" panose="020F0502020204030204" pitchFamily="34" charset="0"/>
              </a:rPr>
              <a:t>Fuente: Encuesta Ritmo Empresarial - Cámara de Comercio de Cali</a:t>
            </a:r>
            <a:endParaRPr lang="es-MX" sz="1000" kern="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2677403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a:extLst>
              <a:ext uri="{FF2B5EF4-FFF2-40B4-BE49-F238E27FC236}">
                <a16:creationId xmlns:a16="http://schemas.microsoft.com/office/drawing/2014/main" id="{0CD614D3-DE73-4588-AE68-4D0B333468B9}"/>
              </a:ext>
            </a:extLst>
          </p:cNvPr>
          <p:cNvSpPr/>
          <p:nvPr/>
        </p:nvSpPr>
        <p:spPr>
          <a:xfrm>
            <a:off x="2364723" y="1869705"/>
            <a:ext cx="7454526" cy="707886"/>
          </a:xfrm>
          <a:prstGeom prst="rect">
            <a:avLst/>
          </a:prstGeom>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MX" sz="2000" b="1" i="0" u="none" strike="noStrike" kern="1200" cap="none" spc="0" normalizeH="0" baseline="0" noProof="0" dirty="0">
                <a:ln>
                  <a:noFill/>
                </a:ln>
                <a:solidFill>
                  <a:prstClr val="black"/>
                </a:solidFill>
                <a:effectLst/>
                <a:uLnTx/>
                <a:uFillTx/>
                <a:latin typeface="Calibri"/>
                <a:ea typeface="Verdana" pitchFamily="34" charset="0"/>
                <a:cs typeface="+mn-cs"/>
              </a:rPr>
              <a:t>Número de semanas que considera pueda sostener su nómina actual - Empresas afiliadas a la Cámara de Comercio de Cali</a:t>
            </a:r>
            <a:endParaRPr kumimoji="0" lang="es-CO" sz="2000" b="1" i="0" u="none" strike="noStrike" kern="1200" cap="none" spc="0" normalizeH="0" baseline="0" noProof="0" dirty="0">
              <a:ln>
                <a:noFill/>
              </a:ln>
              <a:solidFill>
                <a:prstClr val="black"/>
              </a:solidFill>
              <a:effectLst/>
              <a:uLnTx/>
              <a:uFillTx/>
              <a:latin typeface="Calibri"/>
              <a:ea typeface="Verdana" pitchFamily="34" charset="0"/>
              <a:cs typeface="+mn-cs"/>
            </a:endParaRPr>
          </a:p>
        </p:txBody>
      </p:sp>
      <p:sp>
        <p:nvSpPr>
          <p:cNvPr id="5" name="1 Título">
            <a:extLst>
              <a:ext uri="{FF2B5EF4-FFF2-40B4-BE49-F238E27FC236}">
                <a16:creationId xmlns:a16="http://schemas.microsoft.com/office/drawing/2014/main" id="{D4A9526D-DA77-4D85-AC5C-FB43DD1003EC}"/>
              </a:ext>
            </a:extLst>
          </p:cNvPr>
          <p:cNvSpPr txBox="1">
            <a:spLocks/>
          </p:cNvSpPr>
          <p:nvPr/>
        </p:nvSpPr>
        <p:spPr>
          <a:xfrm>
            <a:off x="348798" y="390193"/>
            <a:ext cx="11548996" cy="757130"/>
          </a:xfrm>
          <a:prstGeom prst="rect">
            <a:avLst/>
          </a:prstGeom>
        </p:spPr>
        <p:txBody>
          <a:bodyPr vert="horz" lIns="68580" tIns="34290" rIns="68580" bIns="34290" rtlCol="0" anchor="ctr">
            <a:noAutofit/>
          </a:bodyPr>
          <a:lstStyle>
            <a:defPPr>
              <a:defRPr lang="es-ES"/>
            </a:defPPr>
            <a:lvl1pPr marR="0" lvl="0" indent="0" algn="just" defTabSz="914400" eaLnBrk="0" fontAlgn="base" hangingPunct="0">
              <a:lnSpc>
                <a:spcPct val="90000"/>
              </a:lnSpc>
              <a:spcBef>
                <a:spcPct val="0"/>
              </a:spcBef>
              <a:spcAft>
                <a:spcPct val="0"/>
              </a:spcAft>
              <a:buClrTx/>
              <a:buSzTx/>
              <a:buFontTx/>
              <a:buNone/>
              <a:tabLst/>
              <a:defRPr kumimoji="0" sz="2400" b="0" i="0" u="none" strike="noStrike" cap="none" spc="0" normalizeH="0" baseline="0">
                <a:ln>
                  <a:noFill/>
                </a:ln>
                <a:solidFill>
                  <a:srgbClr val="4B1D86"/>
                </a:solidFill>
                <a:effectLst/>
                <a:uLnTx/>
                <a:uFillTx/>
                <a:latin typeface="AmpleSoft-Medium" panose="02000000000000000000" pitchFamily="50" charset="0"/>
                <a:ea typeface="Verdana" panose="020B0604030504040204" pitchFamily="34" charset="0"/>
                <a:cs typeface="Kohinoor Devanagari Bold"/>
              </a:defRPr>
            </a:lvl1pPr>
          </a:lstStyle>
          <a:p>
            <a:pPr marL="0" marR="0" lvl="0" indent="0" algn="l" defTabSz="914400" rtl="0" eaLnBrk="0" fontAlgn="base" latinLnBrk="0" hangingPunct="0">
              <a:lnSpc>
                <a:spcPct val="90000"/>
              </a:lnSpc>
              <a:spcBef>
                <a:spcPct val="0"/>
              </a:spcBef>
              <a:spcAft>
                <a:spcPct val="0"/>
              </a:spcAft>
              <a:buClrTx/>
              <a:buSzTx/>
              <a:buFontTx/>
              <a:buNone/>
              <a:tabLst/>
              <a:defRPr/>
            </a:pPr>
            <a:r>
              <a:rPr kumimoji="0" lang="es-MX" sz="2400" b="0" i="0" u="none" strike="noStrike" kern="1200" cap="none" spc="0" normalizeH="0" baseline="0" noProof="0" dirty="0">
                <a:ln>
                  <a:noFill/>
                </a:ln>
                <a:solidFill>
                  <a:srgbClr val="FF207B"/>
                </a:solidFill>
                <a:effectLst/>
                <a:uLnTx/>
                <a:uFillTx/>
                <a:latin typeface="AmpleSoft-Bold"/>
                <a:ea typeface="Verdana" panose="020B0604030504040204" pitchFamily="34" charset="0"/>
                <a:cs typeface="+mn-cs"/>
              </a:rPr>
              <a:t>54,1% </a:t>
            </a:r>
            <a:r>
              <a:rPr kumimoji="0" lang="es-MX" sz="2400" b="0" i="0" u="none" strike="noStrike" kern="1200" cap="none" spc="0" normalizeH="0" baseline="0" noProof="0" dirty="0">
                <a:ln>
                  <a:noFill/>
                </a:ln>
                <a:solidFill>
                  <a:srgbClr val="253D90"/>
                </a:solidFill>
                <a:effectLst/>
                <a:uLnTx/>
                <a:uFillTx/>
                <a:latin typeface="AmpleSoft-Bold"/>
                <a:ea typeface="Verdana" panose="020B0604030504040204" pitchFamily="34" charset="0"/>
                <a:cs typeface="+mn-cs"/>
              </a:rPr>
              <a:t>de las empresas considera que puede sostener su nómina actual entre 1 y 4 semanas, </a:t>
            </a:r>
            <a:r>
              <a:rPr kumimoji="0" lang="es-MX" sz="2400" b="0" i="0" u="none" strike="noStrike" kern="1200" cap="none" spc="0" normalizeH="0" baseline="0" noProof="0" dirty="0">
                <a:ln>
                  <a:noFill/>
                </a:ln>
                <a:solidFill>
                  <a:srgbClr val="FF207B"/>
                </a:solidFill>
                <a:effectLst/>
                <a:uLnTx/>
                <a:uFillTx/>
                <a:latin typeface="AmpleSoft-Bold"/>
                <a:ea typeface="Verdana" panose="020B0604030504040204" pitchFamily="34" charset="0"/>
                <a:cs typeface="+mn-cs"/>
              </a:rPr>
              <a:t>25,5% </a:t>
            </a:r>
            <a:r>
              <a:rPr kumimoji="0" lang="es-MX" sz="2400" b="0" i="0" u="none" strike="noStrike" kern="1200" cap="none" spc="0" normalizeH="0" baseline="0" noProof="0" dirty="0">
                <a:ln>
                  <a:noFill/>
                </a:ln>
                <a:solidFill>
                  <a:srgbClr val="253D90"/>
                </a:solidFill>
                <a:effectLst/>
                <a:uLnTx/>
                <a:uFillTx/>
                <a:latin typeface="AmpleSoft-Bold"/>
                <a:ea typeface="Verdana" panose="020B0604030504040204" pitchFamily="34" charset="0"/>
                <a:cs typeface="+mn-cs"/>
              </a:rPr>
              <a:t>puede hacerlo entre 5 y 8 semanas y 7,5% de las firmas planea mantener su actual nómina durante más de 12 semanas</a:t>
            </a:r>
            <a:endParaRPr kumimoji="0" lang="es-ES" sz="2400" b="0" i="0" u="none" strike="noStrike" kern="1200" cap="none" spc="0" normalizeH="0" baseline="0" noProof="0" dirty="0">
              <a:ln>
                <a:noFill/>
              </a:ln>
              <a:solidFill>
                <a:srgbClr val="253D90"/>
              </a:solidFill>
              <a:effectLst/>
              <a:uLnTx/>
              <a:uFillTx/>
              <a:latin typeface="AmpleSoft-Bold"/>
              <a:ea typeface="Verdana" panose="020B0604030504040204" pitchFamily="34" charset="0"/>
              <a:cs typeface="+mn-cs"/>
            </a:endParaRPr>
          </a:p>
        </p:txBody>
      </p:sp>
      <p:graphicFrame>
        <p:nvGraphicFramePr>
          <p:cNvPr id="7" name="Gráfico 6">
            <a:extLst>
              <a:ext uri="{FF2B5EF4-FFF2-40B4-BE49-F238E27FC236}">
                <a16:creationId xmlns:a16="http://schemas.microsoft.com/office/drawing/2014/main" id="{CB025D82-9EEF-459A-BBF6-5956EBB8758B}"/>
              </a:ext>
            </a:extLst>
          </p:cNvPr>
          <p:cNvGraphicFramePr/>
          <p:nvPr/>
        </p:nvGraphicFramePr>
        <p:xfrm>
          <a:off x="858804" y="2812237"/>
          <a:ext cx="10466363" cy="2913038"/>
        </p:xfrm>
        <a:graphic>
          <a:graphicData uri="http://schemas.openxmlformats.org/drawingml/2006/chart">
            <c:chart xmlns:c="http://schemas.openxmlformats.org/drawingml/2006/chart" xmlns:r="http://schemas.openxmlformats.org/officeDocument/2006/relationships" r:id="rId2"/>
          </a:graphicData>
        </a:graphic>
      </p:graphicFrame>
      <p:sp>
        <p:nvSpPr>
          <p:cNvPr id="6" name="10 CuadroTexto">
            <a:extLst>
              <a:ext uri="{FF2B5EF4-FFF2-40B4-BE49-F238E27FC236}">
                <a16:creationId xmlns:a16="http://schemas.microsoft.com/office/drawing/2014/main" id="{53108969-0765-43BE-B1ED-B049A72BBD6D}"/>
              </a:ext>
            </a:extLst>
          </p:cNvPr>
          <p:cNvSpPr txBox="1"/>
          <p:nvPr/>
        </p:nvSpPr>
        <p:spPr>
          <a:xfrm>
            <a:off x="1764089" y="6147653"/>
            <a:ext cx="7427496" cy="246221"/>
          </a:xfrm>
          <a:prstGeom prst="rect">
            <a:avLst/>
          </a:prstGeom>
          <a:noFill/>
        </p:spPr>
        <p:txBody>
          <a:bodyPr wrap="square" rtlCol="0">
            <a:spAutoFit/>
          </a:bodyPr>
          <a:lstStyle>
            <a:defPPr>
              <a:defRPr lang="es-CO"/>
            </a:defPPr>
            <a:lvl1pPr lvl="0">
              <a:defRPr sz="900">
                <a:solidFill>
                  <a:srgbClr val="000000"/>
                </a:solidFill>
                <a:cs typeface="Calibri"/>
              </a:defRPr>
            </a:lvl1pPr>
          </a:lstStyle>
          <a:p>
            <a:pPr lvl="0">
              <a:defRPr/>
            </a:pPr>
            <a:r>
              <a:rPr lang="es-CO" sz="1000" dirty="0">
                <a:solidFill>
                  <a:srgbClr val="000000">
                    <a:lumMod val="75000"/>
                    <a:lumOff val="25000"/>
                  </a:srgbClr>
                </a:solidFill>
                <a:latin typeface="Calibri" panose="020F0502020204030204" pitchFamily="34" charset="0"/>
                <a:cs typeface="Calibri" panose="020F0502020204030204" pitchFamily="34" charset="0"/>
              </a:rPr>
              <a:t>Fuente: Encuesta Ritmo Empresarial - Cámara de Comercio de Cali</a:t>
            </a:r>
            <a:endParaRPr lang="es-MX" sz="1000" kern="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79607707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Gráfico 2">
            <a:extLst>
              <a:ext uri="{FF2B5EF4-FFF2-40B4-BE49-F238E27FC236}">
                <a16:creationId xmlns:a16="http://schemas.microsoft.com/office/drawing/2014/main" id="{C5073BCD-24F1-462D-8320-B4AC9ECD857E}"/>
              </a:ext>
            </a:extLst>
          </p:cNvPr>
          <p:cNvGraphicFramePr/>
          <p:nvPr>
            <p:extLst>
              <p:ext uri="{D42A27DB-BD31-4B8C-83A1-F6EECF244321}">
                <p14:modId xmlns:p14="http://schemas.microsoft.com/office/powerpoint/2010/main" val="682185458"/>
              </p:ext>
            </p:extLst>
          </p:nvPr>
        </p:nvGraphicFramePr>
        <p:xfrm>
          <a:off x="2362500" y="2387355"/>
          <a:ext cx="6632811" cy="3453888"/>
        </p:xfrm>
        <a:graphic>
          <a:graphicData uri="http://schemas.openxmlformats.org/drawingml/2006/chart">
            <c:chart xmlns:c="http://schemas.openxmlformats.org/drawingml/2006/chart" xmlns:r="http://schemas.openxmlformats.org/officeDocument/2006/relationships" r:id="rId2"/>
          </a:graphicData>
        </a:graphic>
      </p:graphicFrame>
      <p:sp>
        <p:nvSpPr>
          <p:cNvPr id="4" name="Rectángulo 3">
            <a:extLst>
              <a:ext uri="{FF2B5EF4-FFF2-40B4-BE49-F238E27FC236}">
                <a16:creationId xmlns:a16="http://schemas.microsoft.com/office/drawing/2014/main" id="{3B795091-80F3-4E47-808B-B32F51A420FD}"/>
              </a:ext>
            </a:extLst>
          </p:cNvPr>
          <p:cNvSpPr/>
          <p:nvPr/>
        </p:nvSpPr>
        <p:spPr>
          <a:xfrm>
            <a:off x="1800666" y="1757161"/>
            <a:ext cx="8586812" cy="707886"/>
          </a:xfrm>
          <a:prstGeom prst="rect">
            <a:avLst/>
          </a:prstGeom>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MX" sz="2000" b="1" i="0" u="none" strike="noStrike" kern="1200" cap="none" spc="0" normalizeH="0" baseline="0" noProof="0" dirty="0">
                <a:ln>
                  <a:noFill/>
                </a:ln>
                <a:solidFill>
                  <a:prstClr val="black"/>
                </a:solidFill>
                <a:effectLst/>
                <a:uLnTx/>
                <a:uFillTx/>
                <a:latin typeface="Calibri"/>
                <a:ea typeface="Verdana" pitchFamily="34" charset="0"/>
                <a:cs typeface="+mn-cs"/>
              </a:rPr>
              <a:t>Capacidad financiera de la empresa para cumplir sus compromisos* y funcionar durante - Empresas afiliadas a la Cámara de Comercio de Cali</a:t>
            </a:r>
            <a:endParaRPr kumimoji="0" lang="es-CO" sz="2000" b="1" i="0" u="none" strike="noStrike" kern="1200" cap="none" spc="0" normalizeH="0" baseline="0" noProof="0" dirty="0">
              <a:ln>
                <a:noFill/>
              </a:ln>
              <a:solidFill>
                <a:prstClr val="black"/>
              </a:solidFill>
              <a:effectLst/>
              <a:uLnTx/>
              <a:uFillTx/>
              <a:latin typeface="Calibri"/>
              <a:ea typeface="Verdana" pitchFamily="34" charset="0"/>
              <a:cs typeface="+mn-cs"/>
            </a:endParaRPr>
          </a:p>
        </p:txBody>
      </p:sp>
      <p:sp>
        <p:nvSpPr>
          <p:cNvPr id="5" name="1 Título">
            <a:extLst>
              <a:ext uri="{FF2B5EF4-FFF2-40B4-BE49-F238E27FC236}">
                <a16:creationId xmlns:a16="http://schemas.microsoft.com/office/drawing/2014/main" id="{BCA6625B-971B-46E8-BD89-D5B9A4C41665}"/>
              </a:ext>
            </a:extLst>
          </p:cNvPr>
          <p:cNvSpPr txBox="1">
            <a:spLocks/>
          </p:cNvSpPr>
          <p:nvPr/>
        </p:nvSpPr>
        <p:spPr>
          <a:xfrm>
            <a:off x="348798" y="381582"/>
            <a:ext cx="11548996" cy="757130"/>
          </a:xfrm>
          <a:prstGeom prst="rect">
            <a:avLst/>
          </a:prstGeom>
        </p:spPr>
        <p:txBody>
          <a:bodyPr vert="horz" lIns="68580" tIns="34290" rIns="68580" bIns="34290" rtlCol="0" anchor="ctr">
            <a:noAutofit/>
          </a:bodyPr>
          <a:lstStyle>
            <a:defPPr>
              <a:defRPr lang="es-ES"/>
            </a:defPPr>
            <a:lvl1pPr marR="0" lvl="0" indent="0" algn="just" defTabSz="914400" eaLnBrk="0" fontAlgn="base" hangingPunct="0">
              <a:lnSpc>
                <a:spcPct val="90000"/>
              </a:lnSpc>
              <a:spcBef>
                <a:spcPct val="0"/>
              </a:spcBef>
              <a:spcAft>
                <a:spcPct val="0"/>
              </a:spcAft>
              <a:buClrTx/>
              <a:buSzTx/>
              <a:buFontTx/>
              <a:buNone/>
              <a:tabLst/>
              <a:defRPr kumimoji="0" sz="2400" b="0" i="0" u="none" strike="noStrike" cap="none" spc="0" normalizeH="0" baseline="0">
                <a:ln>
                  <a:noFill/>
                </a:ln>
                <a:solidFill>
                  <a:srgbClr val="4B1D86"/>
                </a:solidFill>
                <a:effectLst/>
                <a:uLnTx/>
                <a:uFillTx/>
                <a:latin typeface="AmpleSoft-Medium" panose="02000000000000000000" pitchFamily="50" charset="0"/>
                <a:ea typeface="Verdana" panose="020B0604030504040204" pitchFamily="34" charset="0"/>
                <a:cs typeface="Kohinoor Devanagari Bold"/>
              </a:defRPr>
            </a:lvl1pPr>
          </a:lstStyle>
          <a:p>
            <a:pPr marL="0" marR="0" lvl="0" indent="0" algn="l" defTabSz="914400" rtl="0" eaLnBrk="0" fontAlgn="base" latinLnBrk="0" hangingPunct="0">
              <a:lnSpc>
                <a:spcPct val="90000"/>
              </a:lnSpc>
              <a:spcBef>
                <a:spcPct val="0"/>
              </a:spcBef>
              <a:spcAft>
                <a:spcPct val="0"/>
              </a:spcAft>
              <a:buClrTx/>
              <a:buSzTx/>
              <a:buFontTx/>
              <a:buNone/>
              <a:tabLst/>
              <a:defRPr/>
            </a:pPr>
            <a:r>
              <a:rPr kumimoji="0" lang="es-MX" sz="2400" b="0" i="0" u="none" strike="noStrike" kern="1200" cap="none" spc="0" normalizeH="0" baseline="0" noProof="0" dirty="0">
                <a:ln>
                  <a:noFill/>
                </a:ln>
                <a:solidFill>
                  <a:srgbClr val="253D90"/>
                </a:solidFill>
                <a:effectLst/>
                <a:uLnTx/>
                <a:uFillTx/>
                <a:latin typeface="AmpleSoft-Bold"/>
                <a:ea typeface="Verdana" panose="020B0604030504040204" pitchFamily="34" charset="0"/>
                <a:cs typeface="+mn-cs"/>
              </a:rPr>
              <a:t>Entre las empresas afiliadas a la CCC, </a:t>
            </a:r>
            <a:r>
              <a:rPr kumimoji="0" lang="es-MX" sz="2400" b="0" i="0" u="none" strike="noStrike" kern="1200" cap="none" spc="0" normalizeH="0" baseline="0" noProof="0" dirty="0">
                <a:ln>
                  <a:noFill/>
                </a:ln>
                <a:solidFill>
                  <a:srgbClr val="FF207B"/>
                </a:solidFill>
                <a:effectLst/>
                <a:uLnTx/>
                <a:uFillTx/>
                <a:latin typeface="AmpleSoft-Bold"/>
                <a:ea typeface="Verdana" panose="020B0604030504040204" pitchFamily="34" charset="0"/>
                <a:cs typeface="+mn-cs"/>
              </a:rPr>
              <a:t>49,5%</a:t>
            </a:r>
            <a:r>
              <a:rPr kumimoji="0" lang="es-MX" sz="2400" b="0" i="0" u="none" strike="noStrike" kern="1200" cap="none" spc="0" normalizeH="0" baseline="0" noProof="0" dirty="0">
                <a:ln>
                  <a:noFill/>
                </a:ln>
                <a:solidFill>
                  <a:srgbClr val="253D90"/>
                </a:solidFill>
                <a:effectLst/>
                <a:uLnTx/>
                <a:uFillTx/>
                <a:latin typeface="AmpleSoft-Bold"/>
                <a:ea typeface="Verdana" panose="020B0604030504040204" pitchFamily="34" charset="0"/>
                <a:cs typeface="+mn-cs"/>
              </a:rPr>
              <a:t> informó que tiene la capacidad financiera para cumplir sus compromisos (como pago de arrendamientos, deudas financieras, servicios públicos) durante los próximos 3 meses</a:t>
            </a:r>
            <a:endParaRPr kumimoji="0" lang="es-ES" sz="2400" b="0" i="0" u="none" strike="noStrike" kern="1200" cap="none" spc="0" normalizeH="0" baseline="0" noProof="0" dirty="0">
              <a:ln>
                <a:noFill/>
              </a:ln>
              <a:solidFill>
                <a:srgbClr val="253D90"/>
              </a:solidFill>
              <a:effectLst/>
              <a:uLnTx/>
              <a:uFillTx/>
              <a:latin typeface="AmpleSoft-Bold"/>
              <a:ea typeface="Verdana" panose="020B0604030504040204" pitchFamily="34" charset="0"/>
              <a:cs typeface="+mn-cs"/>
            </a:endParaRPr>
          </a:p>
        </p:txBody>
      </p:sp>
      <p:sp>
        <p:nvSpPr>
          <p:cNvPr id="6" name="10 CuadroTexto">
            <a:extLst>
              <a:ext uri="{FF2B5EF4-FFF2-40B4-BE49-F238E27FC236}">
                <a16:creationId xmlns:a16="http://schemas.microsoft.com/office/drawing/2014/main" id="{F2517284-E915-421F-B714-DEF86F830FB6}"/>
              </a:ext>
            </a:extLst>
          </p:cNvPr>
          <p:cNvSpPr txBox="1"/>
          <p:nvPr/>
        </p:nvSpPr>
        <p:spPr>
          <a:xfrm>
            <a:off x="1764089" y="6147653"/>
            <a:ext cx="7427496" cy="246221"/>
          </a:xfrm>
          <a:prstGeom prst="rect">
            <a:avLst/>
          </a:prstGeom>
          <a:noFill/>
        </p:spPr>
        <p:txBody>
          <a:bodyPr wrap="square" rtlCol="0">
            <a:spAutoFit/>
          </a:bodyPr>
          <a:lstStyle>
            <a:defPPr>
              <a:defRPr lang="es-CO"/>
            </a:defPPr>
            <a:lvl1pPr lvl="0">
              <a:defRPr sz="900">
                <a:solidFill>
                  <a:srgbClr val="000000"/>
                </a:solidFill>
                <a:cs typeface="Calibri"/>
              </a:defRPr>
            </a:lvl1pPr>
          </a:lstStyle>
          <a:p>
            <a:pPr lvl="0">
              <a:defRPr/>
            </a:pPr>
            <a:r>
              <a:rPr lang="es-CO" sz="1000" dirty="0">
                <a:solidFill>
                  <a:srgbClr val="000000">
                    <a:lumMod val="75000"/>
                    <a:lumOff val="25000"/>
                  </a:srgbClr>
                </a:solidFill>
                <a:latin typeface="Calibri" panose="020F0502020204030204" pitchFamily="34" charset="0"/>
                <a:cs typeface="Calibri" panose="020F0502020204030204" pitchFamily="34" charset="0"/>
              </a:rPr>
              <a:t>Fuente: Encuesta Ritmo Empresarial - Cámara de Comercio de Cali</a:t>
            </a:r>
            <a:endParaRPr lang="es-MX" sz="1000" kern="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7552803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Gráfico 4">
            <a:extLst>
              <a:ext uri="{FF2B5EF4-FFF2-40B4-BE49-F238E27FC236}">
                <a16:creationId xmlns:a16="http://schemas.microsoft.com/office/drawing/2014/main" id="{9EED2302-A7E5-4215-9F2E-F02A35E272B1}"/>
              </a:ext>
            </a:extLst>
          </p:cNvPr>
          <p:cNvGraphicFramePr/>
          <p:nvPr/>
        </p:nvGraphicFramePr>
        <p:xfrm>
          <a:off x="363780" y="1040642"/>
          <a:ext cx="5013438" cy="4389488"/>
        </p:xfrm>
        <a:graphic>
          <a:graphicData uri="http://schemas.openxmlformats.org/drawingml/2006/chart">
            <c:chart xmlns:c="http://schemas.openxmlformats.org/drawingml/2006/chart" xmlns:r="http://schemas.openxmlformats.org/officeDocument/2006/relationships" r:id="rId2"/>
          </a:graphicData>
        </a:graphic>
      </p:graphicFrame>
      <p:sp>
        <p:nvSpPr>
          <p:cNvPr id="6" name="Rectángulo 5">
            <a:extLst>
              <a:ext uri="{FF2B5EF4-FFF2-40B4-BE49-F238E27FC236}">
                <a16:creationId xmlns:a16="http://schemas.microsoft.com/office/drawing/2014/main" id="{D40F9537-E592-4B8D-804E-22F2E0BFEA2A}"/>
              </a:ext>
            </a:extLst>
          </p:cNvPr>
          <p:cNvSpPr/>
          <p:nvPr/>
        </p:nvSpPr>
        <p:spPr>
          <a:xfrm>
            <a:off x="334999" y="249814"/>
            <a:ext cx="6120394" cy="707886"/>
          </a:xfrm>
          <a:prstGeom prst="rect">
            <a:avLst/>
          </a:prstGeom>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MX" sz="2000" b="1" i="0" u="none" strike="noStrike" kern="1200" cap="none" spc="0" normalizeH="0" baseline="0" noProof="0" dirty="0">
                <a:ln>
                  <a:noFill/>
                </a:ln>
                <a:solidFill>
                  <a:prstClr val="black"/>
                </a:solidFill>
                <a:effectLst/>
                <a:uLnTx/>
                <a:uFillTx/>
                <a:latin typeface="Calibri"/>
                <a:ea typeface="Verdana" pitchFamily="34" charset="0"/>
                <a:cs typeface="+mn-cs"/>
              </a:rPr>
              <a:t>Medidas que deberían ser priorizadas por el gobierno para la reactivación de la economía</a:t>
            </a:r>
            <a:endParaRPr kumimoji="0" lang="es-CO" sz="2000" b="1" i="0" u="none" strike="noStrike" kern="1200" cap="none" spc="0" normalizeH="0" baseline="0" noProof="0" dirty="0">
              <a:ln>
                <a:noFill/>
              </a:ln>
              <a:solidFill>
                <a:prstClr val="black"/>
              </a:solidFill>
              <a:effectLst/>
              <a:uLnTx/>
              <a:uFillTx/>
              <a:latin typeface="Calibri"/>
              <a:ea typeface="Verdana" pitchFamily="34" charset="0"/>
              <a:cs typeface="+mn-cs"/>
            </a:endParaRPr>
          </a:p>
        </p:txBody>
      </p:sp>
      <p:sp>
        <p:nvSpPr>
          <p:cNvPr id="4" name="1 Título">
            <a:extLst>
              <a:ext uri="{FF2B5EF4-FFF2-40B4-BE49-F238E27FC236}">
                <a16:creationId xmlns:a16="http://schemas.microsoft.com/office/drawing/2014/main" id="{47B0B724-32FD-4C28-889E-F31411579140}"/>
              </a:ext>
            </a:extLst>
          </p:cNvPr>
          <p:cNvSpPr txBox="1">
            <a:spLocks/>
          </p:cNvSpPr>
          <p:nvPr/>
        </p:nvSpPr>
        <p:spPr>
          <a:xfrm>
            <a:off x="6921304" y="2671869"/>
            <a:ext cx="5284343" cy="757130"/>
          </a:xfrm>
          <a:prstGeom prst="rect">
            <a:avLst/>
          </a:prstGeom>
        </p:spPr>
        <p:txBody>
          <a:bodyPr vert="horz" lIns="68580" tIns="34290" rIns="68580" bIns="34290" rtlCol="0" anchor="ctr">
            <a:noAutofit/>
          </a:bodyPr>
          <a:lstStyle>
            <a:defPPr>
              <a:defRPr lang="es-ES"/>
            </a:defPPr>
            <a:lvl1pPr marR="0" lvl="0" indent="0" algn="just" defTabSz="914400" eaLnBrk="0" fontAlgn="base" hangingPunct="0">
              <a:lnSpc>
                <a:spcPct val="90000"/>
              </a:lnSpc>
              <a:spcBef>
                <a:spcPct val="0"/>
              </a:spcBef>
              <a:spcAft>
                <a:spcPct val="0"/>
              </a:spcAft>
              <a:buClrTx/>
              <a:buSzTx/>
              <a:buFontTx/>
              <a:buNone/>
              <a:tabLst/>
              <a:defRPr kumimoji="0" sz="2400" b="0" i="0" u="none" strike="noStrike" cap="none" spc="0" normalizeH="0" baseline="0">
                <a:ln>
                  <a:noFill/>
                </a:ln>
                <a:solidFill>
                  <a:srgbClr val="4B1D86"/>
                </a:solidFill>
                <a:effectLst/>
                <a:uLnTx/>
                <a:uFillTx/>
                <a:latin typeface="AmpleSoft-Medium" panose="02000000000000000000" pitchFamily="50" charset="0"/>
                <a:ea typeface="Verdana" panose="020B0604030504040204" pitchFamily="34" charset="0"/>
                <a:cs typeface="Kohinoor Devanagari Bold"/>
              </a:defRPr>
            </a:lvl1pPr>
          </a:lstStyle>
          <a:p>
            <a:pPr marL="0" marR="0" lvl="0" indent="0" algn="l" defTabSz="914400" rtl="0" eaLnBrk="0" fontAlgn="base" latinLnBrk="0" hangingPunct="0">
              <a:lnSpc>
                <a:spcPct val="90000"/>
              </a:lnSpc>
              <a:spcBef>
                <a:spcPct val="0"/>
              </a:spcBef>
              <a:spcAft>
                <a:spcPct val="0"/>
              </a:spcAft>
              <a:buClrTx/>
              <a:buSzTx/>
              <a:buFontTx/>
              <a:buNone/>
              <a:tabLst/>
              <a:defRPr/>
            </a:pPr>
            <a:r>
              <a:rPr kumimoji="0" lang="es-MX" sz="2400" b="0" i="0" u="none" strike="noStrike" kern="1200" cap="none" spc="0" normalizeH="0" baseline="0" noProof="0" dirty="0">
                <a:ln>
                  <a:noFill/>
                </a:ln>
                <a:solidFill>
                  <a:srgbClr val="253D90"/>
                </a:solidFill>
                <a:effectLst/>
                <a:uLnTx/>
                <a:uFillTx/>
                <a:latin typeface="AmpleSoft-Bold"/>
                <a:ea typeface="Verdana" panose="020B0604030504040204" pitchFamily="34" charset="0"/>
                <a:cs typeface="+mn-cs"/>
              </a:rPr>
              <a:t>Medidas que, según las empresas, deberían tener mayor prioridad por parte del Gobierno Nacional para enfrentar la coyuntura del COVID-19 son las </a:t>
            </a:r>
            <a:r>
              <a:rPr kumimoji="0" lang="es-MX" sz="2400" b="0" i="0" u="none" strike="noStrike" kern="1200" cap="none" spc="0" normalizeH="0" baseline="0" noProof="0" dirty="0">
                <a:ln>
                  <a:noFill/>
                </a:ln>
                <a:solidFill>
                  <a:srgbClr val="FF207B"/>
                </a:solidFill>
                <a:effectLst/>
                <a:uLnTx/>
                <a:uFillTx/>
                <a:latin typeface="AmpleSoft-Bold"/>
                <a:ea typeface="Verdana" panose="020B0604030504040204" pitchFamily="34" charset="0"/>
                <a:cs typeface="+mn-cs"/>
              </a:rPr>
              <a:t>financieras</a:t>
            </a:r>
            <a:r>
              <a:rPr kumimoji="0" lang="es-MX" sz="2400" b="0" i="0" u="none" strike="noStrike" kern="1200" cap="none" spc="0" normalizeH="0" baseline="0" noProof="0" dirty="0">
                <a:ln>
                  <a:noFill/>
                </a:ln>
                <a:solidFill>
                  <a:srgbClr val="253D90"/>
                </a:solidFill>
                <a:effectLst/>
                <a:uLnTx/>
                <a:uFillTx/>
                <a:latin typeface="AmpleSoft-Bold"/>
                <a:ea typeface="Verdana" panose="020B0604030504040204" pitchFamily="34" charset="0"/>
                <a:cs typeface="+mn-cs"/>
              </a:rPr>
              <a:t>, </a:t>
            </a:r>
            <a:r>
              <a:rPr kumimoji="0" lang="es-MX" sz="2400" b="0" i="0" u="none" strike="noStrike" kern="1200" cap="none" spc="0" normalizeH="0" baseline="0" noProof="0" dirty="0">
                <a:ln>
                  <a:noFill/>
                </a:ln>
                <a:solidFill>
                  <a:srgbClr val="FF207B"/>
                </a:solidFill>
                <a:effectLst/>
                <a:uLnTx/>
                <a:uFillTx/>
                <a:latin typeface="AmpleSoft-Bold"/>
                <a:ea typeface="Verdana" panose="020B0604030504040204" pitchFamily="34" charset="0"/>
                <a:cs typeface="+mn-cs"/>
              </a:rPr>
              <a:t>tributarias</a:t>
            </a:r>
            <a:r>
              <a:rPr kumimoji="0" lang="es-MX" sz="2400" b="0" i="0" u="none" strike="noStrike" kern="1200" cap="none" spc="0" normalizeH="0" baseline="0" noProof="0" dirty="0">
                <a:ln>
                  <a:noFill/>
                </a:ln>
                <a:solidFill>
                  <a:srgbClr val="253D90"/>
                </a:solidFill>
                <a:effectLst/>
                <a:uLnTx/>
                <a:uFillTx/>
                <a:latin typeface="AmpleSoft-Bold"/>
                <a:ea typeface="Verdana" panose="020B0604030504040204" pitchFamily="34" charset="0"/>
                <a:cs typeface="+mn-cs"/>
              </a:rPr>
              <a:t> y </a:t>
            </a:r>
            <a:r>
              <a:rPr kumimoji="0" lang="es-MX" sz="2400" b="0" i="0" u="none" strike="noStrike" kern="1200" cap="none" spc="0" normalizeH="0" baseline="0" noProof="0" dirty="0">
                <a:ln>
                  <a:noFill/>
                </a:ln>
                <a:solidFill>
                  <a:srgbClr val="FF207B"/>
                </a:solidFill>
                <a:effectLst/>
                <a:uLnTx/>
                <a:uFillTx/>
                <a:latin typeface="AmpleSoft-Bold"/>
                <a:ea typeface="Verdana" panose="020B0604030504040204" pitchFamily="34" charset="0"/>
                <a:cs typeface="+mn-cs"/>
              </a:rPr>
              <a:t>costos laborales</a:t>
            </a:r>
            <a:endParaRPr kumimoji="0" lang="es-ES" sz="2400" b="0" i="0" u="none" strike="noStrike" kern="1200" cap="none" spc="0" normalizeH="0" baseline="0" noProof="0" dirty="0">
              <a:ln>
                <a:noFill/>
              </a:ln>
              <a:solidFill>
                <a:srgbClr val="FF207B"/>
              </a:solidFill>
              <a:effectLst/>
              <a:uLnTx/>
              <a:uFillTx/>
              <a:latin typeface="AmpleSoft-Bold"/>
              <a:ea typeface="Verdana" panose="020B0604030504040204" pitchFamily="34" charset="0"/>
              <a:cs typeface="+mn-cs"/>
            </a:endParaRPr>
          </a:p>
        </p:txBody>
      </p:sp>
      <p:sp>
        <p:nvSpPr>
          <p:cNvPr id="2" name="Rectángulo 1">
            <a:extLst>
              <a:ext uri="{FF2B5EF4-FFF2-40B4-BE49-F238E27FC236}">
                <a16:creationId xmlns:a16="http://schemas.microsoft.com/office/drawing/2014/main" id="{8552DD33-5045-4064-8C52-BA72708D9928}"/>
              </a:ext>
            </a:extLst>
          </p:cNvPr>
          <p:cNvSpPr/>
          <p:nvPr/>
        </p:nvSpPr>
        <p:spPr>
          <a:xfrm>
            <a:off x="363780" y="5522158"/>
            <a:ext cx="5093061" cy="230832"/>
          </a:xfrm>
          <a:prstGeom prst="rect">
            <a:avLst/>
          </a:prstGeom>
        </p:spPr>
        <p:txBody>
          <a:bodyPr wrap="non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s-CO" sz="900" b="0" i="0" u="none" strike="noStrike" kern="1200" cap="none" spc="0" normalizeH="0" baseline="0" noProof="0" dirty="0">
                <a:ln>
                  <a:noFill/>
                </a:ln>
                <a:solidFill>
                  <a:srgbClr val="000000"/>
                </a:solidFill>
                <a:effectLst/>
                <a:uLnTx/>
                <a:uFillTx/>
                <a:latin typeface="Calibri" panose="020F0502020204030204" pitchFamily="34" charset="0"/>
                <a:ea typeface="MS Mincho" panose="02020609040205080304" pitchFamily="49" charset="-128"/>
                <a:cs typeface="Calibri" panose="020F0502020204030204" pitchFamily="34" charset="0"/>
              </a:rPr>
              <a:t>*Soluciones a los pagos de nómina, reactivación sector construcción, aislamiento estricto, entre otras.</a:t>
            </a:r>
            <a:endParaRPr kumimoji="0" lang="es-CO" sz="4000" b="0" i="0" u="none" strike="noStrike" kern="1200" cap="none" spc="0" normalizeH="0" baseline="0" noProof="0" dirty="0">
              <a:ln>
                <a:noFill/>
              </a:ln>
              <a:solidFill>
                <a:srgbClr val="000000"/>
              </a:solidFill>
              <a:effectLst/>
              <a:uLnTx/>
              <a:uFillTx/>
              <a:latin typeface="Calibri" panose="020F0502020204030204" pitchFamily="34" charset="0"/>
              <a:ea typeface="MS Mincho" panose="02020609040205080304" pitchFamily="49" charset="-128"/>
              <a:cs typeface="Calibri" panose="020F0502020204030204" pitchFamily="34" charset="0"/>
            </a:endParaRPr>
          </a:p>
        </p:txBody>
      </p:sp>
      <p:sp>
        <p:nvSpPr>
          <p:cNvPr id="7" name="10 CuadroTexto">
            <a:extLst>
              <a:ext uri="{FF2B5EF4-FFF2-40B4-BE49-F238E27FC236}">
                <a16:creationId xmlns:a16="http://schemas.microsoft.com/office/drawing/2014/main" id="{EC03D80E-AC71-49A3-A31A-F7E999C3747B}"/>
              </a:ext>
            </a:extLst>
          </p:cNvPr>
          <p:cNvSpPr txBox="1"/>
          <p:nvPr/>
        </p:nvSpPr>
        <p:spPr>
          <a:xfrm>
            <a:off x="1764089" y="6147653"/>
            <a:ext cx="7427496" cy="246221"/>
          </a:xfrm>
          <a:prstGeom prst="rect">
            <a:avLst/>
          </a:prstGeom>
          <a:noFill/>
        </p:spPr>
        <p:txBody>
          <a:bodyPr wrap="square" rtlCol="0">
            <a:spAutoFit/>
          </a:bodyPr>
          <a:lstStyle>
            <a:defPPr>
              <a:defRPr lang="es-CO"/>
            </a:defPPr>
            <a:lvl1pPr lvl="0">
              <a:defRPr sz="900">
                <a:solidFill>
                  <a:srgbClr val="000000"/>
                </a:solidFill>
                <a:cs typeface="Calibri"/>
              </a:defRPr>
            </a:lvl1pPr>
          </a:lstStyle>
          <a:p>
            <a:pPr lvl="0">
              <a:defRPr/>
            </a:pPr>
            <a:r>
              <a:rPr lang="es-CO" sz="1000" dirty="0">
                <a:solidFill>
                  <a:srgbClr val="000000">
                    <a:lumMod val="75000"/>
                    <a:lumOff val="25000"/>
                  </a:srgbClr>
                </a:solidFill>
                <a:latin typeface="Calibri" panose="020F0502020204030204" pitchFamily="34" charset="0"/>
                <a:cs typeface="Calibri" panose="020F0502020204030204" pitchFamily="34" charset="0"/>
              </a:rPr>
              <a:t>Fuente: Encuesta Ritmo Empresarial - Cámara de Comercio de Cali</a:t>
            </a:r>
            <a:endParaRPr lang="es-MX" sz="1000" kern="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21361043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1">
            <a:extLst>
              <a:ext uri="{FF2B5EF4-FFF2-40B4-BE49-F238E27FC236}">
                <a16:creationId xmlns:a16="http://schemas.microsoft.com/office/drawing/2014/main" id="{75F87028-1DE7-49A0-B795-CC8B903F92B2}"/>
              </a:ext>
            </a:extLst>
          </p:cNvPr>
          <p:cNvSpPr/>
          <p:nvPr/>
        </p:nvSpPr>
        <p:spPr>
          <a:xfrm>
            <a:off x="-1" y="5"/>
            <a:ext cx="12192001" cy="6953956"/>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pic>
        <p:nvPicPr>
          <p:cNvPr id="8" name="Picture 14" descr="15_03_2013_Tecnoquímicas (1).jpg">
            <a:extLst>
              <a:ext uri="{FF2B5EF4-FFF2-40B4-BE49-F238E27FC236}">
                <a16:creationId xmlns:a16="http://schemas.microsoft.com/office/drawing/2014/main" id="{F41C70B7-6FCC-46C2-A5C9-C83A148886FB}"/>
              </a:ext>
            </a:extLst>
          </p:cNvPr>
          <p:cNvPicPr>
            <a:picLocks noChangeAspect="1"/>
          </p:cNvPicPr>
          <p:nvPr/>
        </p:nvPicPr>
        <p:blipFill rotWithShape="1">
          <a:blip r:embed="rId2" cstate="screen">
            <a:alphaModFix amt="37000"/>
            <a:extLst>
              <a:ext uri="{28A0092B-C50C-407E-A947-70E740481C1C}">
                <a14:useLocalDpi xmlns:a14="http://schemas.microsoft.com/office/drawing/2010/main"/>
              </a:ext>
            </a:extLst>
          </a:blip>
          <a:srcRect/>
          <a:stretch/>
        </p:blipFill>
        <p:spPr>
          <a:xfrm>
            <a:off x="-1" y="0"/>
            <a:ext cx="12192000" cy="9099005"/>
          </a:xfrm>
          <a:prstGeom prst="rect">
            <a:avLst/>
          </a:prstGeom>
        </p:spPr>
      </p:pic>
      <p:pic>
        <p:nvPicPr>
          <p:cNvPr id="5" name="Picture 4" descr="logo_ccc_blanco.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15571" y="335309"/>
            <a:ext cx="2838199" cy="391759"/>
          </a:xfrm>
          <a:prstGeom prst="rect">
            <a:avLst/>
          </a:prstGeom>
        </p:spPr>
      </p:pic>
      <p:sp>
        <p:nvSpPr>
          <p:cNvPr id="11" name="CuadroTexto 10">
            <a:extLst>
              <a:ext uri="{FF2B5EF4-FFF2-40B4-BE49-F238E27FC236}">
                <a16:creationId xmlns:a16="http://schemas.microsoft.com/office/drawing/2014/main" id="{A6AA7952-EB93-4411-A2CC-B8495CC405F5}"/>
              </a:ext>
            </a:extLst>
          </p:cNvPr>
          <p:cNvSpPr txBox="1"/>
          <p:nvPr/>
        </p:nvSpPr>
        <p:spPr>
          <a:xfrm>
            <a:off x="679871" y="4125996"/>
            <a:ext cx="10972438" cy="1576265"/>
          </a:xfrm>
          <a:prstGeom prst="rect">
            <a:avLst/>
          </a:prstGeom>
          <a:noFill/>
          <a:effectLst>
            <a:outerShdw blurRad="50800" dist="38100" dir="2700000" algn="tl" rotWithShape="0">
              <a:prstClr val="black">
                <a:alpha val="40000"/>
              </a:prstClr>
            </a:outerShdw>
          </a:effectLst>
        </p:spPr>
        <p:txBody>
          <a:bodyPr wrap="square" rtlCol="0">
            <a:spAutoFit/>
          </a:bodyPr>
          <a:lstStyle>
            <a:defPPr>
              <a:defRPr lang="es-CO"/>
            </a:defPPr>
            <a:lvl1pPr>
              <a:lnSpc>
                <a:spcPct val="80000"/>
              </a:lnSpc>
              <a:defRPr sz="4000">
                <a:solidFill>
                  <a:srgbClr val="FFC724"/>
                </a:solidFill>
                <a:latin typeface="AmpleSoft Bold"/>
                <a:cs typeface="AmpleSoft Bold"/>
              </a:defRPr>
            </a:lvl1pPr>
            <a:lvl2pPr marL="0" lvl="1">
              <a:lnSpc>
                <a:spcPct val="80000"/>
              </a:lnSpc>
              <a:defRPr sz="4000" b="1">
                <a:solidFill>
                  <a:prstClr val="white"/>
                </a:solidFill>
                <a:latin typeface="AmpleSoft-Bold" panose="02000000000000000000" pitchFamily="2" charset="0"/>
                <a:cs typeface="AmpleSoft Bold"/>
              </a:defRPr>
            </a:lvl2pPr>
          </a:lstStyle>
          <a:p>
            <a:pPr lvl="1" defTabSz="1219139">
              <a:defRPr/>
            </a:pPr>
            <a:r>
              <a:rPr lang="es-MX" sz="6000" dirty="0"/>
              <a:t>Estrategias promovidas por la </a:t>
            </a:r>
            <a:r>
              <a:rPr lang="es-MX" sz="6000" dirty="0">
                <a:solidFill>
                  <a:schemeClr val="accent3"/>
                </a:solidFill>
              </a:rPr>
              <a:t>Cámara de Comercio de Cali</a:t>
            </a:r>
          </a:p>
        </p:txBody>
      </p:sp>
    </p:spTree>
    <p:extLst>
      <p:ext uri="{BB962C8B-B14F-4D97-AF65-F5344CB8AC3E}">
        <p14:creationId xmlns:p14="http://schemas.microsoft.com/office/powerpoint/2010/main" val="38719474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a:extLst>
              <a:ext uri="{FF2B5EF4-FFF2-40B4-BE49-F238E27FC236}">
                <a16:creationId xmlns:a16="http://schemas.microsoft.com/office/drawing/2014/main" id="{3C2643A5-1B6B-D74A-A52E-4236E029BA82}"/>
              </a:ext>
            </a:extLst>
          </p:cNvPr>
          <p:cNvSpPr>
            <a:spLocks noChangeArrowheads="1"/>
          </p:cNvSpPr>
          <p:nvPr/>
        </p:nvSpPr>
        <p:spPr bwMode="auto">
          <a:xfrm>
            <a:off x="1217954" y="530899"/>
            <a:ext cx="8722111" cy="15740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tx1">
                      <a:alpha val="74998"/>
                    </a:schemeClr>
                  </a:outerShdw>
                </a:effectLst>
              </a14:hiddenEffects>
            </a:ext>
          </a:extLst>
        </p:spPr>
        <p:txBody>
          <a:bodyPr wrap="square">
            <a:spAutoFit/>
          </a:bodyPr>
          <a:lstStyle/>
          <a:p>
            <a:pPr>
              <a:lnSpc>
                <a:spcPct val="80000"/>
              </a:lnSpc>
            </a:pPr>
            <a:r>
              <a:rPr lang="es-ES_tradnl" sz="4000">
                <a:solidFill>
                  <a:schemeClr val="accent1"/>
                </a:solidFill>
                <a:latin typeface="+mj-lt"/>
                <a:cs typeface="AmpleSoft Bold"/>
              </a:rPr>
              <a:t>Resultados formación Virtual </a:t>
            </a:r>
            <a:r>
              <a:rPr lang="es-ES_tradnl" sz="4000" err="1">
                <a:solidFill>
                  <a:schemeClr val="accent1"/>
                </a:solidFill>
                <a:latin typeface="+mj-lt"/>
                <a:cs typeface="AmpleSoft Bold"/>
              </a:rPr>
              <a:t>Webinars</a:t>
            </a:r>
            <a:endParaRPr lang="es-ES_tradnl" sz="4000">
              <a:solidFill>
                <a:schemeClr val="accent1"/>
              </a:solidFill>
              <a:latin typeface="+mj-lt"/>
              <a:cs typeface="AmpleSoft Bold"/>
            </a:endParaRPr>
          </a:p>
          <a:p>
            <a:pPr>
              <a:lnSpc>
                <a:spcPct val="80000"/>
              </a:lnSpc>
            </a:pPr>
            <a:r>
              <a:rPr lang="es-ES" sz="4000">
                <a:solidFill>
                  <a:srgbClr val="FF7133"/>
                </a:solidFill>
                <a:latin typeface="+mj-lt"/>
                <a:cs typeface="AmpleSoft Bold"/>
              </a:rPr>
              <a:t>—</a:t>
            </a:r>
            <a:endParaRPr lang="da-DK" sz="4000">
              <a:solidFill>
                <a:srgbClr val="FF7133"/>
              </a:solidFill>
              <a:latin typeface="+mj-lt"/>
              <a:cs typeface="AmpleSoft Bold"/>
            </a:endParaRPr>
          </a:p>
        </p:txBody>
      </p:sp>
      <p:grpSp>
        <p:nvGrpSpPr>
          <p:cNvPr id="21" name="Group 149">
            <a:extLst>
              <a:ext uri="{FF2B5EF4-FFF2-40B4-BE49-F238E27FC236}">
                <a16:creationId xmlns:a16="http://schemas.microsoft.com/office/drawing/2014/main" id="{4606BBBA-F171-6A49-BC0A-AAFE3D2EFBA6}"/>
              </a:ext>
            </a:extLst>
          </p:cNvPr>
          <p:cNvGrpSpPr>
            <a:grpSpLocks noChangeAspect="1"/>
          </p:cNvGrpSpPr>
          <p:nvPr/>
        </p:nvGrpSpPr>
        <p:grpSpPr bwMode="auto">
          <a:xfrm>
            <a:off x="3533327" y="2248351"/>
            <a:ext cx="638668" cy="638668"/>
            <a:chOff x="4778" y="2073"/>
            <a:chExt cx="476" cy="476"/>
          </a:xfrm>
          <a:solidFill>
            <a:srgbClr val="6427B3"/>
          </a:solidFill>
        </p:grpSpPr>
        <p:sp>
          <p:nvSpPr>
            <p:cNvPr id="36" name="Freeform 151">
              <a:extLst>
                <a:ext uri="{FF2B5EF4-FFF2-40B4-BE49-F238E27FC236}">
                  <a16:creationId xmlns:a16="http://schemas.microsoft.com/office/drawing/2014/main" id="{F5A77E99-E738-0A4E-BF2C-9E1E5A062C1E}"/>
                </a:ext>
              </a:extLst>
            </p:cNvPr>
            <p:cNvSpPr>
              <a:spLocks/>
            </p:cNvSpPr>
            <p:nvPr/>
          </p:nvSpPr>
          <p:spPr bwMode="auto">
            <a:xfrm>
              <a:off x="4778" y="2073"/>
              <a:ext cx="262" cy="476"/>
            </a:xfrm>
            <a:custGeom>
              <a:avLst/>
              <a:gdLst>
                <a:gd name="T0" fmla="*/ 1608 w 1829"/>
                <a:gd name="T1" fmla="*/ 0 h 3326"/>
                <a:gd name="T2" fmla="*/ 1677 w 1829"/>
                <a:gd name="T3" fmla="*/ 12 h 3326"/>
                <a:gd name="T4" fmla="*/ 1738 w 1829"/>
                <a:gd name="T5" fmla="*/ 43 h 3326"/>
                <a:gd name="T6" fmla="*/ 1786 w 1829"/>
                <a:gd name="T7" fmla="*/ 91 h 3326"/>
                <a:gd name="T8" fmla="*/ 1818 w 1829"/>
                <a:gd name="T9" fmla="*/ 152 h 3326"/>
                <a:gd name="T10" fmla="*/ 1829 w 1829"/>
                <a:gd name="T11" fmla="*/ 222 h 3326"/>
                <a:gd name="T12" fmla="*/ 1826 w 1829"/>
                <a:gd name="T13" fmla="*/ 715 h 3326"/>
                <a:gd name="T14" fmla="*/ 1805 w 1829"/>
                <a:gd name="T15" fmla="*/ 752 h 3326"/>
                <a:gd name="T16" fmla="*/ 1768 w 1829"/>
                <a:gd name="T17" fmla="*/ 773 h 3326"/>
                <a:gd name="T18" fmla="*/ 1636 w 1829"/>
                <a:gd name="T19" fmla="*/ 776 h 3326"/>
                <a:gd name="T20" fmla="*/ 1594 w 1829"/>
                <a:gd name="T21" fmla="*/ 765 h 3326"/>
                <a:gd name="T22" fmla="*/ 1563 w 1829"/>
                <a:gd name="T23" fmla="*/ 735 h 3326"/>
                <a:gd name="T24" fmla="*/ 1552 w 1829"/>
                <a:gd name="T25" fmla="*/ 693 h 3326"/>
                <a:gd name="T26" fmla="*/ 1549 w 1829"/>
                <a:gd name="T27" fmla="*/ 338 h 3326"/>
                <a:gd name="T28" fmla="*/ 1528 w 1829"/>
                <a:gd name="T29" fmla="*/ 302 h 3326"/>
                <a:gd name="T30" fmla="*/ 1491 w 1829"/>
                <a:gd name="T31" fmla="*/ 280 h 3326"/>
                <a:gd name="T32" fmla="*/ 361 w 1829"/>
                <a:gd name="T33" fmla="*/ 277 h 3326"/>
                <a:gd name="T34" fmla="*/ 319 w 1829"/>
                <a:gd name="T35" fmla="*/ 288 h 3326"/>
                <a:gd name="T36" fmla="*/ 288 w 1829"/>
                <a:gd name="T37" fmla="*/ 319 h 3326"/>
                <a:gd name="T38" fmla="*/ 277 w 1829"/>
                <a:gd name="T39" fmla="*/ 361 h 3326"/>
                <a:gd name="T40" fmla="*/ 280 w 1829"/>
                <a:gd name="T41" fmla="*/ 2988 h 3326"/>
                <a:gd name="T42" fmla="*/ 302 w 1829"/>
                <a:gd name="T43" fmla="*/ 3024 h 3326"/>
                <a:gd name="T44" fmla="*/ 338 w 1829"/>
                <a:gd name="T45" fmla="*/ 3046 h 3326"/>
                <a:gd name="T46" fmla="*/ 860 w 1829"/>
                <a:gd name="T47" fmla="*/ 3049 h 3326"/>
                <a:gd name="T48" fmla="*/ 901 w 1829"/>
                <a:gd name="T49" fmla="*/ 3060 h 3326"/>
                <a:gd name="T50" fmla="*/ 931 w 1829"/>
                <a:gd name="T51" fmla="*/ 3089 h 3326"/>
                <a:gd name="T52" fmla="*/ 942 w 1829"/>
                <a:gd name="T53" fmla="*/ 3132 h 3326"/>
                <a:gd name="T54" fmla="*/ 939 w 1829"/>
                <a:gd name="T55" fmla="*/ 3265 h 3326"/>
                <a:gd name="T56" fmla="*/ 918 w 1829"/>
                <a:gd name="T57" fmla="*/ 3301 h 3326"/>
                <a:gd name="T58" fmla="*/ 881 w 1829"/>
                <a:gd name="T59" fmla="*/ 3323 h 3326"/>
                <a:gd name="T60" fmla="*/ 222 w 1829"/>
                <a:gd name="T61" fmla="*/ 3326 h 3326"/>
                <a:gd name="T62" fmla="*/ 152 w 1829"/>
                <a:gd name="T63" fmla="*/ 3314 h 3326"/>
                <a:gd name="T64" fmla="*/ 91 w 1829"/>
                <a:gd name="T65" fmla="*/ 3283 h 3326"/>
                <a:gd name="T66" fmla="*/ 43 w 1829"/>
                <a:gd name="T67" fmla="*/ 3235 h 3326"/>
                <a:gd name="T68" fmla="*/ 12 w 1829"/>
                <a:gd name="T69" fmla="*/ 3174 h 3326"/>
                <a:gd name="T70" fmla="*/ 0 w 1829"/>
                <a:gd name="T71" fmla="*/ 3104 h 3326"/>
                <a:gd name="T72" fmla="*/ 3 w 1829"/>
                <a:gd name="T73" fmla="*/ 186 h 3326"/>
                <a:gd name="T74" fmla="*/ 25 w 1829"/>
                <a:gd name="T75" fmla="*/ 120 h 3326"/>
                <a:gd name="T76" fmla="*/ 65 w 1829"/>
                <a:gd name="T77" fmla="*/ 65 h 3326"/>
                <a:gd name="T78" fmla="*/ 120 w 1829"/>
                <a:gd name="T79" fmla="*/ 25 h 3326"/>
                <a:gd name="T80" fmla="*/ 186 w 1829"/>
                <a:gd name="T81" fmla="*/ 3 h 3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29" h="3326">
                  <a:moveTo>
                    <a:pt x="222" y="0"/>
                  </a:moveTo>
                  <a:lnTo>
                    <a:pt x="1608" y="0"/>
                  </a:lnTo>
                  <a:lnTo>
                    <a:pt x="1644" y="3"/>
                  </a:lnTo>
                  <a:lnTo>
                    <a:pt x="1677" y="12"/>
                  </a:lnTo>
                  <a:lnTo>
                    <a:pt x="1710" y="25"/>
                  </a:lnTo>
                  <a:lnTo>
                    <a:pt x="1738" y="43"/>
                  </a:lnTo>
                  <a:lnTo>
                    <a:pt x="1765" y="65"/>
                  </a:lnTo>
                  <a:lnTo>
                    <a:pt x="1786" y="91"/>
                  </a:lnTo>
                  <a:lnTo>
                    <a:pt x="1805" y="120"/>
                  </a:lnTo>
                  <a:lnTo>
                    <a:pt x="1818" y="152"/>
                  </a:lnTo>
                  <a:lnTo>
                    <a:pt x="1826" y="186"/>
                  </a:lnTo>
                  <a:lnTo>
                    <a:pt x="1829" y="222"/>
                  </a:lnTo>
                  <a:lnTo>
                    <a:pt x="1829" y="693"/>
                  </a:lnTo>
                  <a:lnTo>
                    <a:pt x="1826" y="715"/>
                  </a:lnTo>
                  <a:lnTo>
                    <a:pt x="1818" y="735"/>
                  </a:lnTo>
                  <a:lnTo>
                    <a:pt x="1805" y="752"/>
                  </a:lnTo>
                  <a:lnTo>
                    <a:pt x="1788" y="765"/>
                  </a:lnTo>
                  <a:lnTo>
                    <a:pt x="1768" y="773"/>
                  </a:lnTo>
                  <a:lnTo>
                    <a:pt x="1746" y="776"/>
                  </a:lnTo>
                  <a:lnTo>
                    <a:pt x="1636" y="776"/>
                  </a:lnTo>
                  <a:lnTo>
                    <a:pt x="1613" y="773"/>
                  </a:lnTo>
                  <a:lnTo>
                    <a:pt x="1594" y="765"/>
                  </a:lnTo>
                  <a:lnTo>
                    <a:pt x="1576" y="752"/>
                  </a:lnTo>
                  <a:lnTo>
                    <a:pt x="1563" y="735"/>
                  </a:lnTo>
                  <a:lnTo>
                    <a:pt x="1555" y="715"/>
                  </a:lnTo>
                  <a:lnTo>
                    <a:pt x="1552" y="693"/>
                  </a:lnTo>
                  <a:lnTo>
                    <a:pt x="1552" y="361"/>
                  </a:lnTo>
                  <a:lnTo>
                    <a:pt x="1549" y="338"/>
                  </a:lnTo>
                  <a:lnTo>
                    <a:pt x="1541" y="319"/>
                  </a:lnTo>
                  <a:lnTo>
                    <a:pt x="1528" y="302"/>
                  </a:lnTo>
                  <a:lnTo>
                    <a:pt x="1511" y="288"/>
                  </a:lnTo>
                  <a:lnTo>
                    <a:pt x="1491" y="280"/>
                  </a:lnTo>
                  <a:lnTo>
                    <a:pt x="1469" y="277"/>
                  </a:lnTo>
                  <a:lnTo>
                    <a:pt x="361" y="277"/>
                  </a:lnTo>
                  <a:lnTo>
                    <a:pt x="338" y="280"/>
                  </a:lnTo>
                  <a:lnTo>
                    <a:pt x="319" y="288"/>
                  </a:lnTo>
                  <a:lnTo>
                    <a:pt x="302" y="302"/>
                  </a:lnTo>
                  <a:lnTo>
                    <a:pt x="288" y="319"/>
                  </a:lnTo>
                  <a:lnTo>
                    <a:pt x="280" y="338"/>
                  </a:lnTo>
                  <a:lnTo>
                    <a:pt x="277" y="361"/>
                  </a:lnTo>
                  <a:lnTo>
                    <a:pt x="277" y="2965"/>
                  </a:lnTo>
                  <a:lnTo>
                    <a:pt x="280" y="2988"/>
                  </a:lnTo>
                  <a:lnTo>
                    <a:pt x="288" y="3007"/>
                  </a:lnTo>
                  <a:lnTo>
                    <a:pt x="302" y="3024"/>
                  </a:lnTo>
                  <a:lnTo>
                    <a:pt x="319" y="3038"/>
                  </a:lnTo>
                  <a:lnTo>
                    <a:pt x="338" y="3046"/>
                  </a:lnTo>
                  <a:lnTo>
                    <a:pt x="361" y="3049"/>
                  </a:lnTo>
                  <a:lnTo>
                    <a:pt x="860" y="3049"/>
                  </a:lnTo>
                  <a:lnTo>
                    <a:pt x="881" y="3052"/>
                  </a:lnTo>
                  <a:lnTo>
                    <a:pt x="901" y="3060"/>
                  </a:lnTo>
                  <a:lnTo>
                    <a:pt x="918" y="3073"/>
                  </a:lnTo>
                  <a:lnTo>
                    <a:pt x="931" y="3089"/>
                  </a:lnTo>
                  <a:lnTo>
                    <a:pt x="939" y="3110"/>
                  </a:lnTo>
                  <a:lnTo>
                    <a:pt x="942" y="3132"/>
                  </a:lnTo>
                  <a:lnTo>
                    <a:pt x="942" y="3242"/>
                  </a:lnTo>
                  <a:lnTo>
                    <a:pt x="939" y="3265"/>
                  </a:lnTo>
                  <a:lnTo>
                    <a:pt x="931" y="3285"/>
                  </a:lnTo>
                  <a:lnTo>
                    <a:pt x="918" y="3301"/>
                  </a:lnTo>
                  <a:lnTo>
                    <a:pt x="901" y="3314"/>
                  </a:lnTo>
                  <a:lnTo>
                    <a:pt x="881" y="3323"/>
                  </a:lnTo>
                  <a:lnTo>
                    <a:pt x="860" y="3326"/>
                  </a:lnTo>
                  <a:lnTo>
                    <a:pt x="222" y="3326"/>
                  </a:lnTo>
                  <a:lnTo>
                    <a:pt x="186" y="3323"/>
                  </a:lnTo>
                  <a:lnTo>
                    <a:pt x="152" y="3314"/>
                  </a:lnTo>
                  <a:lnTo>
                    <a:pt x="120" y="3301"/>
                  </a:lnTo>
                  <a:lnTo>
                    <a:pt x="91" y="3283"/>
                  </a:lnTo>
                  <a:lnTo>
                    <a:pt x="65" y="3261"/>
                  </a:lnTo>
                  <a:lnTo>
                    <a:pt x="43" y="3235"/>
                  </a:lnTo>
                  <a:lnTo>
                    <a:pt x="25" y="3206"/>
                  </a:lnTo>
                  <a:lnTo>
                    <a:pt x="12" y="3174"/>
                  </a:lnTo>
                  <a:lnTo>
                    <a:pt x="3" y="3140"/>
                  </a:lnTo>
                  <a:lnTo>
                    <a:pt x="0" y="3104"/>
                  </a:lnTo>
                  <a:lnTo>
                    <a:pt x="0" y="222"/>
                  </a:lnTo>
                  <a:lnTo>
                    <a:pt x="3" y="186"/>
                  </a:lnTo>
                  <a:lnTo>
                    <a:pt x="12" y="152"/>
                  </a:lnTo>
                  <a:lnTo>
                    <a:pt x="25" y="120"/>
                  </a:lnTo>
                  <a:lnTo>
                    <a:pt x="43" y="91"/>
                  </a:lnTo>
                  <a:lnTo>
                    <a:pt x="65" y="65"/>
                  </a:lnTo>
                  <a:lnTo>
                    <a:pt x="91" y="43"/>
                  </a:lnTo>
                  <a:lnTo>
                    <a:pt x="120" y="25"/>
                  </a:lnTo>
                  <a:lnTo>
                    <a:pt x="152" y="12"/>
                  </a:lnTo>
                  <a:lnTo>
                    <a:pt x="186" y="3"/>
                  </a:lnTo>
                  <a:lnTo>
                    <a:pt x="222" y="0"/>
                  </a:lnTo>
                  <a:close/>
                </a:path>
              </a:pathLst>
            </a:custGeom>
            <a:grpFill/>
            <a:ln w="0">
              <a:noFill/>
              <a:prstDash val="solid"/>
              <a:round/>
              <a:headEnd/>
              <a:tailEnd/>
            </a:ln>
          </p:spPr>
          <p:txBody>
            <a:bodyPr lIns="91440" tIns="45720" rIns="91440" bIns="45720"/>
            <a:lstStyle>
              <a:defPPr>
                <a:defRPr lang="es-E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defRPr/>
              </a:pPr>
              <a:endParaRPr lang="es-ES">
                <a:solidFill>
                  <a:srgbClr val="000000"/>
                </a:solidFill>
              </a:endParaRPr>
            </a:p>
          </p:txBody>
        </p:sp>
        <p:sp>
          <p:nvSpPr>
            <p:cNvPr id="37" name="Freeform 152">
              <a:extLst>
                <a:ext uri="{FF2B5EF4-FFF2-40B4-BE49-F238E27FC236}">
                  <a16:creationId xmlns:a16="http://schemas.microsoft.com/office/drawing/2014/main" id="{910E4A95-F44E-EF49-886E-CDA151D77403}"/>
                </a:ext>
              </a:extLst>
            </p:cNvPr>
            <p:cNvSpPr>
              <a:spLocks noEditPoints="1"/>
            </p:cNvSpPr>
            <p:nvPr/>
          </p:nvSpPr>
          <p:spPr bwMode="auto">
            <a:xfrm>
              <a:off x="4873" y="2216"/>
              <a:ext cx="381" cy="333"/>
            </a:xfrm>
            <a:custGeom>
              <a:avLst/>
              <a:gdLst>
                <a:gd name="T0" fmla="*/ 338 w 2661"/>
                <a:gd name="T1" fmla="*/ 280 h 2328"/>
                <a:gd name="T2" fmla="*/ 302 w 2661"/>
                <a:gd name="T3" fmla="*/ 302 h 2328"/>
                <a:gd name="T4" fmla="*/ 280 w 2661"/>
                <a:gd name="T5" fmla="*/ 338 h 2328"/>
                <a:gd name="T6" fmla="*/ 277 w 2661"/>
                <a:gd name="T7" fmla="*/ 1413 h 2328"/>
                <a:gd name="T8" fmla="*/ 288 w 2661"/>
                <a:gd name="T9" fmla="*/ 1455 h 2328"/>
                <a:gd name="T10" fmla="*/ 319 w 2661"/>
                <a:gd name="T11" fmla="*/ 1485 h 2328"/>
                <a:gd name="T12" fmla="*/ 361 w 2661"/>
                <a:gd name="T13" fmla="*/ 1497 h 2328"/>
                <a:gd name="T14" fmla="*/ 2323 w 2661"/>
                <a:gd name="T15" fmla="*/ 1494 h 2328"/>
                <a:gd name="T16" fmla="*/ 2359 w 2661"/>
                <a:gd name="T17" fmla="*/ 1472 h 2328"/>
                <a:gd name="T18" fmla="*/ 2381 w 2661"/>
                <a:gd name="T19" fmla="*/ 1436 h 2328"/>
                <a:gd name="T20" fmla="*/ 2384 w 2661"/>
                <a:gd name="T21" fmla="*/ 361 h 2328"/>
                <a:gd name="T22" fmla="*/ 2373 w 2661"/>
                <a:gd name="T23" fmla="*/ 318 h 2328"/>
                <a:gd name="T24" fmla="*/ 2342 w 2661"/>
                <a:gd name="T25" fmla="*/ 288 h 2328"/>
                <a:gd name="T26" fmla="*/ 2300 w 2661"/>
                <a:gd name="T27" fmla="*/ 277 h 2328"/>
                <a:gd name="T28" fmla="*/ 222 w 2661"/>
                <a:gd name="T29" fmla="*/ 0 h 2328"/>
                <a:gd name="T30" fmla="*/ 2475 w 2661"/>
                <a:gd name="T31" fmla="*/ 3 h 2328"/>
                <a:gd name="T32" fmla="*/ 2541 w 2661"/>
                <a:gd name="T33" fmla="*/ 25 h 2328"/>
                <a:gd name="T34" fmla="*/ 2596 w 2661"/>
                <a:gd name="T35" fmla="*/ 65 h 2328"/>
                <a:gd name="T36" fmla="*/ 2636 w 2661"/>
                <a:gd name="T37" fmla="*/ 119 h 2328"/>
                <a:gd name="T38" fmla="*/ 2658 w 2661"/>
                <a:gd name="T39" fmla="*/ 185 h 2328"/>
                <a:gd name="T40" fmla="*/ 2661 w 2661"/>
                <a:gd name="T41" fmla="*/ 1552 h 2328"/>
                <a:gd name="T42" fmla="*/ 2649 w 2661"/>
                <a:gd name="T43" fmla="*/ 1622 h 2328"/>
                <a:gd name="T44" fmla="*/ 2618 w 2661"/>
                <a:gd name="T45" fmla="*/ 1683 h 2328"/>
                <a:gd name="T46" fmla="*/ 2570 w 2661"/>
                <a:gd name="T47" fmla="*/ 1731 h 2328"/>
                <a:gd name="T48" fmla="*/ 2509 w 2661"/>
                <a:gd name="T49" fmla="*/ 1763 h 2328"/>
                <a:gd name="T50" fmla="*/ 2439 w 2661"/>
                <a:gd name="T51" fmla="*/ 1774 h 2328"/>
                <a:gd name="T52" fmla="*/ 1441 w 2661"/>
                <a:gd name="T53" fmla="*/ 1967 h 2328"/>
                <a:gd name="T54" fmla="*/ 1453 w 2661"/>
                <a:gd name="T55" fmla="*/ 2009 h 2328"/>
                <a:gd name="T56" fmla="*/ 1483 w 2661"/>
                <a:gd name="T57" fmla="*/ 2040 h 2328"/>
                <a:gd name="T58" fmla="*/ 1524 w 2661"/>
                <a:gd name="T59" fmla="*/ 2051 h 2328"/>
                <a:gd name="T60" fmla="*/ 2046 w 2661"/>
                <a:gd name="T61" fmla="*/ 2054 h 2328"/>
                <a:gd name="T62" fmla="*/ 2082 w 2661"/>
                <a:gd name="T63" fmla="*/ 2075 h 2328"/>
                <a:gd name="T64" fmla="*/ 2104 w 2661"/>
                <a:gd name="T65" fmla="*/ 2112 h 2328"/>
                <a:gd name="T66" fmla="*/ 2107 w 2661"/>
                <a:gd name="T67" fmla="*/ 2244 h 2328"/>
                <a:gd name="T68" fmla="*/ 2096 w 2661"/>
                <a:gd name="T69" fmla="*/ 2287 h 2328"/>
                <a:gd name="T70" fmla="*/ 2065 w 2661"/>
                <a:gd name="T71" fmla="*/ 2316 h 2328"/>
                <a:gd name="T72" fmla="*/ 2023 w 2661"/>
                <a:gd name="T73" fmla="*/ 2328 h 2328"/>
                <a:gd name="T74" fmla="*/ 615 w 2661"/>
                <a:gd name="T75" fmla="*/ 2325 h 2328"/>
                <a:gd name="T76" fmla="*/ 579 w 2661"/>
                <a:gd name="T77" fmla="*/ 2303 h 2328"/>
                <a:gd name="T78" fmla="*/ 557 w 2661"/>
                <a:gd name="T79" fmla="*/ 2267 h 2328"/>
                <a:gd name="T80" fmla="*/ 555 w 2661"/>
                <a:gd name="T81" fmla="*/ 2134 h 2328"/>
                <a:gd name="T82" fmla="*/ 566 w 2661"/>
                <a:gd name="T83" fmla="*/ 2091 h 2328"/>
                <a:gd name="T84" fmla="*/ 596 w 2661"/>
                <a:gd name="T85" fmla="*/ 2062 h 2328"/>
                <a:gd name="T86" fmla="*/ 638 w 2661"/>
                <a:gd name="T87" fmla="*/ 2051 h 2328"/>
                <a:gd name="T88" fmla="*/ 1103 w 2661"/>
                <a:gd name="T89" fmla="*/ 2048 h 2328"/>
                <a:gd name="T90" fmla="*/ 1140 w 2661"/>
                <a:gd name="T91" fmla="*/ 2026 h 2328"/>
                <a:gd name="T92" fmla="*/ 1161 w 2661"/>
                <a:gd name="T93" fmla="*/ 1990 h 2328"/>
                <a:gd name="T94" fmla="*/ 1164 w 2661"/>
                <a:gd name="T95" fmla="*/ 1774 h 2328"/>
                <a:gd name="T96" fmla="*/ 187 w 2661"/>
                <a:gd name="T97" fmla="*/ 1771 h 2328"/>
                <a:gd name="T98" fmla="*/ 120 w 2661"/>
                <a:gd name="T99" fmla="*/ 1748 h 2328"/>
                <a:gd name="T100" fmla="*/ 65 w 2661"/>
                <a:gd name="T101" fmla="*/ 1709 h 2328"/>
                <a:gd name="T102" fmla="*/ 25 w 2661"/>
                <a:gd name="T103" fmla="*/ 1654 h 2328"/>
                <a:gd name="T104" fmla="*/ 3 w 2661"/>
                <a:gd name="T105" fmla="*/ 1587 h 2328"/>
                <a:gd name="T106" fmla="*/ 0 w 2661"/>
                <a:gd name="T107" fmla="*/ 222 h 2328"/>
                <a:gd name="T108" fmla="*/ 11 w 2661"/>
                <a:gd name="T109" fmla="*/ 152 h 2328"/>
                <a:gd name="T110" fmla="*/ 43 w 2661"/>
                <a:gd name="T111" fmla="*/ 91 h 2328"/>
                <a:gd name="T112" fmla="*/ 91 w 2661"/>
                <a:gd name="T113" fmla="*/ 43 h 2328"/>
                <a:gd name="T114" fmla="*/ 152 w 2661"/>
                <a:gd name="T115" fmla="*/ 11 h 2328"/>
                <a:gd name="T116" fmla="*/ 222 w 2661"/>
                <a:gd name="T117" fmla="*/ 0 h 2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661" h="2328">
                  <a:moveTo>
                    <a:pt x="361" y="277"/>
                  </a:moveTo>
                  <a:lnTo>
                    <a:pt x="338" y="280"/>
                  </a:lnTo>
                  <a:lnTo>
                    <a:pt x="319" y="288"/>
                  </a:lnTo>
                  <a:lnTo>
                    <a:pt x="302" y="302"/>
                  </a:lnTo>
                  <a:lnTo>
                    <a:pt x="288" y="318"/>
                  </a:lnTo>
                  <a:lnTo>
                    <a:pt x="280" y="338"/>
                  </a:lnTo>
                  <a:lnTo>
                    <a:pt x="277" y="361"/>
                  </a:lnTo>
                  <a:lnTo>
                    <a:pt x="277" y="1413"/>
                  </a:lnTo>
                  <a:lnTo>
                    <a:pt x="280" y="1436"/>
                  </a:lnTo>
                  <a:lnTo>
                    <a:pt x="288" y="1455"/>
                  </a:lnTo>
                  <a:lnTo>
                    <a:pt x="302" y="1472"/>
                  </a:lnTo>
                  <a:lnTo>
                    <a:pt x="319" y="1485"/>
                  </a:lnTo>
                  <a:lnTo>
                    <a:pt x="338" y="1494"/>
                  </a:lnTo>
                  <a:lnTo>
                    <a:pt x="361" y="1497"/>
                  </a:lnTo>
                  <a:lnTo>
                    <a:pt x="2300" y="1497"/>
                  </a:lnTo>
                  <a:lnTo>
                    <a:pt x="2323" y="1494"/>
                  </a:lnTo>
                  <a:lnTo>
                    <a:pt x="2342" y="1485"/>
                  </a:lnTo>
                  <a:lnTo>
                    <a:pt x="2359" y="1472"/>
                  </a:lnTo>
                  <a:lnTo>
                    <a:pt x="2373" y="1455"/>
                  </a:lnTo>
                  <a:lnTo>
                    <a:pt x="2381" y="1436"/>
                  </a:lnTo>
                  <a:lnTo>
                    <a:pt x="2384" y="1413"/>
                  </a:lnTo>
                  <a:lnTo>
                    <a:pt x="2384" y="361"/>
                  </a:lnTo>
                  <a:lnTo>
                    <a:pt x="2381" y="338"/>
                  </a:lnTo>
                  <a:lnTo>
                    <a:pt x="2373" y="318"/>
                  </a:lnTo>
                  <a:lnTo>
                    <a:pt x="2359" y="302"/>
                  </a:lnTo>
                  <a:lnTo>
                    <a:pt x="2342" y="288"/>
                  </a:lnTo>
                  <a:lnTo>
                    <a:pt x="2323" y="280"/>
                  </a:lnTo>
                  <a:lnTo>
                    <a:pt x="2300" y="277"/>
                  </a:lnTo>
                  <a:lnTo>
                    <a:pt x="361" y="277"/>
                  </a:lnTo>
                  <a:close/>
                  <a:moveTo>
                    <a:pt x="222" y="0"/>
                  </a:moveTo>
                  <a:lnTo>
                    <a:pt x="2439" y="0"/>
                  </a:lnTo>
                  <a:lnTo>
                    <a:pt x="2475" y="3"/>
                  </a:lnTo>
                  <a:lnTo>
                    <a:pt x="2509" y="11"/>
                  </a:lnTo>
                  <a:lnTo>
                    <a:pt x="2541" y="25"/>
                  </a:lnTo>
                  <a:lnTo>
                    <a:pt x="2570" y="43"/>
                  </a:lnTo>
                  <a:lnTo>
                    <a:pt x="2596" y="65"/>
                  </a:lnTo>
                  <a:lnTo>
                    <a:pt x="2618" y="91"/>
                  </a:lnTo>
                  <a:lnTo>
                    <a:pt x="2636" y="119"/>
                  </a:lnTo>
                  <a:lnTo>
                    <a:pt x="2649" y="152"/>
                  </a:lnTo>
                  <a:lnTo>
                    <a:pt x="2658" y="185"/>
                  </a:lnTo>
                  <a:lnTo>
                    <a:pt x="2661" y="222"/>
                  </a:lnTo>
                  <a:lnTo>
                    <a:pt x="2661" y="1552"/>
                  </a:lnTo>
                  <a:lnTo>
                    <a:pt x="2658" y="1587"/>
                  </a:lnTo>
                  <a:lnTo>
                    <a:pt x="2649" y="1622"/>
                  </a:lnTo>
                  <a:lnTo>
                    <a:pt x="2636" y="1654"/>
                  </a:lnTo>
                  <a:lnTo>
                    <a:pt x="2618" y="1683"/>
                  </a:lnTo>
                  <a:lnTo>
                    <a:pt x="2596" y="1709"/>
                  </a:lnTo>
                  <a:lnTo>
                    <a:pt x="2570" y="1731"/>
                  </a:lnTo>
                  <a:lnTo>
                    <a:pt x="2541" y="1748"/>
                  </a:lnTo>
                  <a:lnTo>
                    <a:pt x="2509" y="1763"/>
                  </a:lnTo>
                  <a:lnTo>
                    <a:pt x="2475" y="1771"/>
                  </a:lnTo>
                  <a:lnTo>
                    <a:pt x="2439" y="1774"/>
                  </a:lnTo>
                  <a:lnTo>
                    <a:pt x="1441" y="1774"/>
                  </a:lnTo>
                  <a:lnTo>
                    <a:pt x="1441" y="1967"/>
                  </a:lnTo>
                  <a:lnTo>
                    <a:pt x="1444" y="1990"/>
                  </a:lnTo>
                  <a:lnTo>
                    <a:pt x="1453" y="2009"/>
                  </a:lnTo>
                  <a:lnTo>
                    <a:pt x="1465" y="2026"/>
                  </a:lnTo>
                  <a:lnTo>
                    <a:pt x="1483" y="2040"/>
                  </a:lnTo>
                  <a:lnTo>
                    <a:pt x="1502" y="2048"/>
                  </a:lnTo>
                  <a:lnTo>
                    <a:pt x="1524" y="2051"/>
                  </a:lnTo>
                  <a:lnTo>
                    <a:pt x="2023" y="2051"/>
                  </a:lnTo>
                  <a:lnTo>
                    <a:pt x="2046" y="2054"/>
                  </a:lnTo>
                  <a:lnTo>
                    <a:pt x="2065" y="2062"/>
                  </a:lnTo>
                  <a:lnTo>
                    <a:pt x="2082" y="2075"/>
                  </a:lnTo>
                  <a:lnTo>
                    <a:pt x="2096" y="2091"/>
                  </a:lnTo>
                  <a:lnTo>
                    <a:pt x="2104" y="2112"/>
                  </a:lnTo>
                  <a:lnTo>
                    <a:pt x="2107" y="2134"/>
                  </a:lnTo>
                  <a:lnTo>
                    <a:pt x="2107" y="2244"/>
                  </a:lnTo>
                  <a:lnTo>
                    <a:pt x="2104" y="2267"/>
                  </a:lnTo>
                  <a:lnTo>
                    <a:pt x="2096" y="2287"/>
                  </a:lnTo>
                  <a:lnTo>
                    <a:pt x="2082" y="2303"/>
                  </a:lnTo>
                  <a:lnTo>
                    <a:pt x="2065" y="2316"/>
                  </a:lnTo>
                  <a:lnTo>
                    <a:pt x="2046" y="2325"/>
                  </a:lnTo>
                  <a:lnTo>
                    <a:pt x="2023" y="2328"/>
                  </a:lnTo>
                  <a:lnTo>
                    <a:pt x="638" y="2328"/>
                  </a:lnTo>
                  <a:lnTo>
                    <a:pt x="615" y="2325"/>
                  </a:lnTo>
                  <a:lnTo>
                    <a:pt x="596" y="2316"/>
                  </a:lnTo>
                  <a:lnTo>
                    <a:pt x="579" y="2303"/>
                  </a:lnTo>
                  <a:lnTo>
                    <a:pt x="566" y="2287"/>
                  </a:lnTo>
                  <a:lnTo>
                    <a:pt x="557" y="2267"/>
                  </a:lnTo>
                  <a:lnTo>
                    <a:pt x="555" y="2244"/>
                  </a:lnTo>
                  <a:lnTo>
                    <a:pt x="555" y="2134"/>
                  </a:lnTo>
                  <a:lnTo>
                    <a:pt x="557" y="2112"/>
                  </a:lnTo>
                  <a:lnTo>
                    <a:pt x="566" y="2091"/>
                  </a:lnTo>
                  <a:lnTo>
                    <a:pt x="579" y="2075"/>
                  </a:lnTo>
                  <a:lnTo>
                    <a:pt x="596" y="2062"/>
                  </a:lnTo>
                  <a:lnTo>
                    <a:pt x="615" y="2054"/>
                  </a:lnTo>
                  <a:lnTo>
                    <a:pt x="638" y="2051"/>
                  </a:lnTo>
                  <a:lnTo>
                    <a:pt x="1081" y="2051"/>
                  </a:lnTo>
                  <a:lnTo>
                    <a:pt x="1103" y="2048"/>
                  </a:lnTo>
                  <a:lnTo>
                    <a:pt x="1123" y="2040"/>
                  </a:lnTo>
                  <a:lnTo>
                    <a:pt x="1140" y="2026"/>
                  </a:lnTo>
                  <a:lnTo>
                    <a:pt x="1153" y="2009"/>
                  </a:lnTo>
                  <a:lnTo>
                    <a:pt x="1161" y="1990"/>
                  </a:lnTo>
                  <a:lnTo>
                    <a:pt x="1164" y="1967"/>
                  </a:lnTo>
                  <a:lnTo>
                    <a:pt x="1164" y="1774"/>
                  </a:lnTo>
                  <a:lnTo>
                    <a:pt x="222" y="1774"/>
                  </a:lnTo>
                  <a:lnTo>
                    <a:pt x="187" y="1771"/>
                  </a:lnTo>
                  <a:lnTo>
                    <a:pt x="152" y="1763"/>
                  </a:lnTo>
                  <a:lnTo>
                    <a:pt x="120" y="1748"/>
                  </a:lnTo>
                  <a:lnTo>
                    <a:pt x="91" y="1731"/>
                  </a:lnTo>
                  <a:lnTo>
                    <a:pt x="65" y="1709"/>
                  </a:lnTo>
                  <a:lnTo>
                    <a:pt x="43" y="1683"/>
                  </a:lnTo>
                  <a:lnTo>
                    <a:pt x="25" y="1654"/>
                  </a:lnTo>
                  <a:lnTo>
                    <a:pt x="11" y="1622"/>
                  </a:lnTo>
                  <a:lnTo>
                    <a:pt x="3" y="1587"/>
                  </a:lnTo>
                  <a:lnTo>
                    <a:pt x="0" y="1552"/>
                  </a:lnTo>
                  <a:lnTo>
                    <a:pt x="0" y="222"/>
                  </a:lnTo>
                  <a:lnTo>
                    <a:pt x="3" y="185"/>
                  </a:lnTo>
                  <a:lnTo>
                    <a:pt x="11" y="152"/>
                  </a:lnTo>
                  <a:lnTo>
                    <a:pt x="25" y="119"/>
                  </a:lnTo>
                  <a:lnTo>
                    <a:pt x="43" y="91"/>
                  </a:lnTo>
                  <a:lnTo>
                    <a:pt x="65" y="65"/>
                  </a:lnTo>
                  <a:lnTo>
                    <a:pt x="91" y="43"/>
                  </a:lnTo>
                  <a:lnTo>
                    <a:pt x="120" y="25"/>
                  </a:lnTo>
                  <a:lnTo>
                    <a:pt x="152" y="11"/>
                  </a:lnTo>
                  <a:lnTo>
                    <a:pt x="187" y="3"/>
                  </a:lnTo>
                  <a:lnTo>
                    <a:pt x="222" y="0"/>
                  </a:lnTo>
                  <a:close/>
                </a:path>
              </a:pathLst>
            </a:custGeom>
            <a:grpFill/>
            <a:ln w="0">
              <a:noFill/>
              <a:prstDash val="solid"/>
              <a:round/>
              <a:headEnd/>
              <a:tailEnd/>
            </a:ln>
          </p:spPr>
          <p:txBody>
            <a:bodyPr lIns="91440" tIns="45720" rIns="91440" bIns="45720"/>
            <a:lstStyle>
              <a:defPPr>
                <a:defRPr lang="es-E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defRPr/>
              </a:pPr>
              <a:endParaRPr lang="es-ES">
                <a:solidFill>
                  <a:srgbClr val="000000"/>
                </a:solidFill>
              </a:endParaRPr>
            </a:p>
          </p:txBody>
        </p:sp>
        <p:sp>
          <p:nvSpPr>
            <p:cNvPr id="38" name="Freeform 153">
              <a:extLst>
                <a:ext uri="{FF2B5EF4-FFF2-40B4-BE49-F238E27FC236}">
                  <a16:creationId xmlns:a16="http://schemas.microsoft.com/office/drawing/2014/main" id="{4AB269C5-AED3-3244-96E0-E9443545B4BA}"/>
                </a:ext>
              </a:extLst>
            </p:cNvPr>
            <p:cNvSpPr>
              <a:spLocks/>
            </p:cNvSpPr>
            <p:nvPr/>
          </p:nvSpPr>
          <p:spPr bwMode="auto">
            <a:xfrm>
              <a:off x="4929" y="2145"/>
              <a:ext cx="39" cy="39"/>
            </a:xfrm>
            <a:custGeom>
              <a:avLst/>
              <a:gdLst>
                <a:gd name="T0" fmla="*/ 85 w 277"/>
                <a:gd name="T1" fmla="*/ 0 h 277"/>
                <a:gd name="T2" fmla="*/ 194 w 277"/>
                <a:gd name="T3" fmla="*/ 0 h 277"/>
                <a:gd name="T4" fmla="*/ 216 w 277"/>
                <a:gd name="T5" fmla="*/ 3 h 277"/>
                <a:gd name="T6" fmla="*/ 236 w 277"/>
                <a:gd name="T7" fmla="*/ 11 h 277"/>
                <a:gd name="T8" fmla="*/ 253 w 277"/>
                <a:gd name="T9" fmla="*/ 25 h 277"/>
                <a:gd name="T10" fmla="*/ 266 w 277"/>
                <a:gd name="T11" fmla="*/ 42 h 277"/>
                <a:gd name="T12" fmla="*/ 274 w 277"/>
                <a:gd name="T13" fmla="*/ 61 h 277"/>
                <a:gd name="T14" fmla="*/ 277 w 277"/>
                <a:gd name="T15" fmla="*/ 84 h 277"/>
                <a:gd name="T16" fmla="*/ 277 w 277"/>
                <a:gd name="T17" fmla="*/ 194 h 277"/>
                <a:gd name="T18" fmla="*/ 274 w 277"/>
                <a:gd name="T19" fmla="*/ 215 h 277"/>
                <a:gd name="T20" fmla="*/ 266 w 277"/>
                <a:gd name="T21" fmla="*/ 235 h 277"/>
                <a:gd name="T22" fmla="*/ 253 w 277"/>
                <a:gd name="T23" fmla="*/ 253 h 277"/>
                <a:gd name="T24" fmla="*/ 236 w 277"/>
                <a:gd name="T25" fmla="*/ 266 h 277"/>
                <a:gd name="T26" fmla="*/ 216 w 277"/>
                <a:gd name="T27" fmla="*/ 274 h 277"/>
                <a:gd name="T28" fmla="*/ 194 w 277"/>
                <a:gd name="T29" fmla="*/ 277 h 277"/>
                <a:gd name="T30" fmla="*/ 85 w 277"/>
                <a:gd name="T31" fmla="*/ 277 h 277"/>
                <a:gd name="T32" fmla="*/ 62 w 277"/>
                <a:gd name="T33" fmla="*/ 274 h 277"/>
                <a:gd name="T34" fmla="*/ 42 w 277"/>
                <a:gd name="T35" fmla="*/ 266 h 277"/>
                <a:gd name="T36" fmla="*/ 25 w 277"/>
                <a:gd name="T37" fmla="*/ 253 h 277"/>
                <a:gd name="T38" fmla="*/ 11 w 277"/>
                <a:gd name="T39" fmla="*/ 235 h 277"/>
                <a:gd name="T40" fmla="*/ 3 w 277"/>
                <a:gd name="T41" fmla="*/ 215 h 277"/>
                <a:gd name="T42" fmla="*/ 0 w 277"/>
                <a:gd name="T43" fmla="*/ 194 h 277"/>
                <a:gd name="T44" fmla="*/ 0 w 277"/>
                <a:gd name="T45" fmla="*/ 84 h 277"/>
                <a:gd name="T46" fmla="*/ 3 w 277"/>
                <a:gd name="T47" fmla="*/ 61 h 277"/>
                <a:gd name="T48" fmla="*/ 11 w 277"/>
                <a:gd name="T49" fmla="*/ 42 h 277"/>
                <a:gd name="T50" fmla="*/ 25 w 277"/>
                <a:gd name="T51" fmla="*/ 25 h 277"/>
                <a:gd name="T52" fmla="*/ 42 w 277"/>
                <a:gd name="T53" fmla="*/ 11 h 277"/>
                <a:gd name="T54" fmla="*/ 62 w 277"/>
                <a:gd name="T55" fmla="*/ 3 h 277"/>
                <a:gd name="T56" fmla="*/ 85 w 277"/>
                <a:gd name="T57" fmla="*/ 0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77" h="277">
                  <a:moveTo>
                    <a:pt x="85" y="0"/>
                  </a:moveTo>
                  <a:lnTo>
                    <a:pt x="194" y="0"/>
                  </a:lnTo>
                  <a:lnTo>
                    <a:pt x="216" y="3"/>
                  </a:lnTo>
                  <a:lnTo>
                    <a:pt x="236" y="11"/>
                  </a:lnTo>
                  <a:lnTo>
                    <a:pt x="253" y="25"/>
                  </a:lnTo>
                  <a:lnTo>
                    <a:pt x="266" y="42"/>
                  </a:lnTo>
                  <a:lnTo>
                    <a:pt x="274" y="61"/>
                  </a:lnTo>
                  <a:lnTo>
                    <a:pt x="277" y="84"/>
                  </a:lnTo>
                  <a:lnTo>
                    <a:pt x="277" y="194"/>
                  </a:lnTo>
                  <a:lnTo>
                    <a:pt x="274" y="215"/>
                  </a:lnTo>
                  <a:lnTo>
                    <a:pt x="266" y="235"/>
                  </a:lnTo>
                  <a:lnTo>
                    <a:pt x="253" y="253"/>
                  </a:lnTo>
                  <a:lnTo>
                    <a:pt x="236" y="266"/>
                  </a:lnTo>
                  <a:lnTo>
                    <a:pt x="216" y="274"/>
                  </a:lnTo>
                  <a:lnTo>
                    <a:pt x="194" y="277"/>
                  </a:lnTo>
                  <a:lnTo>
                    <a:pt x="85" y="277"/>
                  </a:lnTo>
                  <a:lnTo>
                    <a:pt x="62" y="274"/>
                  </a:lnTo>
                  <a:lnTo>
                    <a:pt x="42" y="266"/>
                  </a:lnTo>
                  <a:lnTo>
                    <a:pt x="25" y="253"/>
                  </a:lnTo>
                  <a:lnTo>
                    <a:pt x="11" y="235"/>
                  </a:lnTo>
                  <a:lnTo>
                    <a:pt x="3" y="215"/>
                  </a:lnTo>
                  <a:lnTo>
                    <a:pt x="0" y="194"/>
                  </a:lnTo>
                  <a:lnTo>
                    <a:pt x="0" y="84"/>
                  </a:lnTo>
                  <a:lnTo>
                    <a:pt x="3" y="61"/>
                  </a:lnTo>
                  <a:lnTo>
                    <a:pt x="11" y="42"/>
                  </a:lnTo>
                  <a:lnTo>
                    <a:pt x="25" y="25"/>
                  </a:lnTo>
                  <a:lnTo>
                    <a:pt x="42" y="11"/>
                  </a:lnTo>
                  <a:lnTo>
                    <a:pt x="62" y="3"/>
                  </a:lnTo>
                  <a:lnTo>
                    <a:pt x="85" y="0"/>
                  </a:lnTo>
                  <a:close/>
                </a:path>
              </a:pathLst>
            </a:custGeom>
            <a:grpFill/>
            <a:ln w="0">
              <a:noFill/>
              <a:prstDash val="solid"/>
              <a:round/>
              <a:headEnd/>
              <a:tailEnd/>
            </a:ln>
          </p:spPr>
          <p:txBody>
            <a:bodyPr lIns="91440" tIns="45720" rIns="91440" bIns="45720"/>
            <a:lstStyle>
              <a:defPPr>
                <a:defRPr lang="es-E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defRPr/>
              </a:pPr>
              <a:endParaRPr lang="es-ES">
                <a:solidFill>
                  <a:srgbClr val="000000"/>
                </a:solidFill>
              </a:endParaRPr>
            </a:p>
          </p:txBody>
        </p:sp>
        <p:sp>
          <p:nvSpPr>
            <p:cNvPr id="39" name="Freeform 154">
              <a:extLst>
                <a:ext uri="{FF2B5EF4-FFF2-40B4-BE49-F238E27FC236}">
                  <a16:creationId xmlns:a16="http://schemas.microsoft.com/office/drawing/2014/main" id="{E91BB527-9590-D249-9101-A22D3D747A1A}"/>
                </a:ext>
              </a:extLst>
            </p:cNvPr>
            <p:cNvSpPr>
              <a:spLocks/>
            </p:cNvSpPr>
            <p:nvPr/>
          </p:nvSpPr>
          <p:spPr bwMode="auto">
            <a:xfrm>
              <a:off x="5143" y="2359"/>
              <a:ext cx="39" cy="39"/>
            </a:xfrm>
            <a:custGeom>
              <a:avLst/>
              <a:gdLst>
                <a:gd name="T0" fmla="*/ 83 w 277"/>
                <a:gd name="T1" fmla="*/ 0 h 277"/>
                <a:gd name="T2" fmla="*/ 193 w 277"/>
                <a:gd name="T3" fmla="*/ 0 h 277"/>
                <a:gd name="T4" fmla="*/ 216 w 277"/>
                <a:gd name="T5" fmla="*/ 3 h 277"/>
                <a:gd name="T6" fmla="*/ 235 w 277"/>
                <a:gd name="T7" fmla="*/ 11 h 277"/>
                <a:gd name="T8" fmla="*/ 252 w 277"/>
                <a:gd name="T9" fmla="*/ 24 h 277"/>
                <a:gd name="T10" fmla="*/ 266 w 277"/>
                <a:gd name="T11" fmla="*/ 41 h 277"/>
                <a:gd name="T12" fmla="*/ 274 w 277"/>
                <a:gd name="T13" fmla="*/ 61 h 277"/>
                <a:gd name="T14" fmla="*/ 277 w 277"/>
                <a:gd name="T15" fmla="*/ 83 h 277"/>
                <a:gd name="T16" fmla="*/ 277 w 277"/>
                <a:gd name="T17" fmla="*/ 192 h 277"/>
                <a:gd name="T18" fmla="*/ 274 w 277"/>
                <a:gd name="T19" fmla="*/ 215 h 277"/>
                <a:gd name="T20" fmla="*/ 266 w 277"/>
                <a:gd name="T21" fmla="*/ 235 h 277"/>
                <a:gd name="T22" fmla="*/ 252 w 277"/>
                <a:gd name="T23" fmla="*/ 252 h 277"/>
                <a:gd name="T24" fmla="*/ 235 w 277"/>
                <a:gd name="T25" fmla="*/ 266 h 277"/>
                <a:gd name="T26" fmla="*/ 216 w 277"/>
                <a:gd name="T27" fmla="*/ 274 h 277"/>
                <a:gd name="T28" fmla="*/ 193 w 277"/>
                <a:gd name="T29" fmla="*/ 277 h 277"/>
                <a:gd name="T30" fmla="*/ 83 w 277"/>
                <a:gd name="T31" fmla="*/ 277 h 277"/>
                <a:gd name="T32" fmla="*/ 62 w 277"/>
                <a:gd name="T33" fmla="*/ 274 h 277"/>
                <a:gd name="T34" fmla="*/ 42 w 277"/>
                <a:gd name="T35" fmla="*/ 266 h 277"/>
                <a:gd name="T36" fmla="*/ 24 w 277"/>
                <a:gd name="T37" fmla="*/ 252 h 277"/>
                <a:gd name="T38" fmla="*/ 11 w 277"/>
                <a:gd name="T39" fmla="*/ 235 h 277"/>
                <a:gd name="T40" fmla="*/ 3 w 277"/>
                <a:gd name="T41" fmla="*/ 215 h 277"/>
                <a:gd name="T42" fmla="*/ 0 w 277"/>
                <a:gd name="T43" fmla="*/ 192 h 277"/>
                <a:gd name="T44" fmla="*/ 0 w 277"/>
                <a:gd name="T45" fmla="*/ 83 h 277"/>
                <a:gd name="T46" fmla="*/ 3 w 277"/>
                <a:gd name="T47" fmla="*/ 61 h 277"/>
                <a:gd name="T48" fmla="*/ 11 w 277"/>
                <a:gd name="T49" fmla="*/ 41 h 277"/>
                <a:gd name="T50" fmla="*/ 24 w 277"/>
                <a:gd name="T51" fmla="*/ 24 h 277"/>
                <a:gd name="T52" fmla="*/ 42 w 277"/>
                <a:gd name="T53" fmla="*/ 11 h 277"/>
                <a:gd name="T54" fmla="*/ 62 w 277"/>
                <a:gd name="T55" fmla="*/ 3 h 277"/>
                <a:gd name="T56" fmla="*/ 83 w 277"/>
                <a:gd name="T57" fmla="*/ 0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77" h="277">
                  <a:moveTo>
                    <a:pt x="83" y="0"/>
                  </a:moveTo>
                  <a:lnTo>
                    <a:pt x="193" y="0"/>
                  </a:lnTo>
                  <a:lnTo>
                    <a:pt x="216" y="3"/>
                  </a:lnTo>
                  <a:lnTo>
                    <a:pt x="235" y="11"/>
                  </a:lnTo>
                  <a:lnTo>
                    <a:pt x="252" y="24"/>
                  </a:lnTo>
                  <a:lnTo>
                    <a:pt x="266" y="41"/>
                  </a:lnTo>
                  <a:lnTo>
                    <a:pt x="274" y="61"/>
                  </a:lnTo>
                  <a:lnTo>
                    <a:pt x="277" y="83"/>
                  </a:lnTo>
                  <a:lnTo>
                    <a:pt x="277" y="192"/>
                  </a:lnTo>
                  <a:lnTo>
                    <a:pt x="274" y="215"/>
                  </a:lnTo>
                  <a:lnTo>
                    <a:pt x="266" y="235"/>
                  </a:lnTo>
                  <a:lnTo>
                    <a:pt x="252" y="252"/>
                  </a:lnTo>
                  <a:lnTo>
                    <a:pt x="235" y="266"/>
                  </a:lnTo>
                  <a:lnTo>
                    <a:pt x="216" y="274"/>
                  </a:lnTo>
                  <a:lnTo>
                    <a:pt x="193" y="277"/>
                  </a:lnTo>
                  <a:lnTo>
                    <a:pt x="83" y="277"/>
                  </a:lnTo>
                  <a:lnTo>
                    <a:pt x="62" y="274"/>
                  </a:lnTo>
                  <a:lnTo>
                    <a:pt x="42" y="266"/>
                  </a:lnTo>
                  <a:lnTo>
                    <a:pt x="24" y="252"/>
                  </a:lnTo>
                  <a:lnTo>
                    <a:pt x="11" y="235"/>
                  </a:lnTo>
                  <a:lnTo>
                    <a:pt x="3" y="215"/>
                  </a:lnTo>
                  <a:lnTo>
                    <a:pt x="0" y="192"/>
                  </a:lnTo>
                  <a:lnTo>
                    <a:pt x="0" y="83"/>
                  </a:lnTo>
                  <a:lnTo>
                    <a:pt x="3" y="61"/>
                  </a:lnTo>
                  <a:lnTo>
                    <a:pt x="11" y="41"/>
                  </a:lnTo>
                  <a:lnTo>
                    <a:pt x="24" y="24"/>
                  </a:lnTo>
                  <a:lnTo>
                    <a:pt x="42" y="11"/>
                  </a:lnTo>
                  <a:lnTo>
                    <a:pt x="62" y="3"/>
                  </a:lnTo>
                  <a:lnTo>
                    <a:pt x="83" y="0"/>
                  </a:lnTo>
                  <a:close/>
                </a:path>
              </a:pathLst>
            </a:custGeom>
            <a:grpFill/>
            <a:ln w="0">
              <a:noFill/>
              <a:prstDash val="solid"/>
              <a:round/>
              <a:headEnd/>
              <a:tailEnd/>
            </a:ln>
          </p:spPr>
          <p:txBody>
            <a:bodyPr lIns="91440" tIns="45720" rIns="91440" bIns="45720"/>
            <a:lstStyle>
              <a:defPPr>
                <a:defRPr lang="es-E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defRPr/>
              </a:pPr>
              <a:endParaRPr lang="es-ES">
                <a:solidFill>
                  <a:srgbClr val="000000"/>
                </a:solidFill>
              </a:endParaRPr>
            </a:p>
          </p:txBody>
        </p:sp>
      </p:grpSp>
      <p:sp>
        <p:nvSpPr>
          <p:cNvPr id="40" name="Rectangle 3">
            <a:extLst>
              <a:ext uri="{FF2B5EF4-FFF2-40B4-BE49-F238E27FC236}">
                <a16:creationId xmlns:a16="http://schemas.microsoft.com/office/drawing/2014/main" id="{D0D5A867-54B4-4E43-9E44-9539A4A2699B}"/>
              </a:ext>
            </a:extLst>
          </p:cNvPr>
          <p:cNvSpPr>
            <a:spLocks noChangeArrowheads="1"/>
          </p:cNvSpPr>
          <p:nvPr/>
        </p:nvSpPr>
        <p:spPr bwMode="auto">
          <a:xfrm>
            <a:off x="4293095" y="2111970"/>
            <a:ext cx="2942936" cy="986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80000"/>
              </a:lnSpc>
            </a:pPr>
            <a:r>
              <a:rPr lang="es-ES_tradnl" altLang="es-CO" sz="7200" b="1">
                <a:solidFill>
                  <a:srgbClr val="6427B3"/>
                </a:solidFill>
                <a:latin typeface="+mj-lt"/>
                <a:ea typeface="AmpleSoft Bold" panose="02000000000000000000" pitchFamily="2" charset="0"/>
                <a:cs typeface="AmpleSoft Bold" panose="02000000000000000000" pitchFamily="2" charset="0"/>
              </a:rPr>
              <a:t>6.547*</a:t>
            </a:r>
          </a:p>
        </p:txBody>
      </p:sp>
      <p:sp>
        <p:nvSpPr>
          <p:cNvPr id="41" name="Rectangle 3">
            <a:extLst>
              <a:ext uri="{FF2B5EF4-FFF2-40B4-BE49-F238E27FC236}">
                <a16:creationId xmlns:a16="http://schemas.microsoft.com/office/drawing/2014/main" id="{ADCB23C1-B022-5F43-A42D-71997FBB42ED}"/>
              </a:ext>
            </a:extLst>
          </p:cNvPr>
          <p:cNvSpPr>
            <a:spLocks noChangeArrowheads="1"/>
          </p:cNvSpPr>
          <p:nvPr/>
        </p:nvSpPr>
        <p:spPr bwMode="auto">
          <a:xfrm>
            <a:off x="7106173" y="2124669"/>
            <a:ext cx="3094567" cy="683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s-ES_tradnl" altLang="es-CO" sz="2133">
                <a:solidFill>
                  <a:srgbClr val="595959"/>
                </a:solidFill>
                <a:ea typeface="ＭＳ Ｐゴシック" charset="0"/>
                <a:cs typeface="Calibri" panose="020F0502020204030204" pitchFamily="34" charset="0"/>
              </a:rPr>
              <a:t>Asistentes </a:t>
            </a:r>
          </a:p>
          <a:p>
            <a:pPr eaLnBrk="1" hangingPunct="1">
              <a:lnSpc>
                <a:spcPct val="90000"/>
              </a:lnSpc>
            </a:pPr>
            <a:r>
              <a:rPr lang="es-ES_tradnl" altLang="es-CO" sz="2133">
                <a:solidFill>
                  <a:srgbClr val="595959"/>
                </a:solidFill>
                <a:ea typeface="ＭＳ Ｐゴシック" charset="0"/>
                <a:cs typeface="Calibri" panose="020F0502020204030204" pitchFamily="34" charset="0"/>
              </a:rPr>
              <a:t>a </a:t>
            </a:r>
            <a:r>
              <a:rPr lang="es-ES_tradnl" altLang="es-CO" sz="2133" err="1">
                <a:solidFill>
                  <a:srgbClr val="595959"/>
                </a:solidFill>
                <a:ea typeface="ＭＳ Ｐゴシック" charset="0"/>
                <a:cs typeface="Calibri" panose="020F0502020204030204" pitchFamily="34" charset="0"/>
              </a:rPr>
              <a:t>Webinars</a:t>
            </a:r>
            <a:endParaRPr lang="es-ES_tradnl" altLang="es-CO" sz="2133">
              <a:solidFill>
                <a:srgbClr val="595959"/>
              </a:solidFill>
              <a:ea typeface="ＭＳ Ｐゴシック" charset="0"/>
              <a:cs typeface="Calibri" panose="020F0502020204030204" pitchFamily="34" charset="0"/>
            </a:endParaRPr>
          </a:p>
        </p:txBody>
      </p:sp>
      <p:sp>
        <p:nvSpPr>
          <p:cNvPr id="42" name="Rectangle 3">
            <a:extLst>
              <a:ext uri="{FF2B5EF4-FFF2-40B4-BE49-F238E27FC236}">
                <a16:creationId xmlns:a16="http://schemas.microsoft.com/office/drawing/2014/main" id="{2C922063-4A5F-1549-915E-A6E30D5D453D}"/>
              </a:ext>
            </a:extLst>
          </p:cNvPr>
          <p:cNvSpPr>
            <a:spLocks noChangeArrowheads="1"/>
          </p:cNvSpPr>
          <p:nvPr/>
        </p:nvSpPr>
        <p:spPr bwMode="auto">
          <a:xfrm>
            <a:off x="2699245" y="3580937"/>
            <a:ext cx="3187700" cy="2307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s-ES_tradnl" altLang="es-CO" sz="3200" b="1">
                <a:solidFill>
                  <a:srgbClr val="253D90"/>
                </a:solidFill>
                <a:latin typeface="+mj-lt"/>
                <a:cs typeface="Calibri" panose="020F0502020204030204" pitchFamily="34" charset="0"/>
              </a:rPr>
              <a:t>38 </a:t>
            </a:r>
            <a:r>
              <a:rPr lang="es-ES_tradnl" altLang="es-CO" sz="3200" b="1" err="1">
                <a:solidFill>
                  <a:srgbClr val="253D90"/>
                </a:solidFill>
                <a:latin typeface="+mj-lt"/>
                <a:cs typeface="Calibri" panose="020F0502020204030204" pitchFamily="34" charset="0"/>
              </a:rPr>
              <a:t>Webinars</a:t>
            </a:r>
            <a:endParaRPr lang="es-ES_tradnl" altLang="es-CO" sz="2667" b="1">
              <a:solidFill>
                <a:srgbClr val="253D90"/>
              </a:solidFill>
              <a:latin typeface="+mj-lt"/>
              <a:cs typeface="Calibri" panose="020F0502020204030204" pitchFamily="34" charset="0"/>
            </a:endParaRPr>
          </a:p>
          <a:p>
            <a:pPr eaLnBrk="1" hangingPunct="1">
              <a:lnSpc>
                <a:spcPct val="90000"/>
              </a:lnSpc>
            </a:pPr>
            <a:r>
              <a:rPr lang="es-ES" altLang="es-CO" sz="2133">
                <a:solidFill>
                  <a:srgbClr val="595959"/>
                </a:solidFill>
                <a:ea typeface="ＭＳ Ｐゴシック" charset="0"/>
                <a:cs typeface="Calibri" panose="020F0502020204030204" pitchFamily="34" charset="0"/>
              </a:rPr>
              <a:t>Realizados en los ejes temáticos Administrativo, Mercadeo y ventas, Financiero, Jurídico, Desarrollo del empresario,  y Comercio exterior.</a:t>
            </a:r>
          </a:p>
        </p:txBody>
      </p:sp>
      <p:sp>
        <p:nvSpPr>
          <p:cNvPr id="43" name="Rectangle 3">
            <a:extLst>
              <a:ext uri="{FF2B5EF4-FFF2-40B4-BE49-F238E27FC236}">
                <a16:creationId xmlns:a16="http://schemas.microsoft.com/office/drawing/2014/main" id="{BFDC559B-7731-6D4D-9CD2-6997ED34E6B3}"/>
              </a:ext>
            </a:extLst>
          </p:cNvPr>
          <p:cNvSpPr>
            <a:spLocks noChangeArrowheads="1"/>
          </p:cNvSpPr>
          <p:nvPr/>
        </p:nvSpPr>
        <p:spPr bwMode="auto">
          <a:xfrm>
            <a:off x="7982445" y="3726986"/>
            <a:ext cx="3836624" cy="1569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s-ES_tradnl" altLang="es-CO" sz="3200" b="1">
                <a:solidFill>
                  <a:srgbClr val="FF7133"/>
                </a:solidFill>
                <a:latin typeface="+mj-lt"/>
                <a:ea typeface="AmpleSoft Regular" panose="02000000000000000000" pitchFamily="2" charset="0"/>
                <a:cs typeface="AmpleSoft Regular" panose="02000000000000000000" pitchFamily="2" charset="0"/>
              </a:rPr>
              <a:t>122 Municipios de​</a:t>
            </a:r>
          </a:p>
          <a:p>
            <a:pPr eaLnBrk="1" hangingPunct="1">
              <a:lnSpc>
                <a:spcPct val="90000"/>
              </a:lnSpc>
            </a:pPr>
            <a:r>
              <a:rPr lang="es-ES_tradnl" altLang="es-CO" sz="3200" b="1">
                <a:solidFill>
                  <a:srgbClr val="FF7133"/>
                </a:solidFill>
                <a:latin typeface="+mj-lt"/>
                <a:ea typeface="AmpleSoft Regular" panose="02000000000000000000" pitchFamily="2" charset="0"/>
                <a:cs typeface="AmpleSoft Regular" panose="02000000000000000000" pitchFamily="2" charset="0"/>
              </a:rPr>
              <a:t>24 Departamentos</a:t>
            </a:r>
          </a:p>
          <a:p>
            <a:pPr eaLnBrk="1" hangingPunct="1">
              <a:lnSpc>
                <a:spcPct val="90000"/>
              </a:lnSpc>
            </a:pPr>
            <a:r>
              <a:rPr lang="es-ES_tradnl" altLang="es-CO" sz="2133">
                <a:solidFill>
                  <a:srgbClr val="595959"/>
                </a:solidFill>
                <a:ea typeface="ＭＳ Ｐゴシック" charset="0"/>
                <a:cs typeface="Calibri" panose="020F0502020204030204" pitchFamily="34" charset="0"/>
              </a:rPr>
              <a:t>Alcance en diversos municipios del país.</a:t>
            </a:r>
          </a:p>
        </p:txBody>
      </p:sp>
      <p:sp>
        <p:nvSpPr>
          <p:cNvPr id="44" name="Freeform 124">
            <a:extLst>
              <a:ext uri="{FF2B5EF4-FFF2-40B4-BE49-F238E27FC236}">
                <a16:creationId xmlns:a16="http://schemas.microsoft.com/office/drawing/2014/main" id="{83A71BB4-27B9-5C49-8E0A-EFDF7BF2114E}"/>
              </a:ext>
            </a:extLst>
          </p:cNvPr>
          <p:cNvSpPr>
            <a:spLocks noEditPoints="1"/>
          </p:cNvSpPr>
          <p:nvPr/>
        </p:nvSpPr>
        <p:spPr bwMode="auto">
          <a:xfrm>
            <a:off x="6864845" y="3724870"/>
            <a:ext cx="1045633" cy="1018116"/>
          </a:xfrm>
          <a:custGeom>
            <a:avLst/>
            <a:gdLst>
              <a:gd name="T0" fmla="*/ 1669 w 3360"/>
              <a:gd name="T1" fmla="*/ 547 h 3272"/>
              <a:gd name="T2" fmla="*/ 1654 w 3360"/>
              <a:gd name="T3" fmla="*/ 561 h 3272"/>
              <a:gd name="T4" fmla="*/ 537 w 3360"/>
              <a:gd name="T5" fmla="*/ 1391 h 3272"/>
              <a:gd name="T6" fmla="*/ 518 w 3360"/>
              <a:gd name="T7" fmla="*/ 1402 h 3272"/>
              <a:gd name="T8" fmla="*/ 512 w 3360"/>
              <a:gd name="T9" fmla="*/ 1421 h 3272"/>
              <a:gd name="T10" fmla="*/ 521 w 3360"/>
              <a:gd name="T11" fmla="*/ 1441 h 3272"/>
              <a:gd name="T12" fmla="*/ 950 w 3360"/>
              <a:gd name="T13" fmla="*/ 2781 h 3272"/>
              <a:gd name="T14" fmla="*/ 955 w 3360"/>
              <a:gd name="T15" fmla="*/ 2801 h 3272"/>
              <a:gd name="T16" fmla="*/ 970 w 3360"/>
              <a:gd name="T17" fmla="*/ 2813 h 3272"/>
              <a:gd name="T18" fmla="*/ 992 w 3360"/>
              <a:gd name="T19" fmla="*/ 2811 h 3272"/>
              <a:gd name="T20" fmla="*/ 2373 w 3360"/>
              <a:gd name="T21" fmla="*/ 2808 h 3272"/>
              <a:gd name="T22" fmla="*/ 2398 w 3360"/>
              <a:gd name="T23" fmla="*/ 2809 h 3272"/>
              <a:gd name="T24" fmla="*/ 2414 w 3360"/>
              <a:gd name="T25" fmla="*/ 2792 h 3272"/>
              <a:gd name="T26" fmla="*/ 2282 w 3360"/>
              <a:gd name="T27" fmla="*/ 1994 h 3272"/>
              <a:gd name="T28" fmla="*/ 2846 w 3360"/>
              <a:gd name="T29" fmla="*/ 1427 h 3272"/>
              <a:gd name="T30" fmla="*/ 2847 w 3360"/>
              <a:gd name="T31" fmla="*/ 1407 h 3272"/>
              <a:gd name="T32" fmla="*/ 2835 w 3360"/>
              <a:gd name="T33" fmla="*/ 1391 h 3272"/>
              <a:gd name="T34" fmla="*/ 2051 w 3360"/>
              <a:gd name="T35" fmla="*/ 1274 h 3272"/>
              <a:gd name="T36" fmla="*/ 1697 w 3360"/>
              <a:gd name="T37" fmla="*/ 552 h 3272"/>
              <a:gd name="T38" fmla="*/ 1679 w 3360"/>
              <a:gd name="T39" fmla="*/ 545 h 3272"/>
              <a:gd name="T40" fmla="*/ 1698 w 3360"/>
              <a:gd name="T41" fmla="*/ 2 h 3272"/>
              <a:gd name="T42" fmla="*/ 1736 w 3360"/>
              <a:gd name="T43" fmla="*/ 16 h 3272"/>
              <a:gd name="T44" fmla="*/ 1768 w 3360"/>
              <a:gd name="T45" fmla="*/ 45 h 3272"/>
              <a:gd name="T46" fmla="*/ 2239 w 3360"/>
              <a:gd name="T47" fmla="*/ 1009 h 3272"/>
              <a:gd name="T48" fmla="*/ 3287 w 3360"/>
              <a:gd name="T49" fmla="*/ 1166 h 3272"/>
              <a:gd name="T50" fmla="*/ 3325 w 3360"/>
              <a:gd name="T51" fmla="*/ 1190 h 3272"/>
              <a:gd name="T52" fmla="*/ 3351 w 3360"/>
              <a:gd name="T53" fmla="*/ 1227 h 3272"/>
              <a:gd name="T54" fmla="*/ 3360 w 3360"/>
              <a:gd name="T55" fmla="*/ 1271 h 3272"/>
              <a:gd name="T56" fmla="*/ 3352 w 3360"/>
              <a:gd name="T57" fmla="*/ 1315 h 3272"/>
              <a:gd name="T58" fmla="*/ 3325 w 3360"/>
              <a:gd name="T59" fmla="*/ 1356 h 3272"/>
              <a:gd name="T60" fmla="*/ 2763 w 3360"/>
              <a:gd name="T61" fmla="*/ 3133 h 3272"/>
              <a:gd name="T62" fmla="*/ 2760 w 3360"/>
              <a:gd name="T63" fmla="*/ 3187 h 3272"/>
              <a:gd name="T64" fmla="*/ 2736 w 3360"/>
              <a:gd name="T65" fmla="*/ 3230 h 3272"/>
              <a:gd name="T66" fmla="*/ 2697 w 3360"/>
              <a:gd name="T67" fmla="*/ 3259 h 3272"/>
              <a:gd name="T68" fmla="*/ 2649 w 3360"/>
              <a:gd name="T69" fmla="*/ 3268 h 3272"/>
              <a:gd name="T70" fmla="*/ 2598 w 3360"/>
              <a:gd name="T71" fmla="*/ 3255 h 3272"/>
              <a:gd name="T72" fmla="*/ 768 w 3360"/>
              <a:gd name="T73" fmla="*/ 3258 h 3272"/>
              <a:gd name="T74" fmla="*/ 722 w 3360"/>
              <a:gd name="T75" fmla="*/ 3272 h 3272"/>
              <a:gd name="T76" fmla="*/ 678 w 3360"/>
              <a:gd name="T77" fmla="*/ 3265 h 3272"/>
              <a:gd name="T78" fmla="*/ 639 w 3360"/>
              <a:gd name="T79" fmla="*/ 3243 h 3272"/>
              <a:gd name="T80" fmla="*/ 613 w 3360"/>
              <a:gd name="T81" fmla="*/ 3207 h 3272"/>
              <a:gd name="T82" fmla="*/ 602 w 3360"/>
              <a:gd name="T83" fmla="*/ 3162 h 3272"/>
              <a:gd name="T84" fmla="*/ 776 w 3360"/>
              <a:gd name="T85" fmla="*/ 2097 h 3272"/>
              <a:gd name="T86" fmla="*/ 18 w 3360"/>
              <a:gd name="T87" fmla="*/ 1343 h 3272"/>
              <a:gd name="T88" fmla="*/ 2 w 3360"/>
              <a:gd name="T89" fmla="*/ 1299 h 3272"/>
              <a:gd name="T90" fmla="*/ 3 w 3360"/>
              <a:gd name="T91" fmla="*/ 1254 h 3272"/>
              <a:gd name="T92" fmla="*/ 20 w 3360"/>
              <a:gd name="T93" fmla="*/ 1214 h 3272"/>
              <a:gd name="T94" fmla="*/ 52 w 3360"/>
              <a:gd name="T95" fmla="*/ 1181 h 3272"/>
              <a:gd name="T96" fmla="*/ 97 w 3360"/>
              <a:gd name="T97" fmla="*/ 1165 h 3272"/>
              <a:gd name="T98" fmla="*/ 1576 w 3360"/>
              <a:gd name="T99" fmla="*/ 65 h 3272"/>
              <a:gd name="T100" fmla="*/ 1603 w 3360"/>
              <a:gd name="T101" fmla="*/ 29 h 3272"/>
              <a:gd name="T102" fmla="*/ 1638 w 3360"/>
              <a:gd name="T103" fmla="*/ 7 h 3272"/>
              <a:gd name="T104" fmla="*/ 1678 w 3360"/>
              <a:gd name="T105" fmla="*/ 0 h 3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360" h="3272">
                <a:moveTo>
                  <a:pt x="1679" y="545"/>
                </a:moveTo>
                <a:lnTo>
                  <a:pt x="1669" y="547"/>
                </a:lnTo>
                <a:lnTo>
                  <a:pt x="1660" y="552"/>
                </a:lnTo>
                <a:lnTo>
                  <a:pt x="1654" y="561"/>
                </a:lnTo>
                <a:lnTo>
                  <a:pt x="1309" y="1276"/>
                </a:lnTo>
                <a:lnTo>
                  <a:pt x="537" y="1391"/>
                </a:lnTo>
                <a:lnTo>
                  <a:pt x="526" y="1395"/>
                </a:lnTo>
                <a:lnTo>
                  <a:pt x="518" y="1402"/>
                </a:lnTo>
                <a:lnTo>
                  <a:pt x="513" y="1411"/>
                </a:lnTo>
                <a:lnTo>
                  <a:pt x="512" y="1421"/>
                </a:lnTo>
                <a:lnTo>
                  <a:pt x="514" y="1432"/>
                </a:lnTo>
                <a:lnTo>
                  <a:pt x="521" y="1441"/>
                </a:lnTo>
                <a:lnTo>
                  <a:pt x="1081" y="1996"/>
                </a:lnTo>
                <a:lnTo>
                  <a:pt x="950" y="2781"/>
                </a:lnTo>
                <a:lnTo>
                  <a:pt x="951" y="2792"/>
                </a:lnTo>
                <a:lnTo>
                  <a:pt x="955" y="2801"/>
                </a:lnTo>
                <a:lnTo>
                  <a:pt x="961" y="2809"/>
                </a:lnTo>
                <a:lnTo>
                  <a:pt x="970" y="2813"/>
                </a:lnTo>
                <a:lnTo>
                  <a:pt x="981" y="2814"/>
                </a:lnTo>
                <a:lnTo>
                  <a:pt x="992" y="2811"/>
                </a:lnTo>
                <a:lnTo>
                  <a:pt x="1682" y="2440"/>
                </a:lnTo>
                <a:lnTo>
                  <a:pt x="2373" y="2808"/>
                </a:lnTo>
                <a:lnTo>
                  <a:pt x="2387" y="2812"/>
                </a:lnTo>
                <a:lnTo>
                  <a:pt x="2398" y="2809"/>
                </a:lnTo>
                <a:lnTo>
                  <a:pt x="2408" y="2802"/>
                </a:lnTo>
                <a:lnTo>
                  <a:pt x="2414" y="2792"/>
                </a:lnTo>
                <a:lnTo>
                  <a:pt x="2415" y="2778"/>
                </a:lnTo>
                <a:lnTo>
                  <a:pt x="2282" y="1994"/>
                </a:lnTo>
                <a:lnTo>
                  <a:pt x="2840" y="1437"/>
                </a:lnTo>
                <a:lnTo>
                  <a:pt x="2846" y="1427"/>
                </a:lnTo>
                <a:lnTo>
                  <a:pt x="2848" y="1417"/>
                </a:lnTo>
                <a:lnTo>
                  <a:pt x="2847" y="1407"/>
                </a:lnTo>
                <a:lnTo>
                  <a:pt x="2842" y="1398"/>
                </a:lnTo>
                <a:lnTo>
                  <a:pt x="2835" y="1391"/>
                </a:lnTo>
                <a:lnTo>
                  <a:pt x="2823" y="1388"/>
                </a:lnTo>
                <a:lnTo>
                  <a:pt x="2051" y="1274"/>
                </a:lnTo>
                <a:lnTo>
                  <a:pt x="1704" y="561"/>
                </a:lnTo>
                <a:lnTo>
                  <a:pt x="1697" y="552"/>
                </a:lnTo>
                <a:lnTo>
                  <a:pt x="1689" y="547"/>
                </a:lnTo>
                <a:lnTo>
                  <a:pt x="1679" y="545"/>
                </a:lnTo>
                <a:close/>
                <a:moveTo>
                  <a:pt x="1678" y="0"/>
                </a:moveTo>
                <a:lnTo>
                  <a:pt x="1698" y="2"/>
                </a:lnTo>
                <a:lnTo>
                  <a:pt x="1718" y="7"/>
                </a:lnTo>
                <a:lnTo>
                  <a:pt x="1736" y="16"/>
                </a:lnTo>
                <a:lnTo>
                  <a:pt x="1753" y="29"/>
                </a:lnTo>
                <a:lnTo>
                  <a:pt x="1768" y="45"/>
                </a:lnTo>
                <a:lnTo>
                  <a:pt x="1780" y="64"/>
                </a:lnTo>
                <a:lnTo>
                  <a:pt x="2239" y="1009"/>
                </a:lnTo>
                <a:lnTo>
                  <a:pt x="3262" y="1159"/>
                </a:lnTo>
                <a:lnTo>
                  <a:pt x="3287" y="1166"/>
                </a:lnTo>
                <a:lnTo>
                  <a:pt x="3307" y="1176"/>
                </a:lnTo>
                <a:lnTo>
                  <a:pt x="3325" y="1190"/>
                </a:lnTo>
                <a:lnTo>
                  <a:pt x="3340" y="1208"/>
                </a:lnTo>
                <a:lnTo>
                  <a:pt x="3351" y="1227"/>
                </a:lnTo>
                <a:lnTo>
                  <a:pt x="3357" y="1248"/>
                </a:lnTo>
                <a:lnTo>
                  <a:pt x="3360" y="1271"/>
                </a:lnTo>
                <a:lnTo>
                  <a:pt x="3358" y="1294"/>
                </a:lnTo>
                <a:lnTo>
                  <a:pt x="3352" y="1315"/>
                </a:lnTo>
                <a:lnTo>
                  <a:pt x="3342" y="1337"/>
                </a:lnTo>
                <a:lnTo>
                  <a:pt x="3325" y="1356"/>
                </a:lnTo>
                <a:lnTo>
                  <a:pt x="2586" y="2094"/>
                </a:lnTo>
                <a:lnTo>
                  <a:pt x="2763" y="3133"/>
                </a:lnTo>
                <a:lnTo>
                  <a:pt x="2764" y="3160"/>
                </a:lnTo>
                <a:lnTo>
                  <a:pt x="2760" y="3187"/>
                </a:lnTo>
                <a:lnTo>
                  <a:pt x="2750" y="3209"/>
                </a:lnTo>
                <a:lnTo>
                  <a:pt x="2736" y="3230"/>
                </a:lnTo>
                <a:lnTo>
                  <a:pt x="2719" y="3246"/>
                </a:lnTo>
                <a:lnTo>
                  <a:pt x="2697" y="3259"/>
                </a:lnTo>
                <a:lnTo>
                  <a:pt x="2674" y="3266"/>
                </a:lnTo>
                <a:lnTo>
                  <a:pt x="2649" y="3268"/>
                </a:lnTo>
                <a:lnTo>
                  <a:pt x="2624" y="3265"/>
                </a:lnTo>
                <a:lnTo>
                  <a:pt x="2598" y="3255"/>
                </a:lnTo>
                <a:lnTo>
                  <a:pt x="1682" y="2766"/>
                </a:lnTo>
                <a:lnTo>
                  <a:pt x="768" y="3258"/>
                </a:lnTo>
                <a:lnTo>
                  <a:pt x="745" y="3268"/>
                </a:lnTo>
                <a:lnTo>
                  <a:pt x="722" y="3272"/>
                </a:lnTo>
                <a:lnTo>
                  <a:pt x="699" y="3271"/>
                </a:lnTo>
                <a:lnTo>
                  <a:pt x="678" y="3265"/>
                </a:lnTo>
                <a:lnTo>
                  <a:pt x="658" y="3256"/>
                </a:lnTo>
                <a:lnTo>
                  <a:pt x="639" y="3243"/>
                </a:lnTo>
                <a:lnTo>
                  <a:pt x="625" y="3227"/>
                </a:lnTo>
                <a:lnTo>
                  <a:pt x="613" y="3207"/>
                </a:lnTo>
                <a:lnTo>
                  <a:pt x="605" y="3186"/>
                </a:lnTo>
                <a:lnTo>
                  <a:pt x="602" y="3162"/>
                </a:lnTo>
                <a:lnTo>
                  <a:pt x="603" y="3137"/>
                </a:lnTo>
                <a:lnTo>
                  <a:pt x="776" y="2097"/>
                </a:lnTo>
                <a:lnTo>
                  <a:pt x="35" y="1362"/>
                </a:lnTo>
                <a:lnTo>
                  <a:pt x="18" y="1343"/>
                </a:lnTo>
                <a:lnTo>
                  <a:pt x="8" y="1322"/>
                </a:lnTo>
                <a:lnTo>
                  <a:pt x="2" y="1299"/>
                </a:lnTo>
                <a:lnTo>
                  <a:pt x="0" y="1277"/>
                </a:lnTo>
                <a:lnTo>
                  <a:pt x="3" y="1254"/>
                </a:lnTo>
                <a:lnTo>
                  <a:pt x="9" y="1233"/>
                </a:lnTo>
                <a:lnTo>
                  <a:pt x="20" y="1214"/>
                </a:lnTo>
                <a:lnTo>
                  <a:pt x="35" y="1196"/>
                </a:lnTo>
                <a:lnTo>
                  <a:pt x="52" y="1181"/>
                </a:lnTo>
                <a:lnTo>
                  <a:pt x="73" y="1171"/>
                </a:lnTo>
                <a:lnTo>
                  <a:pt x="97" y="1165"/>
                </a:lnTo>
                <a:lnTo>
                  <a:pt x="1120" y="1011"/>
                </a:lnTo>
                <a:lnTo>
                  <a:pt x="1576" y="65"/>
                </a:lnTo>
                <a:lnTo>
                  <a:pt x="1588" y="45"/>
                </a:lnTo>
                <a:lnTo>
                  <a:pt x="1603" y="29"/>
                </a:lnTo>
                <a:lnTo>
                  <a:pt x="1620" y="16"/>
                </a:lnTo>
                <a:lnTo>
                  <a:pt x="1638" y="7"/>
                </a:lnTo>
                <a:lnTo>
                  <a:pt x="1658" y="2"/>
                </a:lnTo>
                <a:lnTo>
                  <a:pt x="1678" y="0"/>
                </a:lnTo>
                <a:close/>
              </a:path>
            </a:pathLst>
          </a:custGeom>
          <a:solidFill>
            <a:srgbClr val="FF7133"/>
          </a:solidFill>
          <a:ln w="0">
            <a:noFill/>
            <a:prstDash val="solid"/>
            <a:round/>
            <a:headEnd/>
            <a:tailEnd/>
          </a:ln>
        </p:spPr>
        <p:txBody>
          <a:bodyPr lIns="91440" tIns="45720" rIns="91440" bIns="45720"/>
          <a:lstStyle>
            <a:defPPr>
              <a:defRPr lang="es-E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defRPr/>
            </a:pPr>
            <a:endParaRPr lang="es-ES">
              <a:solidFill>
                <a:srgbClr val="FF207B"/>
              </a:solidFill>
            </a:endParaRPr>
          </a:p>
        </p:txBody>
      </p:sp>
      <p:grpSp>
        <p:nvGrpSpPr>
          <p:cNvPr id="45" name="Group 81">
            <a:extLst>
              <a:ext uri="{FF2B5EF4-FFF2-40B4-BE49-F238E27FC236}">
                <a16:creationId xmlns:a16="http://schemas.microsoft.com/office/drawing/2014/main" id="{4448D74F-13F3-174C-B2A3-B6D525633E52}"/>
              </a:ext>
            </a:extLst>
          </p:cNvPr>
          <p:cNvGrpSpPr>
            <a:grpSpLocks noChangeAspect="1"/>
          </p:cNvGrpSpPr>
          <p:nvPr/>
        </p:nvGrpSpPr>
        <p:grpSpPr bwMode="auto">
          <a:xfrm>
            <a:off x="1389676" y="3720575"/>
            <a:ext cx="1110093" cy="1021844"/>
            <a:chOff x="2703" y="1426"/>
            <a:chExt cx="478" cy="440"/>
          </a:xfrm>
          <a:solidFill>
            <a:srgbClr val="253D90"/>
          </a:solidFill>
        </p:grpSpPr>
        <p:sp>
          <p:nvSpPr>
            <p:cNvPr id="46" name="Freeform 83">
              <a:extLst>
                <a:ext uri="{FF2B5EF4-FFF2-40B4-BE49-F238E27FC236}">
                  <a16:creationId xmlns:a16="http://schemas.microsoft.com/office/drawing/2014/main" id="{94D05AFB-1B7F-CD47-ADEA-9943675FEF36}"/>
                </a:ext>
              </a:extLst>
            </p:cNvPr>
            <p:cNvSpPr>
              <a:spLocks noEditPoints="1"/>
            </p:cNvSpPr>
            <p:nvPr/>
          </p:nvSpPr>
          <p:spPr bwMode="auto">
            <a:xfrm>
              <a:off x="2703" y="1426"/>
              <a:ext cx="478" cy="440"/>
            </a:xfrm>
            <a:custGeom>
              <a:avLst/>
              <a:gdLst>
                <a:gd name="T0" fmla="*/ 743 w 3340"/>
                <a:gd name="T1" fmla="*/ 283 h 3080"/>
                <a:gd name="T2" fmla="*/ 689 w 3340"/>
                <a:gd name="T3" fmla="*/ 303 h 3080"/>
                <a:gd name="T4" fmla="*/ 646 w 3340"/>
                <a:gd name="T5" fmla="*/ 340 h 3080"/>
                <a:gd name="T6" fmla="*/ 616 w 3340"/>
                <a:gd name="T7" fmla="*/ 389 h 3080"/>
                <a:gd name="T8" fmla="*/ 606 w 3340"/>
                <a:gd name="T9" fmla="*/ 448 h 3080"/>
                <a:gd name="T10" fmla="*/ 604 w 3340"/>
                <a:gd name="T11" fmla="*/ 1889 h 3080"/>
                <a:gd name="T12" fmla="*/ 343 w 3340"/>
                <a:gd name="T13" fmla="*/ 2728 h 3080"/>
                <a:gd name="T14" fmla="*/ 343 w 3340"/>
                <a:gd name="T15" fmla="*/ 2762 h 3080"/>
                <a:gd name="T16" fmla="*/ 364 w 3340"/>
                <a:gd name="T17" fmla="*/ 2789 h 3080"/>
                <a:gd name="T18" fmla="*/ 397 w 3340"/>
                <a:gd name="T19" fmla="*/ 2800 h 3080"/>
                <a:gd name="T20" fmla="*/ 2961 w 3340"/>
                <a:gd name="T21" fmla="*/ 2797 h 3080"/>
                <a:gd name="T22" fmla="*/ 2989 w 3340"/>
                <a:gd name="T23" fmla="*/ 2778 h 3080"/>
                <a:gd name="T24" fmla="*/ 2999 w 3340"/>
                <a:gd name="T25" fmla="*/ 2745 h 3080"/>
                <a:gd name="T26" fmla="*/ 2742 w 3340"/>
                <a:gd name="T27" fmla="*/ 1913 h 3080"/>
                <a:gd name="T28" fmla="*/ 2734 w 3340"/>
                <a:gd name="T29" fmla="*/ 1863 h 3080"/>
                <a:gd name="T30" fmla="*/ 2731 w 3340"/>
                <a:gd name="T31" fmla="*/ 417 h 3080"/>
                <a:gd name="T32" fmla="*/ 2711 w 3340"/>
                <a:gd name="T33" fmla="*/ 363 h 3080"/>
                <a:gd name="T34" fmla="*/ 2674 w 3340"/>
                <a:gd name="T35" fmla="*/ 320 h 3080"/>
                <a:gd name="T36" fmla="*/ 2625 w 3340"/>
                <a:gd name="T37" fmla="*/ 290 h 3080"/>
                <a:gd name="T38" fmla="*/ 2566 w 3340"/>
                <a:gd name="T39" fmla="*/ 280 h 3080"/>
                <a:gd name="T40" fmla="*/ 662 w 3340"/>
                <a:gd name="T41" fmla="*/ 0 h 3080"/>
                <a:gd name="T42" fmla="*/ 2724 w 3340"/>
                <a:gd name="T43" fmla="*/ 3 h 3080"/>
                <a:gd name="T44" fmla="*/ 2808 w 3340"/>
                <a:gd name="T45" fmla="*/ 26 h 3080"/>
                <a:gd name="T46" fmla="*/ 2884 w 3340"/>
                <a:gd name="T47" fmla="*/ 70 h 3080"/>
                <a:gd name="T48" fmla="*/ 2944 w 3340"/>
                <a:gd name="T49" fmla="*/ 130 h 3080"/>
                <a:gd name="T50" fmla="*/ 2988 w 3340"/>
                <a:gd name="T51" fmla="*/ 206 h 3080"/>
                <a:gd name="T52" fmla="*/ 3011 w 3340"/>
                <a:gd name="T53" fmla="*/ 290 h 3080"/>
                <a:gd name="T54" fmla="*/ 3014 w 3340"/>
                <a:gd name="T55" fmla="*/ 1795 h 3080"/>
                <a:gd name="T56" fmla="*/ 3021 w 3340"/>
                <a:gd name="T57" fmla="*/ 1862 h 3080"/>
                <a:gd name="T58" fmla="*/ 3333 w 3340"/>
                <a:gd name="T59" fmla="*/ 2862 h 3080"/>
                <a:gd name="T60" fmla="*/ 3340 w 3340"/>
                <a:gd name="T61" fmla="*/ 2920 h 3080"/>
                <a:gd name="T62" fmla="*/ 3328 w 3340"/>
                <a:gd name="T63" fmla="*/ 2975 h 3080"/>
                <a:gd name="T64" fmla="*/ 3299 w 3340"/>
                <a:gd name="T65" fmla="*/ 3022 h 3080"/>
                <a:gd name="T66" fmla="*/ 3255 w 3340"/>
                <a:gd name="T67" fmla="*/ 3058 h 3080"/>
                <a:gd name="T68" fmla="*/ 3202 w 3340"/>
                <a:gd name="T69" fmla="*/ 3077 h 3080"/>
                <a:gd name="T70" fmla="*/ 168 w 3340"/>
                <a:gd name="T71" fmla="*/ 3080 h 3080"/>
                <a:gd name="T72" fmla="*/ 110 w 3340"/>
                <a:gd name="T73" fmla="*/ 3070 h 3080"/>
                <a:gd name="T74" fmla="*/ 61 w 3340"/>
                <a:gd name="T75" fmla="*/ 3041 h 3080"/>
                <a:gd name="T76" fmla="*/ 25 w 3340"/>
                <a:gd name="T77" fmla="*/ 3000 h 3080"/>
                <a:gd name="T78" fmla="*/ 4 w 3340"/>
                <a:gd name="T79" fmla="*/ 2949 h 3080"/>
                <a:gd name="T80" fmla="*/ 1 w 3340"/>
                <a:gd name="T81" fmla="*/ 2892 h 3080"/>
                <a:gd name="T82" fmla="*/ 311 w 3340"/>
                <a:gd name="T83" fmla="*/ 1895 h 3080"/>
                <a:gd name="T84" fmla="*/ 324 w 3340"/>
                <a:gd name="T85" fmla="*/ 1829 h 3080"/>
                <a:gd name="T86" fmla="*/ 326 w 3340"/>
                <a:gd name="T87" fmla="*/ 336 h 3080"/>
                <a:gd name="T88" fmla="*/ 338 w 3340"/>
                <a:gd name="T89" fmla="*/ 246 h 3080"/>
                <a:gd name="T90" fmla="*/ 372 w 3340"/>
                <a:gd name="T91" fmla="*/ 166 h 3080"/>
                <a:gd name="T92" fmla="*/ 425 w 3340"/>
                <a:gd name="T93" fmla="*/ 99 h 3080"/>
                <a:gd name="T94" fmla="*/ 492 w 3340"/>
                <a:gd name="T95" fmla="*/ 46 h 3080"/>
                <a:gd name="T96" fmla="*/ 572 w 3340"/>
                <a:gd name="T97" fmla="*/ 12 h 3080"/>
                <a:gd name="T98" fmla="*/ 662 w 3340"/>
                <a:gd name="T99" fmla="*/ 0 h 30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340" h="3080">
                  <a:moveTo>
                    <a:pt x="774" y="280"/>
                  </a:moveTo>
                  <a:lnTo>
                    <a:pt x="743" y="283"/>
                  </a:lnTo>
                  <a:lnTo>
                    <a:pt x="715" y="290"/>
                  </a:lnTo>
                  <a:lnTo>
                    <a:pt x="689" y="303"/>
                  </a:lnTo>
                  <a:lnTo>
                    <a:pt x="666" y="320"/>
                  </a:lnTo>
                  <a:lnTo>
                    <a:pt x="646" y="340"/>
                  </a:lnTo>
                  <a:lnTo>
                    <a:pt x="629" y="363"/>
                  </a:lnTo>
                  <a:lnTo>
                    <a:pt x="616" y="389"/>
                  </a:lnTo>
                  <a:lnTo>
                    <a:pt x="609" y="417"/>
                  </a:lnTo>
                  <a:lnTo>
                    <a:pt x="606" y="448"/>
                  </a:lnTo>
                  <a:lnTo>
                    <a:pt x="606" y="1863"/>
                  </a:lnTo>
                  <a:lnTo>
                    <a:pt x="604" y="1889"/>
                  </a:lnTo>
                  <a:lnTo>
                    <a:pt x="598" y="1913"/>
                  </a:lnTo>
                  <a:lnTo>
                    <a:pt x="343" y="2728"/>
                  </a:lnTo>
                  <a:lnTo>
                    <a:pt x="341" y="2745"/>
                  </a:lnTo>
                  <a:lnTo>
                    <a:pt x="343" y="2762"/>
                  </a:lnTo>
                  <a:lnTo>
                    <a:pt x="351" y="2778"/>
                  </a:lnTo>
                  <a:lnTo>
                    <a:pt x="364" y="2789"/>
                  </a:lnTo>
                  <a:lnTo>
                    <a:pt x="379" y="2797"/>
                  </a:lnTo>
                  <a:lnTo>
                    <a:pt x="397" y="2800"/>
                  </a:lnTo>
                  <a:lnTo>
                    <a:pt x="2943" y="2800"/>
                  </a:lnTo>
                  <a:lnTo>
                    <a:pt x="2961" y="2797"/>
                  </a:lnTo>
                  <a:lnTo>
                    <a:pt x="2976" y="2789"/>
                  </a:lnTo>
                  <a:lnTo>
                    <a:pt x="2989" y="2778"/>
                  </a:lnTo>
                  <a:lnTo>
                    <a:pt x="2997" y="2762"/>
                  </a:lnTo>
                  <a:lnTo>
                    <a:pt x="2999" y="2745"/>
                  </a:lnTo>
                  <a:lnTo>
                    <a:pt x="2997" y="2728"/>
                  </a:lnTo>
                  <a:lnTo>
                    <a:pt x="2742" y="1913"/>
                  </a:lnTo>
                  <a:lnTo>
                    <a:pt x="2736" y="1889"/>
                  </a:lnTo>
                  <a:lnTo>
                    <a:pt x="2734" y="1863"/>
                  </a:lnTo>
                  <a:lnTo>
                    <a:pt x="2734" y="448"/>
                  </a:lnTo>
                  <a:lnTo>
                    <a:pt x="2731" y="417"/>
                  </a:lnTo>
                  <a:lnTo>
                    <a:pt x="2724" y="389"/>
                  </a:lnTo>
                  <a:lnTo>
                    <a:pt x="2711" y="363"/>
                  </a:lnTo>
                  <a:lnTo>
                    <a:pt x="2694" y="340"/>
                  </a:lnTo>
                  <a:lnTo>
                    <a:pt x="2674" y="320"/>
                  </a:lnTo>
                  <a:lnTo>
                    <a:pt x="2651" y="303"/>
                  </a:lnTo>
                  <a:lnTo>
                    <a:pt x="2625" y="290"/>
                  </a:lnTo>
                  <a:lnTo>
                    <a:pt x="2597" y="283"/>
                  </a:lnTo>
                  <a:lnTo>
                    <a:pt x="2566" y="280"/>
                  </a:lnTo>
                  <a:lnTo>
                    <a:pt x="774" y="280"/>
                  </a:lnTo>
                  <a:close/>
                  <a:moveTo>
                    <a:pt x="662" y="0"/>
                  </a:moveTo>
                  <a:lnTo>
                    <a:pt x="2678" y="0"/>
                  </a:lnTo>
                  <a:lnTo>
                    <a:pt x="2724" y="3"/>
                  </a:lnTo>
                  <a:lnTo>
                    <a:pt x="2768" y="12"/>
                  </a:lnTo>
                  <a:lnTo>
                    <a:pt x="2808" y="26"/>
                  </a:lnTo>
                  <a:lnTo>
                    <a:pt x="2848" y="46"/>
                  </a:lnTo>
                  <a:lnTo>
                    <a:pt x="2884" y="70"/>
                  </a:lnTo>
                  <a:lnTo>
                    <a:pt x="2915" y="99"/>
                  </a:lnTo>
                  <a:lnTo>
                    <a:pt x="2944" y="130"/>
                  </a:lnTo>
                  <a:lnTo>
                    <a:pt x="2968" y="166"/>
                  </a:lnTo>
                  <a:lnTo>
                    <a:pt x="2988" y="206"/>
                  </a:lnTo>
                  <a:lnTo>
                    <a:pt x="3002" y="246"/>
                  </a:lnTo>
                  <a:lnTo>
                    <a:pt x="3011" y="290"/>
                  </a:lnTo>
                  <a:lnTo>
                    <a:pt x="3014" y="336"/>
                  </a:lnTo>
                  <a:lnTo>
                    <a:pt x="3014" y="1795"/>
                  </a:lnTo>
                  <a:lnTo>
                    <a:pt x="3016" y="1829"/>
                  </a:lnTo>
                  <a:lnTo>
                    <a:pt x="3021" y="1862"/>
                  </a:lnTo>
                  <a:lnTo>
                    <a:pt x="3029" y="1895"/>
                  </a:lnTo>
                  <a:lnTo>
                    <a:pt x="3333" y="2862"/>
                  </a:lnTo>
                  <a:lnTo>
                    <a:pt x="3339" y="2892"/>
                  </a:lnTo>
                  <a:lnTo>
                    <a:pt x="3340" y="2920"/>
                  </a:lnTo>
                  <a:lnTo>
                    <a:pt x="3336" y="2949"/>
                  </a:lnTo>
                  <a:lnTo>
                    <a:pt x="3328" y="2975"/>
                  </a:lnTo>
                  <a:lnTo>
                    <a:pt x="3315" y="3000"/>
                  </a:lnTo>
                  <a:lnTo>
                    <a:pt x="3299" y="3022"/>
                  </a:lnTo>
                  <a:lnTo>
                    <a:pt x="3279" y="3041"/>
                  </a:lnTo>
                  <a:lnTo>
                    <a:pt x="3255" y="3058"/>
                  </a:lnTo>
                  <a:lnTo>
                    <a:pt x="3230" y="3070"/>
                  </a:lnTo>
                  <a:lnTo>
                    <a:pt x="3202" y="3077"/>
                  </a:lnTo>
                  <a:lnTo>
                    <a:pt x="3172" y="3080"/>
                  </a:lnTo>
                  <a:lnTo>
                    <a:pt x="168" y="3080"/>
                  </a:lnTo>
                  <a:lnTo>
                    <a:pt x="138" y="3077"/>
                  </a:lnTo>
                  <a:lnTo>
                    <a:pt x="110" y="3070"/>
                  </a:lnTo>
                  <a:lnTo>
                    <a:pt x="85" y="3058"/>
                  </a:lnTo>
                  <a:lnTo>
                    <a:pt x="61" y="3041"/>
                  </a:lnTo>
                  <a:lnTo>
                    <a:pt x="41" y="3022"/>
                  </a:lnTo>
                  <a:lnTo>
                    <a:pt x="25" y="3000"/>
                  </a:lnTo>
                  <a:lnTo>
                    <a:pt x="12" y="2975"/>
                  </a:lnTo>
                  <a:lnTo>
                    <a:pt x="4" y="2949"/>
                  </a:lnTo>
                  <a:lnTo>
                    <a:pt x="0" y="2920"/>
                  </a:lnTo>
                  <a:lnTo>
                    <a:pt x="1" y="2892"/>
                  </a:lnTo>
                  <a:lnTo>
                    <a:pt x="7" y="2862"/>
                  </a:lnTo>
                  <a:lnTo>
                    <a:pt x="311" y="1895"/>
                  </a:lnTo>
                  <a:lnTo>
                    <a:pt x="319" y="1862"/>
                  </a:lnTo>
                  <a:lnTo>
                    <a:pt x="324" y="1829"/>
                  </a:lnTo>
                  <a:lnTo>
                    <a:pt x="326" y="1795"/>
                  </a:lnTo>
                  <a:lnTo>
                    <a:pt x="326" y="336"/>
                  </a:lnTo>
                  <a:lnTo>
                    <a:pt x="329" y="290"/>
                  </a:lnTo>
                  <a:lnTo>
                    <a:pt x="338" y="246"/>
                  </a:lnTo>
                  <a:lnTo>
                    <a:pt x="352" y="206"/>
                  </a:lnTo>
                  <a:lnTo>
                    <a:pt x="372" y="166"/>
                  </a:lnTo>
                  <a:lnTo>
                    <a:pt x="396" y="130"/>
                  </a:lnTo>
                  <a:lnTo>
                    <a:pt x="425" y="99"/>
                  </a:lnTo>
                  <a:lnTo>
                    <a:pt x="456" y="70"/>
                  </a:lnTo>
                  <a:lnTo>
                    <a:pt x="492" y="46"/>
                  </a:lnTo>
                  <a:lnTo>
                    <a:pt x="532" y="26"/>
                  </a:lnTo>
                  <a:lnTo>
                    <a:pt x="572" y="12"/>
                  </a:lnTo>
                  <a:lnTo>
                    <a:pt x="616" y="3"/>
                  </a:lnTo>
                  <a:lnTo>
                    <a:pt x="662" y="0"/>
                  </a:lnTo>
                  <a:close/>
                </a:path>
              </a:pathLst>
            </a:custGeom>
            <a:grpFill/>
            <a:ln w="0">
              <a:noFill/>
              <a:prstDash val="solid"/>
              <a:round/>
              <a:headEnd/>
              <a:tailEnd/>
            </a:ln>
          </p:spPr>
          <p:txBody>
            <a:bodyPr lIns="91440" tIns="45720" rIns="91440" bIns="45720"/>
            <a:lstStyle>
              <a:defPPr>
                <a:defRPr lang="es-E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defRPr/>
              </a:pPr>
              <a:endParaRPr lang="es-ES">
                <a:solidFill>
                  <a:srgbClr val="253D90"/>
                </a:solidFill>
              </a:endParaRPr>
            </a:p>
          </p:txBody>
        </p:sp>
        <p:sp>
          <p:nvSpPr>
            <p:cNvPr id="47" name="Freeform 84">
              <a:extLst>
                <a:ext uri="{FF2B5EF4-FFF2-40B4-BE49-F238E27FC236}">
                  <a16:creationId xmlns:a16="http://schemas.microsoft.com/office/drawing/2014/main" id="{74F76BDB-DED8-DA4D-8562-4E850DC333BF}"/>
                </a:ext>
              </a:extLst>
            </p:cNvPr>
            <p:cNvSpPr>
              <a:spLocks noEditPoints="1"/>
            </p:cNvSpPr>
            <p:nvPr/>
          </p:nvSpPr>
          <p:spPr bwMode="auto">
            <a:xfrm>
              <a:off x="2822" y="1498"/>
              <a:ext cx="232" cy="184"/>
            </a:xfrm>
            <a:custGeom>
              <a:avLst/>
              <a:gdLst>
                <a:gd name="T0" fmla="*/ 336 w 1624"/>
                <a:gd name="T1" fmla="*/ 280 h 1288"/>
                <a:gd name="T2" fmla="*/ 319 w 1624"/>
                <a:gd name="T3" fmla="*/ 283 h 1288"/>
                <a:gd name="T4" fmla="*/ 303 w 1624"/>
                <a:gd name="T5" fmla="*/ 291 h 1288"/>
                <a:gd name="T6" fmla="*/ 291 w 1624"/>
                <a:gd name="T7" fmla="*/ 303 h 1288"/>
                <a:gd name="T8" fmla="*/ 283 w 1624"/>
                <a:gd name="T9" fmla="*/ 319 h 1288"/>
                <a:gd name="T10" fmla="*/ 280 w 1624"/>
                <a:gd name="T11" fmla="*/ 336 h 1288"/>
                <a:gd name="T12" fmla="*/ 280 w 1624"/>
                <a:gd name="T13" fmla="*/ 952 h 1288"/>
                <a:gd name="T14" fmla="*/ 283 w 1624"/>
                <a:gd name="T15" fmla="*/ 969 h 1288"/>
                <a:gd name="T16" fmla="*/ 291 w 1624"/>
                <a:gd name="T17" fmla="*/ 985 h 1288"/>
                <a:gd name="T18" fmla="*/ 303 w 1624"/>
                <a:gd name="T19" fmla="*/ 997 h 1288"/>
                <a:gd name="T20" fmla="*/ 319 w 1624"/>
                <a:gd name="T21" fmla="*/ 1005 h 1288"/>
                <a:gd name="T22" fmla="*/ 336 w 1624"/>
                <a:gd name="T23" fmla="*/ 1008 h 1288"/>
                <a:gd name="T24" fmla="*/ 1288 w 1624"/>
                <a:gd name="T25" fmla="*/ 1008 h 1288"/>
                <a:gd name="T26" fmla="*/ 1305 w 1624"/>
                <a:gd name="T27" fmla="*/ 1005 h 1288"/>
                <a:gd name="T28" fmla="*/ 1321 w 1624"/>
                <a:gd name="T29" fmla="*/ 997 h 1288"/>
                <a:gd name="T30" fmla="*/ 1333 w 1624"/>
                <a:gd name="T31" fmla="*/ 985 h 1288"/>
                <a:gd name="T32" fmla="*/ 1341 w 1624"/>
                <a:gd name="T33" fmla="*/ 969 h 1288"/>
                <a:gd name="T34" fmla="*/ 1344 w 1624"/>
                <a:gd name="T35" fmla="*/ 952 h 1288"/>
                <a:gd name="T36" fmla="*/ 1344 w 1624"/>
                <a:gd name="T37" fmla="*/ 336 h 1288"/>
                <a:gd name="T38" fmla="*/ 1341 w 1624"/>
                <a:gd name="T39" fmla="*/ 319 h 1288"/>
                <a:gd name="T40" fmla="*/ 1333 w 1624"/>
                <a:gd name="T41" fmla="*/ 303 h 1288"/>
                <a:gd name="T42" fmla="*/ 1321 w 1624"/>
                <a:gd name="T43" fmla="*/ 291 h 1288"/>
                <a:gd name="T44" fmla="*/ 1305 w 1624"/>
                <a:gd name="T45" fmla="*/ 283 h 1288"/>
                <a:gd name="T46" fmla="*/ 1288 w 1624"/>
                <a:gd name="T47" fmla="*/ 280 h 1288"/>
                <a:gd name="T48" fmla="*/ 336 w 1624"/>
                <a:gd name="T49" fmla="*/ 280 h 1288"/>
                <a:gd name="T50" fmla="*/ 112 w 1624"/>
                <a:gd name="T51" fmla="*/ 0 h 1288"/>
                <a:gd name="T52" fmla="*/ 1512 w 1624"/>
                <a:gd name="T53" fmla="*/ 0 h 1288"/>
                <a:gd name="T54" fmla="*/ 1537 w 1624"/>
                <a:gd name="T55" fmla="*/ 3 h 1288"/>
                <a:gd name="T56" fmla="*/ 1561 w 1624"/>
                <a:gd name="T57" fmla="*/ 11 h 1288"/>
                <a:gd name="T58" fmla="*/ 1582 w 1624"/>
                <a:gd name="T59" fmla="*/ 24 h 1288"/>
                <a:gd name="T60" fmla="*/ 1600 w 1624"/>
                <a:gd name="T61" fmla="*/ 42 h 1288"/>
                <a:gd name="T62" fmla="*/ 1613 w 1624"/>
                <a:gd name="T63" fmla="*/ 63 h 1288"/>
                <a:gd name="T64" fmla="*/ 1621 w 1624"/>
                <a:gd name="T65" fmla="*/ 87 h 1288"/>
                <a:gd name="T66" fmla="*/ 1624 w 1624"/>
                <a:gd name="T67" fmla="*/ 112 h 1288"/>
                <a:gd name="T68" fmla="*/ 1624 w 1624"/>
                <a:gd name="T69" fmla="*/ 1176 h 1288"/>
                <a:gd name="T70" fmla="*/ 1621 w 1624"/>
                <a:gd name="T71" fmla="*/ 1201 h 1288"/>
                <a:gd name="T72" fmla="*/ 1613 w 1624"/>
                <a:gd name="T73" fmla="*/ 1225 h 1288"/>
                <a:gd name="T74" fmla="*/ 1600 w 1624"/>
                <a:gd name="T75" fmla="*/ 1246 h 1288"/>
                <a:gd name="T76" fmla="*/ 1582 w 1624"/>
                <a:gd name="T77" fmla="*/ 1264 h 1288"/>
                <a:gd name="T78" fmla="*/ 1561 w 1624"/>
                <a:gd name="T79" fmla="*/ 1277 h 1288"/>
                <a:gd name="T80" fmla="*/ 1537 w 1624"/>
                <a:gd name="T81" fmla="*/ 1285 h 1288"/>
                <a:gd name="T82" fmla="*/ 1512 w 1624"/>
                <a:gd name="T83" fmla="*/ 1288 h 1288"/>
                <a:gd name="T84" fmla="*/ 112 w 1624"/>
                <a:gd name="T85" fmla="*/ 1288 h 1288"/>
                <a:gd name="T86" fmla="*/ 87 w 1624"/>
                <a:gd name="T87" fmla="*/ 1285 h 1288"/>
                <a:gd name="T88" fmla="*/ 63 w 1624"/>
                <a:gd name="T89" fmla="*/ 1277 h 1288"/>
                <a:gd name="T90" fmla="*/ 42 w 1624"/>
                <a:gd name="T91" fmla="*/ 1264 h 1288"/>
                <a:gd name="T92" fmla="*/ 24 w 1624"/>
                <a:gd name="T93" fmla="*/ 1246 h 1288"/>
                <a:gd name="T94" fmla="*/ 11 w 1624"/>
                <a:gd name="T95" fmla="*/ 1225 h 1288"/>
                <a:gd name="T96" fmla="*/ 3 w 1624"/>
                <a:gd name="T97" fmla="*/ 1201 h 1288"/>
                <a:gd name="T98" fmla="*/ 0 w 1624"/>
                <a:gd name="T99" fmla="*/ 1176 h 1288"/>
                <a:gd name="T100" fmla="*/ 0 w 1624"/>
                <a:gd name="T101" fmla="*/ 112 h 1288"/>
                <a:gd name="T102" fmla="*/ 3 w 1624"/>
                <a:gd name="T103" fmla="*/ 87 h 1288"/>
                <a:gd name="T104" fmla="*/ 11 w 1624"/>
                <a:gd name="T105" fmla="*/ 63 h 1288"/>
                <a:gd name="T106" fmla="*/ 24 w 1624"/>
                <a:gd name="T107" fmla="*/ 42 h 1288"/>
                <a:gd name="T108" fmla="*/ 42 w 1624"/>
                <a:gd name="T109" fmla="*/ 24 h 1288"/>
                <a:gd name="T110" fmla="*/ 63 w 1624"/>
                <a:gd name="T111" fmla="*/ 11 h 1288"/>
                <a:gd name="T112" fmla="*/ 87 w 1624"/>
                <a:gd name="T113" fmla="*/ 3 h 1288"/>
                <a:gd name="T114" fmla="*/ 112 w 1624"/>
                <a:gd name="T115"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24" h="1288">
                  <a:moveTo>
                    <a:pt x="336" y="280"/>
                  </a:moveTo>
                  <a:lnTo>
                    <a:pt x="319" y="283"/>
                  </a:lnTo>
                  <a:lnTo>
                    <a:pt x="303" y="291"/>
                  </a:lnTo>
                  <a:lnTo>
                    <a:pt x="291" y="303"/>
                  </a:lnTo>
                  <a:lnTo>
                    <a:pt x="283" y="319"/>
                  </a:lnTo>
                  <a:lnTo>
                    <a:pt x="280" y="336"/>
                  </a:lnTo>
                  <a:lnTo>
                    <a:pt x="280" y="952"/>
                  </a:lnTo>
                  <a:lnTo>
                    <a:pt x="283" y="969"/>
                  </a:lnTo>
                  <a:lnTo>
                    <a:pt x="291" y="985"/>
                  </a:lnTo>
                  <a:lnTo>
                    <a:pt x="303" y="997"/>
                  </a:lnTo>
                  <a:lnTo>
                    <a:pt x="319" y="1005"/>
                  </a:lnTo>
                  <a:lnTo>
                    <a:pt x="336" y="1008"/>
                  </a:lnTo>
                  <a:lnTo>
                    <a:pt x="1288" y="1008"/>
                  </a:lnTo>
                  <a:lnTo>
                    <a:pt x="1305" y="1005"/>
                  </a:lnTo>
                  <a:lnTo>
                    <a:pt x="1321" y="997"/>
                  </a:lnTo>
                  <a:lnTo>
                    <a:pt x="1333" y="985"/>
                  </a:lnTo>
                  <a:lnTo>
                    <a:pt x="1341" y="969"/>
                  </a:lnTo>
                  <a:lnTo>
                    <a:pt x="1344" y="952"/>
                  </a:lnTo>
                  <a:lnTo>
                    <a:pt x="1344" y="336"/>
                  </a:lnTo>
                  <a:lnTo>
                    <a:pt x="1341" y="319"/>
                  </a:lnTo>
                  <a:lnTo>
                    <a:pt x="1333" y="303"/>
                  </a:lnTo>
                  <a:lnTo>
                    <a:pt x="1321" y="291"/>
                  </a:lnTo>
                  <a:lnTo>
                    <a:pt x="1305" y="283"/>
                  </a:lnTo>
                  <a:lnTo>
                    <a:pt x="1288" y="280"/>
                  </a:lnTo>
                  <a:lnTo>
                    <a:pt x="336" y="280"/>
                  </a:lnTo>
                  <a:close/>
                  <a:moveTo>
                    <a:pt x="112" y="0"/>
                  </a:moveTo>
                  <a:lnTo>
                    <a:pt x="1512" y="0"/>
                  </a:lnTo>
                  <a:lnTo>
                    <a:pt x="1537" y="3"/>
                  </a:lnTo>
                  <a:lnTo>
                    <a:pt x="1561" y="11"/>
                  </a:lnTo>
                  <a:lnTo>
                    <a:pt x="1582" y="24"/>
                  </a:lnTo>
                  <a:lnTo>
                    <a:pt x="1600" y="42"/>
                  </a:lnTo>
                  <a:lnTo>
                    <a:pt x="1613" y="63"/>
                  </a:lnTo>
                  <a:lnTo>
                    <a:pt x="1621" y="87"/>
                  </a:lnTo>
                  <a:lnTo>
                    <a:pt x="1624" y="112"/>
                  </a:lnTo>
                  <a:lnTo>
                    <a:pt x="1624" y="1176"/>
                  </a:lnTo>
                  <a:lnTo>
                    <a:pt x="1621" y="1201"/>
                  </a:lnTo>
                  <a:lnTo>
                    <a:pt x="1613" y="1225"/>
                  </a:lnTo>
                  <a:lnTo>
                    <a:pt x="1600" y="1246"/>
                  </a:lnTo>
                  <a:lnTo>
                    <a:pt x="1582" y="1264"/>
                  </a:lnTo>
                  <a:lnTo>
                    <a:pt x="1561" y="1277"/>
                  </a:lnTo>
                  <a:lnTo>
                    <a:pt x="1537" y="1285"/>
                  </a:lnTo>
                  <a:lnTo>
                    <a:pt x="1512" y="1288"/>
                  </a:lnTo>
                  <a:lnTo>
                    <a:pt x="112" y="1288"/>
                  </a:lnTo>
                  <a:lnTo>
                    <a:pt x="87" y="1285"/>
                  </a:lnTo>
                  <a:lnTo>
                    <a:pt x="63" y="1277"/>
                  </a:lnTo>
                  <a:lnTo>
                    <a:pt x="42" y="1264"/>
                  </a:lnTo>
                  <a:lnTo>
                    <a:pt x="24" y="1246"/>
                  </a:lnTo>
                  <a:lnTo>
                    <a:pt x="11" y="1225"/>
                  </a:lnTo>
                  <a:lnTo>
                    <a:pt x="3" y="1201"/>
                  </a:lnTo>
                  <a:lnTo>
                    <a:pt x="0" y="1176"/>
                  </a:lnTo>
                  <a:lnTo>
                    <a:pt x="0" y="112"/>
                  </a:lnTo>
                  <a:lnTo>
                    <a:pt x="3" y="87"/>
                  </a:lnTo>
                  <a:lnTo>
                    <a:pt x="11" y="63"/>
                  </a:lnTo>
                  <a:lnTo>
                    <a:pt x="24" y="42"/>
                  </a:lnTo>
                  <a:lnTo>
                    <a:pt x="42" y="24"/>
                  </a:lnTo>
                  <a:lnTo>
                    <a:pt x="63" y="11"/>
                  </a:lnTo>
                  <a:lnTo>
                    <a:pt x="87" y="3"/>
                  </a:lnTo>
                  <a:lnTo>
                    <a:pt x="112" y="0"/>
                  </a:lnTo>
                  <a:close/>
                </a:path>
              </a:pathLst>
            </a:custGeom>
            <a:grpFill/>
            <a:ln w="0">
              <a:noFill/>
              <a:prstDash val="solid"/>
              <a:round/>
              <a:headEnd/>
              <a:tailEnd/>
            </a:ln>
          </p:spPr>
          <p:txBody>
            <a:bodyPr lIns="91440" tIns="45720" rIns="91440" bIns="45720"/>
            <a:lstStyle>
              <a:defPPr>
                <a:defRPr lang="es-E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defRPr/>
              </a:pPr>
              <a:endParaRPr lang="es-ES">
                <a:solidFill>
                  <a:srgbClr val="253D90"/>
                </a:solidFill>
              </a:endParaRPr>
            </a:p>
          </p:txBody>
        </p:sp>
        <p:sp>
          <p:nvSpPr>
            <p:cNvPr id="48" name="Freeform 85">
              <a:extLst>
                <a:ext uri="{FF2B5EF4-FFF2-40B4-BE49-F238E27FC236}">
                  <a16:creationId xmlns:a16="http://schemas.microsoft.com/office/drawing/2014/main" id="{34766B9F-75E6-3846-A364-C533B90225A8}"/>
                </a:ext>
              </a:extLst>
            </p:cNvPr>
            <p:cNvSpPr>
              <a:spLocks/>
            </p:cNvSpPr>
            <p:nvPr/>
          </p:nvSpPr>
          <p:spPr bwMode="auto">
            <a:xfrm>
              <a:off x="2886" y="1754"/>
              <a:ext cx="96" cy="40"/>
            </a:xfrm>
            <a:custGeom>
              <a:avLst/>
              <a:gdLst>
                <a:gd name="T0" fmla="*/ 85 w 672"/>
                <a:gd name="T1" fmla="*/ 0 h 280"/>
                <a:gd name="T2" fmla="*/ 589 w 672"/>
                <a:gd name="T3" fmla="*/ 0 h 280"/>
                <a:gd name="T4" fmla="*/ 610 w 672"/>
                <a:gd name="T5" fmla="*/ 3 h 280"/>
                <a:gd name="T6" fmla="*/ 630 w 672"/>
                <a:gd name="T7" fmla="*/ 11 h 280"/>
                <a:gd name="T8" fmla="*/ 648 w 672"/>
                <a:gd name="T9" fmla="*/ 24 h 280"/>
                <a:gd name="T10" fmla="*/ 661 w 672"/>
                <a:gd name="T11" fmla="*/ 42 h 280"/>
                <a:gd name="T12" fmla="*/ 669 w 672"/>
                <a:gd name="T13" fmla="*/ 62 h 280"/>
                <a:gd name="T14" fmla="*/ 672 w 672"/>
                <a:gd name="T15" fmla="*/ 85 h 280"/>
                <a:gd name="T16" fmla="*/ 672 w 672"/>
                <a:gd name="T17" fmla="*/ 197 h 280"/>
                <a:gd name="T18" fmla="*/ 669 w 672"/>
                <a:gd name="T19" fmla="*/ 218 h 280"/>
                <a:gd name="T20" fmla="*/ 661 w 672"/>
                <a:gd name="T21" fmla="*/ 238 h 280"/>
                <a:gd name="T22" fmla="*/ 648 w 672"/>
                <a:gd name="T23" fmla="*/ 256 h 280"/>
                <a:gd name="T24" fmla="*/ 630 w 672"/>
                <a:gd name="T25" fmla="*/ 269 h 280"/>
                <a:gd name="T26" fmla="*/ 610 w 672"/>
                <a:gd name="T27" fmla="*/ 277 h 280"/>
                <a:gd name="T28" fmla="*/ 589 w 672"/>
                <a:gd name="T29" fmla="*/ 280 h 280"/>
                <a:gd name="T30" fmla="*/ 85 w 672"/>
                <a:gd name="T31" fmla="*/ 280 h 280"/>
                <a:gd name="T32" fmla="*/ 62 w 672"/>
                <a:gd name="T33" fmla="*/ 277 h 280"/>
                <a:gd name="T34" fmla="*/ 42 w 672"/>
                <a:gd name="T35" fmla="*/ 269 h 280"/>
                <a:gd name="T36" fmla="*/ 24 w 672"/>
                <a:gd name="T37" fmla="*/ 256 h 280"/>
                <a:gd name="T38" fmla="*/ 11 w 672"/>
                <a:gd name="T39" fmla="*/ 238 h 280"/>
                <a:gd name="T40" fmla="*/ 3 w 672"/>
                <a:gd name="T41" fmla="*/ 218 h 280"/>
                <a:gd name="T42" fmla="*/ 0 w 672"/>
                <a:gd name="T43" fmla="*/ 197 h 280"/>
                <a:gd name="T44" fmla="*/ 0 w 672"/>
                <a:gd name="T45" fmla="*/ 85 h 280"/>
                <a:gd name="T46" fmla="*/ 3 w 672"/>
                <a:gd name="T47" fmla="*/ 62 h 280"/>
                <a:gd name="T48" fmla="*/ 11 w 672"/>
                <a:gd name="T49" fmla="*/ 42 h 280"/>
                <a:gd name="T50" fmla="*/ 24 w 672"/>
                <a:gd name="T51" fmla="*/ 24 h 280"/>
                <a:gd name="T52" fmla="*/ 42 w 672"/>
                <a:gd name="T53" fmla="*/ 11 h 280"/>
                <a:gd name="T54" fmla="*/ 62 w 672"/>
                <a:gd name="T55" fmla="*/ 3 h 280"/>
                <a:gd name="T56" fmla="*/ 85 w 672"/>
                <a:gd name="T57" fmla="*/ 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72" h="280">
                  <a:moveTo>
                    <a:pt x="85" y="0"/>
                  </a:moveTo>
                  <a:lnTo>
                    <a:pt x="589" y="0"/>
                  </a:lnTo>
                  <a:lnTo>
                    <a:pt x="610" y="3"/>
                  </a:lnTo>
                  <a:lnTo>
                    <a:pt x="630" y="11"/>
                  </a:lnTo>
                  <a:lnTo>
                    <a:pt x="648" y="24"/>
                  </a:lnTo>
                  <a:lnTo>
                    <a:pt x="661" y="42"/>
                  </a:lnTo>
                  <a:lnTo>
                    <a:pt x="669" y="62"/>
                  </a:lnTo>
                  <a:lnTo>
                    <a:pt x="672" y="85"/>
                  </a:lnTo>
                  <a:lnTo>
                    <a:pt x="672" y="197"/>
                  </a:lnTo>
                  <a:lnTo>
                    <a:pt x="669" y="218"/>
                  </a:lnTo>
                  <a:lnTo>
                    <a:pt x="661" y="238"/>
                  </a:lnTo>
                  <a:lnTo>
                    <a:pt x="648" y="256"/>
                  </a:lnTo>
                  <a:lnTo>
                    <a:pt x="630" y="269"/>
                  </a:lnTo>
                  <a:lnTo>
                    <a:pt x="610" y="277"/>
                  </a:lnTo>
                  <a:lnTo>
                    <a:pt x="589" y="280"/>
                  </a:lnTo>
                  <a:lnTo>
                    <a:pt x="85" y="280"/>
                  </a:lnTo>
                  <a:lnTo>
                    <a:pt x="62" y="277"/>
                  </a:lnTo>
                  <a:lnTo>
                    <a:pt x="42" y="269"/>
                  </a:lnTo>
                  <a:lnTo>
                    <a:pt x="24" y="256"/>
                  </a:lnTo>
                  <a:lnTo>
                    <a:pt x="11" y="238"/>
                  </a:lnTo>
                  <a:lnTo>
                    <a:pt x="3" y="218"/>
                  </a:lnTo>
                  <a:lnTo>
                    <a:pt x="0" y="197"/>
                  </a:lnTo>
                  <a:lnTo>
                    <a:pt x="0" y="85"/>
                  </a:lnTo>
                  <a:lnTo>
                    <a:pt x="3" y="62"/>
                  </a:lnTo>
                  <a:lnTo>
                    <a:pt x="11" y="42"/>
                  </a:lnTo>
                  <a:lnTo>
                    <a:pt x="24" y="24"/>
                  </a:lnTo>
                  <a:lnTo>
                    <a:pt x="42" y="11"/>
                  </a:lnTo>
                  <a:lnTo>
                    <a:pt x="62" y="3"/>
                  </a:lnTo>
                  <a:lnTo>
                    <a:pt x="85" y="0"/>
                  </a:lnTo>
                  <a:close/>
                </a:path>
              </a:pathLst>
            </a:custGeom>
            <a:grpFill/>
            <a:ln w="0">
              <a:noFill/>
              <a:prstDash val="solid"/>
              <a:round/>
              <a:headEnd/>
              <a:tailEnd/>
            </a:ln>
          </p:spPr>
          <p:txBody>
            <a:bodyPr lIns="91440" tIns="45720" rIns="91440" bIns="45720"/>
            <a:lstStyle>
              <a:defPPr>
                <a:defRPr lang="es-E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defRPr/>
              </a:pPr>
              <a:endParaRPr lang="es-ES">
                <a:solidFill>
                  <a:srgbClr val="253D90"/>
                </a:solidFill>
              </a:endParaRPr>
            </a:p>
          </p:txBody>
        </p:sp>
      </p:grpSp>
      <p:sp>
        <p:nvSpPr>
          <p:cNvPr id="3" name="2 CuadroTexto"/>
          <p:cNvSpPr txBox="1"/>
          <p:nvPr/>
        </p:nvSpPr>
        <p:spPr>
          <a:xfrm>
            <a:off x="2210283" y="6159335"/>
            <a:ext cx="6329571" cy="420564"/>
          </a:xfrm>
          <a:prstGeom prst="rect">
            <a:avLst/>
          </a:prstGeom>
          <a:noFill/>
        </p:spPr>
        <p:txBody>
          <a:bodyPr wrap="square" rtlCol="0">
            <a:spAutoFit/>
          </a:bodyPr>
          <a:lstStyle/>
          <a:p>
            <a:r>
              <a:rPr lang="es-ES" sz="2133">
                <a:solidFill>
                  <a:srgbClr val="595959"/>
                </a:solidFill>
                <a:ea typeface="ＭＳ Ｐゴシック" charset="0"/>
                <a:cs typeface="Calibri" panose="020F0502020204030204" pitchFamily="34" charset="0"/>
              </a:rPr>
              <a:t>* </a:t>
            </a:r>
            <a:r>
              <a:rPr lang="es-ES" sz="2133" err="1">
                <a:solidFill>
                  <a:srgbClr val="595959"/>
                </a:solidFill>
                <a:ea typeface="ＭＳ Ｐゴシック" charset="0"/>
                <a:cs typeface="Calibri" panose="020F0502020204030204" pitchFamily="34" charset="0"/>
              </a:rPr>
              <a:t>Webinars</a:t>
            </a:r>
            <a:r>
              <a:rPr lang="es-ES" sz="2133">
                <a:solidFill>
                  <a:srgbClr val="595959"/>
                </a:solidFill>
                <a:ea typeface="ＭＳ Ｐゴシック" charset="0"/>
                <a:cs typeface="Calibri" panose="020F0502020204030204" pitchFamily="34" charset="0"/>
              </a:rPr>
              <a:t> de marzo a abril 16</a:t>
            </a:r>
            <a:endParaRPr lang="es-CO" sz="2133">
              <a:solidFill>
                <a:srgbClr val="595959"/>
              </a:solidFill>
              <a:ea typeface="ＭＳ Ｐゴシック" charset="0"/>
              <a:cs typeface="Calibri" panose="020F0502020204030204" pitchFamily="34" charset="0"/>
            </a:endParaRPr>
          </a:p>
        </p:txBody>
      </p:sp>
    </p:spTree>
    <p:extLst>
      <p:ext uri="{BB962C8B-B14F-4D97-AF65-F5344CB8AC3E}">
        <p14:creationId xmlns:p14="http://schemas.microsoft.com/office/powerpoint/2010/main" val="11044533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up)">
                                      <p:cBhvr>
                                        <p:cTn id="11" dur="500"/>
                                        <p:tgtEl>
                                          <p:spTgt spid="21"/>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wipe(left)">
                                      <p:cBhvr>
                                        <p:cTn id="15" dur="500"/>
                                        <p:tgtEl>
                                          <p:spTgt spid="40"/>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41"/>
                                        </p:tgtEl>
                                        <p:attrNameLst>
                                          <p:attrName>style.visibility</p:attrName>
                                        </p:attrNameLst>
                                      </p:cBhvr>
                                      <p:to>
                                        <p:strVal val="visible"/>
                                      </p:to>
                                    </p:set>
                                    <p:animEffect transition="in" filter="wipe(left)">
                                      <p:cBhvr>
                                        <p:cTn id="18" dur="500"/>
                                        <p:tgtEl>
                                          <p:spTgt spid="41"/>
                                        </p:tgtEl>
                                      </p:cBhvr>
                                    </p:animEffect>
                                  </p:childTnLst>
                                </p:cTn>
                              </p:par>
                            </p:childTnLst>
                          </p:cTn>
                        </p:par>
                        <p:par>
                          <p:cTn id="19" fill="hold">
                            <p:stCondLst>
                              <p:cond delay="1500"/>
                            </p:stCondLst>
                            <p:childTnLst>
                              <p:par>
                                <p:cTn id="20" presetID="22" presetClass="entr" presetSubtype="1" fill="hold" nodeType="afterEffect">
                                  <p:stCondLst>
                                    <p:cond delay="0"/>
                                  </p:stCondLst>
                                  <p:childTnLst>
                                    <p:set>
                                      <p:cBhvr>
                                        <p:cTn id="21" dur="1" fill="hold">
                                          <p:stCondLst>
                                            <p:cond delay="0"/>
                                          </p:stCondLst>
                                        </p:cTn>
                                        <p:tgtEl>
                                          <p:spTgt spid="45"/>
                                        </p:tgtEl>
                                        <p:attrNameLst>
                                          <p:attrName>style.visibility</p:attrName>
                                        </p:attrNameLst>
                                      </p:cBhvr>
                                      <p:to>
                                        <p:strVal val="visible"/>
                                      </p:to>
                                    </p:set>
                                    <p:animEffect transition="in" filter="wipe(up)">
                                      <p:cBhvr>
                                        <p:cTn id="22" dur="500"/>
                                        <p:tgtEl>
                                          <p:spTgt spid="45"/>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42"/>
                                        </p:tgtEl>
                                        <p:attrNameLst>
                                          <p:attrName>style.visibility</p:attrName>
                                        </p:attrNameLst>
                                      </p:cBhvr>
                                      <p:to>
                                        <p:strVal val="visible"/>
                                      </p:to>
                                    </p:set>
                                    <p:animEffect transition="in" filter="wipe(left)">
                                      <p:cBhvr>
                                        <p:cTn id="25" dur="500"/>
                                        <p:tgtEl>
                                          <p:spTgt spid="42"/>
                                        </p:tgtEl>
                                      </p:cBhvr>
                                    </p:animEffect>
                                  </p:childTnLst>
                                </p:cTn>
                              </p:par>
                            </p:childTnLst>
                          </p:cTn>
                        </p:par>
                        <p:par>
                          <p:cTn id="26" fill="hold">
                            <p:stCondLst>
                              <p:cond delay="2000"/>
                            </p:stCondLst>
                            <p:childTnLst>
                              <p:par>
                                <p:cTn id="27" presetID="22" presetClass="entr" presetSubtype="1" fill="hold" grpId="0" nodeType="afterEffect">
                                  <p:stCondLst>
                                    <p:cond delay="0"/>
                                  </p:stCondLst>
                                  <p:childTnLst>
                                    <p:set>
                                      <p:cBhvr>
                                        <p:cTn id="28" dur="1" fill="hold">
                                          <p:stCondLst>
                                            <p:cond delay="0"/>
                                          </p:stCondLst>
                                        </p:cTn>
                                        <p:tgtEl>
                                          <p:spTgt spid="44"/>
                                        </p:tgtEl>
                                        <p:attrNameLst>
                                          <p:attrName>style.visibility</p:attrName>
                                        </p:attrNameLst>
                                      </p:cBhvr>
                                      <p:to>
                                        <p:strVal val="visible"/>
                                      </p:to>
                                    </p:set>
                                    <p:animEffect transition="in" filter="wipe(up)">
                                      <p:cBhvr>
                                        <p:cTn id="29" dur="500"/>
                                        <p:tgtEl>
                                          <p:spTgt spid="44"/>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43"/>
                                        </p:tgtEl>
                                        <p:attrNameLst>
                                          <p:attrName>style.visibility</p:attrName>
                                        </p:attrNameLst>
                                      </p:cBhvr>
                                      <p:to>
                                        <p:strVal val="visible"/>
                                      </p:to>
                                    </p:set>
                                    <p:animEffect transition="in" filter="wipe(left)">
                                      <p:cBhvr>
                                        <p:cTn id="32"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0" grpId="0"/>
      <p:bldP spid="41" grpId="0"/>
      <p:bldP spid="42" grpId="0"/>
      <p:bldP spid="43" grpId="0"/>
      <p:bldP spid="44"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ángulo 2">
            <a:extLst>
              <a:ext uri="{FF2B5EF4-FFF2-40B4-BE49-F238E27FC236}">
                <a16:creationId xmlns:a16="http://schemas.microsoft.com/office/drawing/2014/main" id="{87C525EA-7217-4619-AD16-5B2008E27D59}"/>
              </a:ext>
            </a:extLst>
          </p:cNvPr>
          <p:cNvSpPr/>
          <p:nvPr/>
        </p:nvSpPr>
        <p:spPr>
          <a:xfrm>
            <a:off x="-344557" y="0"/>
            <a:ext cx="12536557"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 name="Imagen 3">
            <a:extLst>
              <a:ext uri="{FF2B5EF4-FFF2-40B4-BE49-F238E27FC236}">
                <a16:creationId xmlns:a16="http://schemas.microsoft.com/office/drawing/2014/main" id="{C8FC1619-2287-4020-9403-3C85084A07F2}"/>
              </a:ext>
            </a:extLst>
          </p:cNvPr>
          <p:cNvPicPr>
            <a:picLocks noChangeAspect="1"/>
          </p:cNvPicPr>
          <p:nvPr/>
        </p:nvPicPr>
        <p:blipFill>
          <a:blip r:embed="rId2"/>
          <a:stretch>
            <a:fillRect/>
          </a:stretch>
        </p:blipFill>
        <p:spPr>
          <a:xfrm>
            <a:off x="-344557" y="0"/>
            <a:ext cx="12536558" cy="6858000"/>
          </a:xfrm>
          <a:prstGeom prst="rect">
            <a:avLst/>
          </a:prstGeom>
        </p:spPr>
      </p:pic>
      <p:pic>
        <p:nvPicPr>
          <p:cNvPr id="5" name="Imagen 4">
            <a:extLst>
              <a:ext uri="{FF2B5EF4-FFF2-40B4-BE49-F238E27FC236}">
                <a16:creationId xmlns:a16="http://schemas.microsoft.com/office/drawing/2014/main" id="{86B89FC2-AAD9-4212-AF05-4845018D12E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246032" y="5552844"/>
            <a:ext cx="705958" cy="576000"/>
          </a:xfrm>
          <a:prstGeom prst="rect">
            <a:avLst/>
          </a:prstGeom>
        </p:spPr>
      </p:pic>
    </p:spTree>
    <p:extLst>
      <p:ext uri="{BB962C8B-B14F-4D97-AF65-F5344CB8AC3E}">
        <p14:creationId xmlns:p14="http://schemas.microsoft.com/office/powerpoint/2010/main" val="31283358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9 CuadroTexto">
            <a:extLst>
              <a:ext uri="{FF2B5EF4-FFF2-40B4-BE49-F238E27FC236}">
                <a16:creationId xmlns:a16="http://schemas.microsoft.com/office/drawing/2014/main" id="{74FD1DA0-C259-431E-B498-FC1530DD1BDA}"/>
              </a:ext>
            </a:extLst>
          </p:cNvPr>
          <p:cNvSpPr txBox="1"/>
          <p:nvPr/>
        </p:nvSpPr>
        <p:spPr>
          <a:xfrm>
            <a:off x="1098156" y="282269"/>
            <a:ext cx="10081120" cy="646331"/>
          </a:xfrm>
          <a:prstGeom prst="rect">
            <a:avLst/>
          </a:prstGeom>
          <a:noFill/>
        </p:spPr>
        <p:txBody>
          <a:bodyPr wrap="square" rtlCol="0">
            <a:spAutoFit/>
          </a:bodyPr>
          <a:lstStyle>
            <a:defPPr>
              <a:defRPr lang="es-ES"/>
            </a:defPPr>
            <a:lvl1pPr algn="ctr">
              <a:defRPr sz="1400" b="1" i="0" u="none" strike="noStrike" baseline="0">
                <a:solidFill>
                  <a:prstClr val="black"/>
                </a:solidFill>
                <a:ea typeface="Verdana" pitchFamily="34" charset="0"/>
                <a:cs typeface="Verdana"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s-ES" sz="2000" b="1" i="0" u="none" strike="noStrike" kern="1200" cap="none" spc="0" normalizeH="0" baseline="0" noProof="0" dirty="0">
                <a:ln>
                  <a:noFill/>
                </a:ln>
                <a:solidFill>
                  <a:prstClr val="black"/>
                </a:solidFill>
                <a:effectLst/>
                <a:uLnTx/>
                <a:uFillTx/>
                <a:latin typeface="Calibri"/>
                <a:ea typeface="Verdana" pitchFamily="34" charset="0"/>
                <a:cs typeface="Verdana"/>
              </a:rPr>
              <a:t>Número de fallecidos diarios por COVID-19 – países seleccionados  </a:t>
            </a:r>
          </a:p>
          <a:p>
            <a:pPr marL="0" marR="0" lvl="0" indent="0" algn="ctr" defTabSz="914400" rtl="0" eaLnBrk="1" fontAlgn="auto" latinLnBrk="0" hangingPunct="1">
              <a:lnSpc>
                <a:spcPct val="90000"/>
              </a:lnSpc>
              <a:spcBef>
                <a:spcPct val="0"/>
              </a:spcBef>
              <a:spcAft>
                <a:spcPts val="0"/>
              </a:spcAft>
              <a:buClrTx/>
              <a:buSzTx/>
              <a:buFontTx/>
              <a:buNone/>
              <a:tabLst/>
              <a:defRPr/>
            </a:pPr>
            <a:r>
              <a:rPr kumimoji="0" lang="es-ES" sz="2000" b="1" i="0" u="none" strike="noStrike" kern="1200" cap="none" spc="0" normalizeH="0" baseline="0" noProof="0" dirty="0">
                <a:ln>
                  <a:noFill/>
                </a:ln>
                <a:solidFill>
                  <a:prstClr val="black"/>
                </a:solidFill>
                <a:effectLst/>
                <a:uLnTx/>
                <a:uFillTx/>
                <a:latin typeface="Calibri"/>
                <a:ea typeface="Verdana" pitchFamily="34" charset="0"/>
                <a:cs typeface="Verdana"/>
              </a:rPr>
              <a:t>a abril 21 de 2020</a:t>
            </a:r>
            <a:endParaRPr kumimoji="0" lang="es-CO" sz="2000" b="1" i="0" u="none" strike="noStrike" kern="1200" cap="none" spc="0" normalizeH="0" baseline="0" noProof="0" dirty="0">
              <a:ln>
                <a:noFill/>
              </a:ln>
              <a:solidFill>
                <a:prstClr val="black"/>
              </a:solidFill>
              <a:effectLst/>
              <a:uLnTx/>
              <a:uFillTx/>
              <a:latin typeface="Calibri"/>
              <a:ea typeface="Verdana" pitchFamily="34" charset="0"/>
              <a:cs typeface="Verdana"/>
            </a:endParaRPr>
          </a:p>
        </p:txBody>
      </p:sp>
      <p:sp>
        <p:nvSpPr>
          <p:cNvPr id="11" name="7 CuadroTexto">
            <a:extLst>
              <a:ext uri="{FF2B5EF4-FFF2-40B4-BE49-F238E27FC236}">
                <a16:creationId xmlns:a16="http://schemas.microsoft.com/office/drawing/2014/main" id="{76DDEC36-A9F1-48F6-81E2-3E14CC1A1B31}"/>
              </a:ext>
            </a:extLst>
          </p:cNvPr>
          <p:cNvSpPr txBox="1"/>
          <p:nvPr/>
        </p:nvSpPr>
        <p:spPr>
          <a:xfrm>
            <a:off x="1775519" y="6143564"/>
            <a:ext cx="6719124"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000" b="0" i="0" u="none" strike="noStrike" kern="1200" cap="none" spc="0" normalizeH="0" baseline="0" noProof="0" dirty="0">
                <a:ln>
                  <a:noFill/>
                </a:ln>
                <a:solidFill>
                  <a:srgbClr val="000000">
                    <a:lumMod val="75000"/>
                    <a:lumOff val="25000"/>
                  </a:srgbClr>
                </a:solidFill>
                <a:effectLst/>
                <a:uLnTx/>
                <a:uFillTx/>
                <a:latin typeface="Calibri"/>
                <a:ea typeface="+mn-ea"/>
                <a:cs typeface="Kohinoor Devanagari" pitchFamily="50" charset="0"/>
              </a:rPr>
              <a:t>Fuente: ECDC, OUR WORLD IN DATA – Elaboración Cámara de Comercio de Cali</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000" b="0" i="0" u="none" strike="noStrike" kern="1200" cap="none" spc="0" normalizeH="0" baseline="0" noProof="0" dirty="0">
              <a:ln>
                <a:noFill/>
              </a:ln>
              <a:solidFill>
                <a:srgbClr val="000000">
                  <a:lumMod val="75000"/>
                  <a:lumOff val="25000"/>
                </a:srgbClr>
              </a:solidFill>
              <a:effectLst/>
              <a:uLnTx/>
              <a:uFillTx/>
              <a:latin typeface="Calibri"/>
              <a:ea typeface="+mn-ea"/>
              <a:cs typeface="Kohinoor Devanagari" pitchFamily="50" charset="0"/>
            </a:endParaRPr>
          </a:p>
        </p:txBody>
      </p:sp>
      <p:graphicFrame>
        <p:nvGraphicFramePr>
          <p:cNvPr id="8" name="Gráfico 7">
            <a:extLst>
              <a:ext uri="{FF2B5EF4-FFF2-40B4-BE49-F238E27FC236}">
                <a16:creationId xmlns:a16="http://schemas.microsoft.com/office/drawing/2014/main" id="{0DBC7BF2-670F-4C62-89A6-B92D8EC4BD40}"/>
              </a:ext>
            </a:extLst>
          </p:cNvPr>
          <p:cNvGraphicFramePr/>
          <p:nvPr>
            <p:extLst>
              <p:ext uri="{D42A27DB-BD31-4B8C-83A1-F6EECF244321}">
                <p14:modId xmlns:p14="http://schemas.microsoft.com/office/powerpoint/2010/main" val="1259434181"/>
              </p:ext>
            </p:extLst>
          </p:nvPr>
        </p:nvGraphicFramePr>
        <p:xfrm>
          <a:off x="474562" y="314326"/>
          <a:ext cx="11516809" cy="6005451"/>
        </p:xfrm>
        <a:graphic>
          <a:graphicData uri="http://schemas.openxmlformats.org/drawingml/2006/chart">
            <c:chart xmlns:c="http://schemas.openxmlformats.org/drawingml/2006/chart" xmlns:r="http://schemas.openxmlformats.org/officeDocument/2006/relationships" r:id="rId2"/>
          </a:graphicData>
        </a:graphic>
      </p:graphicFrame>
      <p:sp>
        <p:nvSpPr>
          <p:cNvPr id="5" name="CuadroTexto 1">
            <a:extLst>
              <a:ext uri="{FF2B5EF4-FFF2-40B4-BE49-F238E27FC236}">
                <a16:creationId xmlns:a16="http://schemas.microsoft.com/office/drawing/2014/main" id="{7498C5C8-876B-4CF9-B0A1-CD11BDEFF400}"/>
              </a:ext>
            </a:extLst>
          </p:cNvPr>
          <p:cNvSpPr txBox="1"/>
          <p:nvPr/>
        </p:nvSpPr>
        <p:spPr>
          <a:xfrm>
            <a:off x="11702351" y="2065003"/>
            <a:ext cx="542441" cy="325465"/>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s-ES" sz="1200" b="1" dirty="0">
                <a:solidFill>
                  <a:srgbClr val="92D050"/>
                </a:solidFill>
              </a:rPr>
              <a:t>BRA</a:t>
            </a:r>
            <a:endParaRPr lang="es-CO" sz="1200" b="1" dirty="0">
              <a:solidFill>
                <a:srgbClr val="92D050"/>
              </a:solidFill>
            </a:endParaRPr>
          </a:p>
        </p:txBody>
      </p:sp>
      <p:sp>
        <p:nvSpPr>
          <p:cNvPr id="6" name="CuadroTexto 1">
            <a:extLst>
              <a:ext uri="{FF2B5EF4-FFF2-40B4-BE49-F238E27FC236}">
                <a16:creationId xmlns:a16="http://schemas.microsoft.com/office/drawing/2014/main" id="{43049863-6E31-4C85-919B-FBDD0E0AC529}"/>
              </a:ext>
            </a:extLst>
          </p:cNvPr>
          <p:cNvSpPr txBox="1"/>
          <p:nvPr/>
        </p:nvSpPr>
        <p:spPr>
          <a:xfrm>
            <a:off x="11649559" y="3908051"/>
            <a:ext cx="542441" cy="325465"/>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s-ES" sz="1200" b="1" dirty="0">
                <a:solidFill>
                  <a:schemeClr val="tx2">
                    <a:lumMod val="50000"/>
                  </a:schemeClr>
                </a:solidFill>
              </a:rPr>
              <a:t>PER</a:t>
            </a:r>
            <a:endParaRPr lang="es-CO" sz="1200" b="1" dirty="0">
              <a:solidFill>
                <a:schemeClr val="tx2">
                  <a:lumMod val="50000"/>
                </a:schemeClr>
              </a:solidFill>
            </a:endParaRPr>
          </a:p>
        </p:txBody>
      </p:sp>
      <p:sp>
        <p:nvSpPr>
          <p:cNvPr id="7" name="CuadroTexto 1">
            <a:extLst>
              <a:ext uri="{FF2B5EF4-FFF2-40B4-BE49-F238E27FC236}">
                <a16:creationId xmlns:a16="http://schemas.microsoft.com/office/drawing/2014/main" id="{B40FA001-F3E2-4597-BB0D-03FB3B1FFC7F}"/>
              </a:ext>
            </a:extLst>
          </p:cNvPr>
          <p:cNvSpPr txBox="1"/>
          <p:nvPr/>
        </p:nvSpPr>
        <p:spPr>
          <a:xfrm>
            <a:off x="11649559" y="4357313"/>
            <a:ext cx="542441" cy="325465"/>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s-ES" sz="1200" b="1" dirty="0">
                <a:solidFill>
                  <a:srgbClr val="00B0F0"/>
                </a:solidFill>
              </a:rPr>
              <a:t>ARG</a:t>
            </a:r>
            <a:endParaRPr lang="es-CO" sz="1200" b="1" dirty="0">
              <a:solidFill>
                <a:srgbClr val="00B0F0"/>
              </a:solidFill>
            </a:endParaRPr>
          </a:p>
        </p:txBody>
      </p:sp>
      <p:sp>
        <p:nvSpPr>
          <p:cNvPr id="18" name="CuadroTexto 1">
            <a:extLst>
              <a:ext uri="{FF2B5EF4-FFF2-40B4-BE49-F238E27FC236}">
                <a16:creationId xmlns:a16="http://schemas.microsoft.com/office/drawing/2014/main" id="{12189084-6838-4E2C-BB5F-1E4D8D3CB9C9}"/>
              </a:ext>
            </a:extLst>
          </p:cNvPr>
          <p:cNvSpPr txBox="1"/>
          <p:nvPr/>
        </p:nvSpPr>
        <p:spPr>
          <a:xfrm>
            <a:off x="11649559" y="4523984"/>
            <a:ext cx="542441" cy="325465"/>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s-ES" sz="1200" b="1" dirty="0">
                <a:solidFill>
                  <a:srgbClr val="7030A0"/>
                </a:solidFill>
              </a:rPr>
              <a:t>COL</a:t>
            </a:r>
            <a:endParaRPr lang="es-CO" sz="1200" b="1" dirty="0">
              <a:solidFill>
                <a:srgbClr val="7030A0"/>
              </a:solidFill>
            </a:endParaRPr>
          </a:p>
        </p:txBody>
      </p:sp>
      <p:sp>
        <p:nvSpPr>
          <p:cNvPr id="21" name="CuadroTexto 1">
            <a:extLst>
              <a:ext uri="{FF2B5EF4-FFF2-40B4-BE49-F238E27FC236}">
                <a16:creationId xmlns:a16="http://schemas.microsoft.com/office/drawing/2014/main" id="{3FBBF3EF-5801-4B2D-AF68-6BEF6437B96F}"/>
              </a:ext>
            </a:extLst>
          </p:cNvPr>
          <p:cNvSpPr txBox="1"/>
          <p:nvPr/>
        </p:nvSpPr>
        <p:spPr>
          <a:xfrm>
            <a:off x="11629045" y="4171636"/>
            <a:ext cx="542441" cy="325465"/>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s-ES" sz="1200" b="1" dirty="0">
                <a:solidFill>
                  <a:srgbClr val="FFC000"/>
                </a:solidFill>
              </a:rPr>
              <a:t>ECU</a:t>
            </a:r>
            <a:endParaRPr lang="es-CO" sz="1200" b="1" dirty="0">
              <a:solidFill>
                <a:srgbClr val="FFC000"/>
              </a:solidFill>
            </a:endParaRPr>
          </a:p>
        </p:txBody>
      </p:sp>
      <p:sp>
        <p:nvSpPr>
          <p:cNvPr id="23" name="CuadroTexto 1">
            <a:extLst>
              <a:ext uri="{FF2B5EF4-FFF2-40B4-BE49-F238E27FC236}">
                <a16:creationId xmlns:a16="http://schemas.microsoft.com/office/drawing/2014/main" id="{0C3E5F8A-C782-4CC2-9F88-0C1A520CE142}"/>
              </a:ext>
            </a:extLst>
          </p:cNvPr>
          <p:cNvSpPr txBox="1"/>
          <p:nvPr/>
        </p:nvSpPr>
        <p:spPr>
          <a:xfrm>
            <a:off x="11702351" y="2449922"/>
            <a:ext cx="542441" cy="325465"/>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s-ES" sz="1200" b="1" dirty="0">
                <a:solidFill>
                  <a:srgbClr val="008000"/>
                </a:solidFill>
              </a:rPr>
              <a:t>MEX</a:t>
            </a:r>
            <a:endParaRPr lang="es-CO" sz="1200" b="1" dirty="0">
              <a:solidFill>
                <a:srgbClr val="008000"/>
              </a:solidFill>
            </a:endParaRPr>
          </a:p>
        </p:txBody>
      </p:sp>
    </p:spTree>
    <p:extLst>
      <p:ext uri="{BB962C8B-B14F-4D97-AF65-F5344CB8AC3E}">
        <p14:creationId xmlns:p14="http://schemas.microsoft.com/office/powerpoint/2010/main" val="86023526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74A63E9A-C01E-4843-A544-DC8D71814D6A}"/>
              </a:ext>
            </a:extLst>
          </p:cNvPr>
          <p:cNvSpPr txBox="1"/>
          <p:nvPr/>
        </p:nvSpPr>
        <p:spPr>
          <a:xfrm>
            <a:off x="2969608" y="985270"/>
            <a:ext cx="8652548" cy="1938992"/>
          </a:xfrm>
          <a:prstGeom prst="rect">
            <a:avLst/>
          </a:prstGeom>
          <a:noFill/>
        </p:spPr>
        <p:txBody>
          <a:bodyPr wrap="square" rtlCol="0">
            <a:spAutoFit/>
          </a:bodyPr>
          <a:lstStyle/>
          <a:p>
            <a:pPr algn="ctr"/>
            <a:r>
              <a:rPr lang="es-ES" sz="6000" b="1" dirty="0">
                <a:solidFill>
                  <a:srgbClr val="7030A0"/>
                </a:solidFill>
                <a:latin typeface="AmpleSoft-Bold" panose="02000000000000000000" pitchFamily="2" charset="0"/>
              </a:rPr>
              <a:t>Los modelos de economía de emergencia</a:t>
            </a:r>
            <a:endParaRPr lang="es-CO" sz="6000" b="1" dirty="0">
              <a:solidFill>
                <a:srgbClr val="7030A0"/>
              </a:solidFill>
              <a:latin typeface="AmpleSoft-Bold" panose="02000000000000000000" pitchFamily="2" charset="0"/>
            </a:endParaRPr>
          </a:p>
        </p:txBody>
      </p:sp>
      <p:sp>
        <p:nvSpPr>
          <p:cNvPr id="3" name="CuadroTexto 2">
            <a:extLst>
              <a:ext uri="{FF2B5EF4-FFF2-40B4-BE49-F238E27FC236}">
                <a16:creationId xmlns:a16="http://schemas.microsoft.com/office/drawing/2014/main" id="{D1E6D5D8-D7AA-453D-9FCA-A8FFDF4A57CF}"/>
              </a:ext>
            </a:extLst>
          </p:cNvPr>
          <p:cNvSpPr txBox="1"/>
          <p:nvPr/>
        </p:nvSpPr>
        <p:spPr>
          <a:xfrm>
            <a:off x="3179298" y="3287408"/>
            <a:ext cx="8535625" cy="2492990"/>
          </a:xfrm>
          <a:prstGeom prst="rect">
            <a:avLst/>
          </a:prstGeom>
          <a:noFill/>
        </p:spPr>
        <p:txBody>
          <a:bodyPr wrap="square" rtlCol="0">
            <a:spAutoFit/>
          </a:bodyPr>
          <a:lstStyle/>
          <a:p>
            <a:r>
              <a:rPr lang="es-ES" sz="2600" dirty="0">
                <a:latin typeface="AmpleSoft-Bold" panose="02000000000000000000" pitchFamily="2" charset="0"/>
              </a:rPr>
              <a:t>En momentos críticos y ante grandes desafíos que amenazan la estabilidad social y económica de las regiones y países se deben diseñar e implementar sistemas de abastecimiento, </a:t>
            </a:r>
            <a:r>
              <a:rPr lang="en-US" sz="2600" dirty="0" err="1">
                <a:latin typeface="AmpleSoft-Bold" panose="02000000000000000000" pitchFamily="2" charset="0"/>
              </a:rPr>
              <a:t>producción</a:t>
            </a:r>
            <a:r>
              <a:rPr lang="en-US" sz="2600" dirty="0">
                <a:latin typeface="AmpleSoft-Bold" panose="02000000000000000000" pitchFamily="2" charset="0"/>
              </a:rPr>
              <a:t>, </a:t>
            </a:r>
            <a:r>
              <a:rPr lang="en-US" sz="2600" dirty="0" err="1">
                <a:latin typeface="AmpleSoft-Bold" panose="02000000000000000000" pitchFamily="2" charset="0"/>
              </a:rPr>
              <a:t>distribución</a:t>
            </a:r>
            <a:r>
              <a:rPr lang="en-US" sz="2600" dirty="0">
                <a:latin typeface="AmpleSoft-Bold" panose="02000000000000000000" pitchFamily="2" charset="0"/>
              </a:rPr>
              <a:t> y </a:t>
            </a:r>
            <a:r>
              <a:rPr lang="en-US" sz="2600" dirty="0" err="1">
                <a:latin typeface="AmpleSoft-Bold" panose="02000000000000000000" pitchFamily="2" charset="0"/>
              </a:rPr>
              <a:t>consumo</a:t>
            </a:r>
            <a:r>
              <a:rPr lang="en-US" sz="2600" dirty="0">
                <a:latin typeface="AmpleSoft-Bold" panose="02000000000000000000" pitchFamily="2" charset="0"/>
              </a:rPr>
              <a:t> que </a:t>
            </a:r>
            <a:r>
              <a:rPr lang="en-US" sz="2600" dirty="0" err="1">
                <a:latin typeface="AmpleSoft-Bold" panose="02000000000000000000" pitchFamily="2" charset="0"/>
              </a:rPr>
              <a:t>minimicen</a:t>
            </a:r>
            <a:r>
              <a:rPr lang="en-US" sz="2600" dirty="0">
                <a:latin typeface="AmpleSoft-Bold" panose="02000000000000000000" pitchFamily="2" charset="0"/>
              </a:rPr>
              <a:t> los </a:t>
            </a:r>
            <a:r>
              <a:rPr lang="en-US" sz="2600" dirty="0" err="1">
                <a:latin typeface="AmpleSoft-Bold" panose="02000000000000000000" pitchFamily="2" charset="0"/>
              </a:rPr>
              <a:t>efectos</a:t>
            </a:r>
            <a:r>
              <a:rPr lang="en-US" sz="2600" dirty="0">
                <a:latin typeface="AmpleSoft-Bold" panose="02000000000000000000" pitchFamily="2" charset="0"/>
              </a:rPr>
              <a:t> </a:t>
            </a:r>
            <a:r>
              <a:rPr lang="en-US" sz="2600" dirty="0" err="1">
                <a:latin typeface="AmpleSoft-Bold" panose="02000000000000000000" pitchFamily="2" charset="0"/>
              </a:rPr>
              <a:t>negativos</a:t>
            </a:r>
            <a:r>
              <a:rPr lang="en-US" sz="2600" dirty="0">
                <a:latin typeface="AmpleSoft-Bold" panose="02000000000000000000" pitchFamily="2" charset="0"/>
              </a:rPr>
              <a:t> </a:t>
            </a:r>
            <a:r>
              <a:rPr lang="en-US" sz="2600" dirty="0" err="1">
                <a:latin typeface="AmpleSoft-Bold" panose="02000000000000000000" pitchFamily="2" charset="0"/>
              </a:rPr>
              <a:t>sobre</a:t>
            </a:r>
            <a:r>
              <a:rPr lang="en-US" sz="2600" dirty="0">
                <a:latin typeface="AmpleSoft-Bold" panose="02000000000000000000" pitchFamily="2" charset="0"/>
              </a:rPr>
              <a:t> la población y el </a:t>
            </a:r>
            <a:r>
              <a:rPr lang="en-US" sz="2600" dirty="0" err="1">
                <a:latin typeface="AmpleSoft-Bold" panose="02000000000000000000" pitchFamily="2" charset="0"/>
              </a:rPr>
              <a:t>aparato</a:t>
            </a:r>
            <a:r>
              <a:rPr lang="en-US" sz="2600" dirty="0">
                <a:latin typeface="AmpleSoft-Bold" panose="02000000000000000000" pitchFamily="2" charset="0"/>
              </a:rPr>
              <a:t> </a:t>
            </a:r>
            <a:r>
              <a:rPr lang="en-US" sz="2600" dirty="0" err="1">
                <a:latin typeface="AmpleSoft-Bold" panose="02000000000000000000" pitchFamily="2" charset="0"/>
              </a:rPr>
              <a:t>productivo</a:t>
            </a:r>
            <a:endParaRPr lang="es-CO" sz="2600" dirty="0">
              <a:latin typeface="AmpleSoft-Bold" panose="02000000000000000000" pitchFamily="2" charset="0"/>
            </a:endParaRPr>
          </a:p>
        </p:txBody>
      </p:sp>
    </p:spTree>
    <p:extLst>
      <p:ext uri="{BB962C8B-B14F-4D97-AF65-F5344CB8AC3E}">
        <p14:creationId xmlns:p14="http://schemas.microsoft.com/office/powerpoint/2010/main" val="9193664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lecha: cheurón 15">
            <a:extLst>
              <a:ext uri="{FF2B5EF4-FFF2-40B4-BE49-F238E27FC236}">
                <a16:creationId xmlns:a16="http://schemas.microsoft.com/office/drawing/2014/main" id="{85574120-A350-4A2E-86E8-B100F9B0BB90}"/>
              </a:ext>
            </a:extLst>
          </p:cNvPr>
          <p:cNvSpPr/>
          <p:nvPr/>
        </p:nvSpPr>
        <p:spPr>
          <a:xfrm>
            <a:off x="1127557" y="4225287"/>
            <a:ext cx="1007166" cy="1073426"/>
          </a:xfrm>
          <a:prstGeom prst="chevron">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solidFill>
                <a:schemeClr val="tx1"/>
              </a:solidFill>
            </a:endParaRPr>
          </a:p>
        </p:txBody>
      </p:sp>
      <p:sp>
        <p:nvSpPr>
          <p:cNvPr id="17" name="Flecha: cheurón 16">
            <a:extLst>
              <a:ext uri="{FF2B5EF4-FFF2-40B4-BE49-F238E27FC236}">
                <a16:creationId xmlns:a16="http://schemas.microsoft.com/office/drawing/2014/main" id="{26A214C4-FEB2-4CB3-9DDD-6FBACA84869F}"/>
              </a:ext>
            </a:extLst>
          </p:cNvPr>
          <p:cNvSpPr/>
          <p:nvPr/>
        </p:nvSpPr>
        <p:spPr>
          <a:xfrm>
            <a:off x="1870801" y="4225287"/>
            <a:ext cx="1007166" cy="1073426"/>
          </a:xfrm>
          <a:prstGeom prst="chevron">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solidFill>
                <a:schemeClr val="tx1"/>
              </a:solidFill>
            </a:endParaRPr>
          </a:p>
        </p:txBody>
      </p:sp>
      <p:sp>
        <p:nvSpPr>
          <p:cNvPr id="18" name="Flecha: cheurón 17">
            <a:extLst>
              <a:ext uri="{FF2B5EF4-FFF2-40B4-BE49-F238E27FC236}">
                <a16:creationId xmlns:a16="http://schemas.microsoft.com/office/drawing/2014/main" id="{FBC93C89-5B5A-4F62-BBB5-03D2EC901EF7}"/>
              </a:ext>
            </a:extLst>
          </p:cNvPr>
          <p:cNvSpPr/>
          <p:nvPr/>
        </p:nvSpPr>
        <p:spPr>
          <a:xfrm>
            <a:off x="1139687" y="3038061"/>
            <a:ext cx="1007166" cy="1073426"/>
          </a:xfrm>
          <a:prstGeom prst="chevron">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solidFill>
                <a:schemeClr val="tx1"/>
              </a:solidFill>
            </a:endParaRPr>
          </a:p>
        </p:txBody>
      </p:sp>
      <p:sp>
        <p:nvSpPr>
          <p:cNvPr id="19" name="Flecha: cheurón 18">
            <a:extLst>
              <a:ext uri="{FF2B5EF4-FFF2-40B4-BE49-F238E27FC236}">
                <a16:creationId xmlns:a16="http://schemas.microsoft.com/office/drawing/2014/main" id="{FBF3523C-3EAB-45B7-8B84-ADC553790CC1}"/>
              </a:ext>
            </a:extLst>
          </p:cNvPr>
          <p:cNvSpPr/>
          <p:nvPr/>
        </p:nvSpPr>
        <p:spPr>
          <a:xfrm>
            <a:off x="1882931" y="3038061"/>
            <a:ext cx="1007166" cy="1073426"/>
          </a:xfrm>
          <a:prstGeom prst="chevron">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solidFill>
                <a:schemeClr val="tx1"/>
              </a:solidFill>
            </a:endParaRPr>
          </a:p>
        </p:txBody>
      </p:sp>
      <p:sp>
        <p:nvSpPr>
          <p:cNvPr id="9" name="CuadroTexto 8">
            <a:extLst>
              <a:ext uri="{FF2B5EF4-FFF2-40B4-BE49-F238E27FC236}">
                <a16:creationId xmlns:a16="http://schemas.microsoft.com/office/drawing/2014/main" id="{DA15820A-9643-4549-9D1A-BF3E3C79764E}"/>
              </a:ext>
            </a:extLst>
          </p:cNvPr>
          <p:cNvSpPr txBox="1"/>
          <p:nvPr/>
        </p:nvSpPr>
        <p:spPr>
          <a:xfrm>
            <a:off x="914400" y="2277930"/>
            <a:ext cx="2146852" cy="646331"/>
          </a:xfrm>
          <a:prstGeom prst="rect">
            <a:avLst/>
          </a:prstGeom>
          <a:noFill/>
        </p:spPr>
        <p:txBody>
          <a:bodyPr wrap="square" rtlCol="0">
            <a:spAutoFit/>
          </a:bodyPr>
          <a:lstStyle/>
          <a:p>
            <a:pPr algn="ctr"/>
            <a:r>
              <a:rPr lang="es-ES" b="1" dirty="0">
                <a:latin typeface="AmpleSoft-Bold" panose="02000000000000000000" pitchFamily="2" charset="0"/>
              </a:rPr>
              <a:t>Insumos y Materias Primas</a:t>
            </a:r>
            <a:endParaRPr lang="es-CO" b="1" dirty="0">
              <a:latin typeface="AmpleSoft-Bold" panose="02000000000000000000" pitchFamily="2" charset="0"/>
            </a:endParaRPr>
          </a:p>
        </p:txBody>
      </p:sp>
      <p:sp>
        <p:nvSpPr>
          <p:cNvPr id="20" name="CuadroTexto 19">
            <a:extLst>
              <a:ext uri="{FF2B5EF4-FFF2-40B4-BE49-F238E27FC236}">
                <a16:creationId xmlns:a16="http://schemas.microsoft.com/office/drawing/2014/main" id="{08A721DF-BD17-40B3-8F5D-E43095DB91FB}"/>
              </a:ext>
            </a:extLst>
          </p:cNvPr>
          <p:cNvSpPr txBox="1"/>
          <p:nvPr/>
        </p:nvSpPr>
        <p:spPr>
          <a:xfrm>
            <a:off x="5630953" y="2313717"/>
            <a:ext cx="2146852" cy="369332"/>
          </a:xfrm>
          <a:prstGeom prst="rect">
            <a:avLst/>
          </a:prstGeom>
          <a:noFill/>
        </p:spPr>
        <p:txBody>
          <a:bodyPr wrap="square" rtlCol="0">
            <a:spAutoFit/>
          </a:bodyPr>
          <a:lstStyle/>
          <a:p>
            <a:pPr algn="ctr"/>
            <a:r>
              <a:rPr lang="es-ES" b="1" dirty="0">
                <a:latin typeface="AmpleSoft-Bold" panose="02000000000000000000" pitchFamily="2" charset="0"/>
              </a:rPr>
              <a:t>Producción</a:t>
            </a:r>
            <a:endParaRPr lang="es-CO" b="1" dirty="0">
              <a:latin typeface="AmpleSoft-Bold" panose="02000000000000000000" pitchFamily="2" charset="0"/>
            </a:endParaRPr>
          </a:p>
        </p:txBody>
      </p:sp>
      <p:sp>
        <p:nvSpPr>
          <p:cNvPr id="10" name="Paralelogramo 9">
            <a:extLst>
              <a:ext uri="{FF2B5EF4-FFF2-40B4-BE49-F238E27FC236}">
                <a16:creationId xmlns:a16="http://schemas.microsoft.com/office/drawing/2014/main" id="{AC9D46C7-B55C-466B-82A4-9F3A19CE9C3D}"/>
              </a:ext>
            </a:extLst>
          </p:cNvPr>
          <p:cNvSpPr/>
          <p:nvPr/>
        </p:nvSpPr>
        <p:spPr>
          <a:xfrm rot="19010998">
            <a:off x="3518788" y="3016019"/>
            <a:ext cx="360000" cy="1073426"/>
          </a:xfrm>
          <a:prstGeom prst="parallelogram">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1" name="Paralelogramo 20">
            <a:extLst>
              <a:ext uri="{FF2B5EF4-FFF2-40B4-BE49-F238E27FC236}">
                <a16:creationId xmlns:a16="http://schemas.microsoft.com/office/drawing/2014/main" id="{201D2B64-CF8A-4128-A19F-BA93716AAA0C}"/>
              </a:ext>
            </a:extLst>
          </p:cNvPr>
          <p:cNvSpPr/>
          <p:nvPr/>
        </p:nvSpPr>
        <p:spPr>
          <a:xfrm rot="19010998">
            <a:off x="3956112" y="3016019"/>
            <a:ext cx="360000" cy="1073426"/>
          </a:xfrm>
          <a:prstGeom prst="parallelogram">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36" name="Elipse 35">
            <a:extLst>
              <a:ext uri="{FF2B5EF4-FFF2-40B4-BE49-F238E27FC236}">
                <a16:creationId xmlns:a16="http://schemas.microsoft.com/office/drawing/2014/main" id="{CF53ED13-2962-46A1-8CEF-5E6188B12414}"/>
              </a:ext>
            </a:extLst>
          </p:cNvPr>
          <p:cNvSpPr/>
          <p:nvPr/>
        </p:nvSpPr>
        <p:spPr>
          <a:xfrm>
            <a:off x="8990590" y="3060671"/>
            <a:ext cx="397565" cy="396000"/>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37" name="Elipse 36">
            <a:extLst>
              <a:ext uri="{FF2B5EF4-FFF2-40B4-BE49-F238E27FC236}">
                <a16:creationId xmlns:a16="http://schemas.microsoft.com/office/drawing/2014/main" id="{12F14292-8E56-4DF9-97D9-3B4DEBFFCDED}"/>
              </a:ext>
            </a:extLst>
          </p:cNvPr>
          <p:cNvSpPr/>
          <p:nvPr/>
        </p:nvSpPr>
        <p:spPr>
          <a:xfrm>
            <a:off x="8990590" y="3510704"/>
            <a:ext cx="397565" cy="396000"/>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38" name="Elipse 37">
            <a:extLst>
              <a:ext uri="{FF2B5EF4-FFF2-40B4-BE49-F238E27FC236}">
                <a16:creationId xmlns:a16="http://schemas.microsoft.com/office/drawing/2014/main" id="{EFAF5ACC-54AE-40E3-B030-147E8421B5C4}"/>
              </a:ext>
            </a:extLst>
          </p:cNvPr>
          <p:cNvSpPr/>
          <p:nvPr/>
        </p:nvSpPr>
        <p:spPr>
          <a:xfrm>
            <a:off x="8990590" y="3960741"/>
            <a:ext cx="397565" cy="396000"/>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39" name="Elipse 38">
            <a:extLst>
              <a:ext uri="{FF2B5EF4-FFF2-40B4-BE49-F238E27FC236}">
                <a16:creationId xmlns:a16="http://schemas.microsoft.com/office/drawing/2014/main" id="{7F942B99-1E13-4490-AB8A-AB5549D8BDB8}"/>
              </a:ext>
            </a:extLst>
          </p:cNvPr>
          <p:cNvSpPr/>
          <p:nvPr/>
        </p:nvSpPr>
        <p:spPr>
          <a:xfrm>
            <a:off x="8957459" y="4426224"/>
            <a:ext cx="397565" cy="396000"/>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40" name="Elipse 39">
            <a:extLst>
              <a:ext uri="{FF2B5EF4-FFF2-40B4-BE49-F238E27FC236}">
                <a16:creationId xmlns:a16="http://schemas.microsoft.com/office/drawing/2014/main" id="{C1C75FE1-EAA5-48E4-B84B-643D7C7899D4}"/>
              </a:ext>
            </a:extLst>
          </p:cNvPr>
          <p:cNvSpPr/>
          <p:nvPr/>
        </p:nvSpPr>
        <p:spPr>
          <a:xfrm>
            <a:off x="8957459" y="4899989"/>
            <a:ext cx="397565" cy="396000"/>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41" name="CuadroTexto 40">
            <a:extLst>
              <a:ext uri="{FF2B5EF4-FFF2-40B4-BE49-F238E27FC236}">
                <a16:creationId xmlns:a16="http://schemas.microsoft.com/office/drawing/2014/main" id="{E53A7DBE-8E19-4645-B7BA-00EBD86F69FB}"/>
              </a:ext>
            </a:extLst>
          </p:cNvPr>
          <p:cNvSpPr txBox="1"/>
          <p:nvPr/>
        </p:nvSpPr>
        <p:spPr>
          <a:xfrm>
            <a:off x="7804520" y="2319994"/>
            <a:ext cx="2146852" cy="369332"/>
          </a:xfrm>
          <a:prstGeom prst="rect">
            <a:avLst/>
          </a:prstGeom>
          <a:noFill/>
        </p:spPr>
        <p:txBody>
          <a:bodyPr wrap="square" rtlCol="0">
            <a:spAutoFit/>
          </a:bodyPr>
          <a:lstStyle/>
          <a:p>
            <a:pPr algn="ctr"/>
            <a:r>
              <a:rPr lang="es-ES" b="1" dirty="0">
                <a:latin typeface="AmpleSoft-Bold" panose="02000000000000000000" pitchFamily="2" charset="0"/>
              </a:rPr>
              <a:t>Distribución</a:t>
            </a:r>
            <a:endParaRPr lang="es-CO" b="1" dirty="0">
              <a:latin typeface="AmpleSoft-Bold" panose="02000000000000000000" pitchFamily="2" charset="0"/>
            </a:endParaRPr>
          </a:p>
        </p:txBody>
      </p:sp>
      <p:sp>
        <p:nvSpPr>
          <p:cNvPr id="42" name="CuadroTexto 41">
            <a:extLst>
              <a:ext uri="{FF2B5EF4-FFF2-40B4-BE49-F238E27FC236}">
                <a16:creationId xmlns:a16="http://schemas.microsoft.com/office/drawing/2014/main" id="{AFC1780A-4E95-462D-BCF3-EF9BB975B205}"/>
              </a:ext>
            </a:extLst>
          </p:cNvPr>
          <p:cNvSpPr txBox="1"/>
          <p:nvPr/>
        </p:nvSpPr>
        <p:spPr>
          <a:xfrm>
            <a:off x="3200402" y="2298964"/>
            <a:ext cx="2146852" cy="369332"/>
          </a:xfrm>
          <a:prstGeom prst="rect">
            <a:avLst/>
          </a:prstGeom>
          <a:noFill/>
        </p:spPr>
        <p:txBody>
          <a:bodyPr wrap="square" rtlCol="0">
            <a:spAutoFit/>
          </a:bodyPr>
          <a:lstStyle/>
          <a:p>
            <a:pPr algn="ctr"/>
            <a:r>
              <a:rPr lang="es-ES" b="1" dirty="0">
                <a:latin typeface="AmpleSoft-Bold" panose="02000000000000000000" pitchFamily="2" charset="0"/>
              </a:rPr>
              <a:t>Abastecimiento</a:t>
            </a:r>
            <a:endParaRPr lang="es-CO" b="1" dirty="0">
              <a:latin typeface="AmpleSoft-Bold" panose="02000000000000000000" pitchFamily="2" charset="0"/>
            </a:endParaRPr>
          </a:p>
        </p:txBody>
      </p:sp>
      <p:sp>
        <p:nvSpPr>
          <p:cNvPr id="44" name="Paralelogramo 43">
            <a:extLst>
              <a:ext uri="{FF2B5EF4-FFF2-40B4-BE49-F238E27FC236}">
                <a16:creationId xmlns:a16="http://schemas.microsoft.com/office/drawing/2014/main" id="{11649E3E-A06E-4131-A8E1-3B1E5F1F185D}"/>
              </a:ext>
            </a:extLst>
          </p:cNvPr>
          <p:cNvSpPr/>
          <p:nvPr/>
        </p:nvSpPr>
        <p:spPr>
          <a:xfrm rot="19010998">
            <a:off x="4382418" y="3016019"/>
            <a:ext cx="360000" cy="1073426"/>
          </a:xfrm>
          <a:prstGeom prst="parallelogram">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45" name="Paralelogramo 44">
            <a:extLst>
              <a:ext uri="{FF2B5EF4-FFF2-40B4-BE49-F238E27FC236}">
                <a16:creationId xmlns:a16="http://schemas.microsoft.com/office/drawing/2014/main" id="{54AE59BD-C4D2-47C3-B964-A8884C5346C0}"/>
              </a:ext>
            </a:extLst>
          </p:cNvPr>
          <p:cNvSpPr/>
          <p:nvPr/>
        </p:nvSpPr>
        <p:spPr>
          <a:xfrm rot="19010998">
            <a:off x="4819742" y="3016019"/>
            <a:ext cx="360000" cy="1073426"/>
          </a:xfrm>
          <a:prstGeom prst="parallelogram">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2052" name="Picture 4" descr="Resultado de imagen para red gear icon">
            <a:extLst>
              <a:ext uri="{FF2B5EF4-FFF2-40B4-BE49-F238E27FC236}">
                <a16:creationId xmlns:a16="http://schemas.microsoft.com/office/drawing/2014/main" id="{D1F04CCD-C127-491E-9C96-2E7E7C9A3D0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09084" y="2924261"/>
            <a:ext cx="720000" cy="720000"/>
          </a:xfrm>
          <a:prstGeom prst="rect">
            <a:avLst/>
          </a:prstGeom>
          <a:noFill/>
          <a:extLst>
            <a:ext uri="{909E8E84-426E-40DD-AFC4-6F175D3DCCD1}">
              <a14:hiddenFill xmlns:a14="http://schemas.microsoft.com/office/drawing/2010/main">
                <a:solidFill>
                  <a:srgbClr val="FFFFFF"/>
                </a:solidFill>
              </a14:hiddenFill>
            </a:ext>
          </a:extLst>
        </p:spPr>
      </p:pic>
      <p:sp>
        <p:nvSpPr>
          <p:cNvPr id="52" name="Paralelogramo 51">
            <a:extLst>
              <a:ext uri="{FF2B5EF4-FFF2-40B4-BE49-F238E27FC236}">
                <a16:creationId xmlns:a16="http://schemas.microsoft.com/office/drawing/2014/main" id="{E1E8FDAC-3D2A-4C6E-8505-635881BEC5C1}"/>
              </a:ext>
            </a:extLst>
          </p:cNvPr>
          <p:cNvSpPr/>
          <p:nvPr/>
        </p:nvSpPr>
        <p:spPr>
          <a:xfrm rot="19010998">
            <a:off x="3552328" y="4203245"/>
            <a:ext cx="360000" cy="1073426"/>
          </a:xfrm>
          <a:prstGeom prst="parallelogram">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53" name="Paralelogramo 52">
            <a:extLst>
              <a:ext uri="{FF2B5EF4-FFF2-40B4-BE49-F238E27FC236}">
                <a16:creationId xmlns:a16="http://schemas.microsoft.com/office/drawing/2014/main" id="{7B1FB0CF-2EFB-49B6-93FA-145CC23D2845}"/>
              </a:ext>
            </a:extLst>
          </p:cNvPr>
          <p:cNvSpPr/>
          <p:nvPr/>
        </p:nvSpPr>
        <p:spPr>
          <a:xfrm rot="19010998">
            <a:off x="3989652" y="4203245"/>
            <a:ext cx="360000" cy="1073426"/>
          </a:xfrm>
          <a:prstGeom prst="parallelogram">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54" name="Paralelogramo 53">
            <a:extLst>
              <a:ext uri="{FF2B5EF4-FFF2-40B4-BE49-F238E27FC236}">
                <a16:creationId xmlns:a16="http://schemas.microsoft.com/office/drawing/2014/main" id="{8AEE5C8E-7943-4568-966F-3965E8C84FA7}"/>
              </a:ext>
            </a:extLst>
          </p:cNvPr>
          <p:cNvSpPr/>
          <p:nvPr/>
        </p:nvSpPr>
        <p:spPr>
          <a:xfrm rot="19010998">
            <a:off x="4415958" y="4203245"/>
            <a:ext cx="360000" cy="1073426"/>
          </a:xfrm>
          <a:prstGeom prst="parallelogram">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55" name="Paralelogramo 54">
            <a:extLst>
              <a:ext uri="{FF2B5EF4-FFF2-40B4-BE49-F238E27FC236}">
                <a16:creationId xmlns:a16="http://schemas.microsoft.com/office/drawing/2014/main" id="{D4A30122-E4A0-4AE1-BD68-98539E92B0D2}"/>
              </a:ext>
            </a:extLst>
          </p:cNvPr>
          <p:cNvSpPr/>
          <p:nvPr/>
        </p:nvSpPr>
        <p:spPr>
          <a:xfrm rot="19010998">
            <a:off x="4853282" y="4203245"/>
            <a:ext cx="360000" cy="1073426"/>
          </a:xfrm>
          <a:prstGeom prst="parallelogram">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56" name="Picture 4" descr="Resultado de imagen para red gear icon">
            <a:extLst>
              <a:ext uri="{FF2B5EF4-FFF2-40B4-BE49-F238E27FC236}">
                <a16:creationId xmlns:a16="http://schemas.microsoft.com/office/drawing/2014/main" id="{A4822935-52F8-4764-8107-9848B821997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73121" y="2932200"/>
            <a:ext cx="720000" cy="720000"/>
          </a:xfrm>
          <a:prstGeom prst="rect">
            <a:avLst/>
          </a:prstGeom>
          <a:noFill/>
          <a:extLst>
            <a:ext uri="{909E8E84-426E-40DD-AFC4-6F175D3DCCD1}">
              <a14:hiddenFill xmlns:a14="http://schemas.microsoft.com/office/drawing/2010/main">
                <a:solidFill>
                  <a:srgbClr val="FFFFFF"/>
                </a:solidFill>
              </a14:hiddenFill>
            </a:ext>
          </a:extLst>
        </p:spPr>
      </p:pic>
      <p:pic>
        <p:nvPicPr>
          <p:cNvPr id="57" name="Picture 4" descr="Resultado de imagen para red gear icon">
            <a:extLst>
              <a:ext uri="{FF2B5EF4-FFF2-40B4-BE49-F238E27FC236}">
                <a16:creationId xmlns:a16="http://schemas.microsoft.com/office/drawing/2014/main" id="{7C512FE5-406E-41BF-AFBE-43DFF654274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39150" y="2945959"/>
            <a:ext cx="720000" cy="720000"/>
          </a:xfrm>
          <a:prstGeom prst="rect">
            <a:avLst/>
          </a:prstGeom>
          <a:noFill/>
          <a:extLst>
            <a:ext uri="{909E8E84-426E-40DD-AFC4-6F175D3DCCD1}">
              <a14:hiddenFill xmlns:a14="http://schemas.microsoft.com/office/drawing/2010/main">
                <a:solidFill>
                  <a:srgbClr val="FFFFFF"/>
                </a:solidFill>
              </a14:hiddenFill>
            </a:ext>
          </a:extLst>
        </p:spPr>
      </p:pic>
      <p:pic>
        <p:nvPicPr>
          <p:cNvPr id="59" name="Picture 4" descr="Resultado de imagen para red gear icon">
            <a:extLst>
              <a:ext uri="{FF2B5EF4-FFF2-40B4-BE49-F238E27FC236}">
                <a16:creationId xmlns:a16="http://schemas.microsoft.com/office/drawing/2014/main" id="{E62C7364-2986-41B4-BF83-4A787D92105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15712" y="3685706"/>
            <a:ext cx="720000" cy="720000"/>
          </a:xfrm>
          <a:prstGeom prst="rect">
            <a:avLst/>
          </a:prstGeom>
          <a:noFill/>
          <a:extLst>
            <a:ext uri="{909E8E84-426E-40DD-AFC4-6F175D3DCCD1}">
              <a14:hiddenFill xmlns:a14="http://schemas.microsoft.com/office/drawing/2010/main">
                <a:solidFill>
                  <a:srgbClr val="FFFFFF"/>
                </a:solidFill>
              </a14:hiddenFill>
            </a:ext>
          </a:extLst>
        </p:spPr>
      </p:pic>
      <p:pic>
        <p:nvPicPr>
          <p:cNvPr id="60" name="Picture 4" descr="Resultado de imagen para red gear icon">
            <a:extLst>
              <a:ext uri="{FF2B5EF4-FFF2-40B4-BE49-F238E27FC236}">
                <a16:creationId xmlns:a16="http://schemas.microsoft.com/office/drawing/2014/main" id="{B07F1653-9DB4-4CA8-9415-FFE52EB613B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79749" y="3693645"/>
            <a:ext cx="720000" cy="720000"/>
          </a:xfrm>
          <a:prstGeom prst="rect">
            <a:avLst/>
          </a:prstGeom>
          <a:noFill/>
          <a:extLst>
            <a:ext uri="{909E8E84-426E-40DD-AFC4-6F175D3DCCD1}">
              <a14:hiddenFill xmlns:a14="http://schemas.microsoft.com/office/drawing/2010/main">
                <a:solidFill>
                  <a:srgbClr val="FFFFFF"/>
                </a:solidFill>
              </a14:hiddenFill>
            </a:ext>
          </a:extLst>
        </p:spPr>
      </p:pic>
      <p:pic>
        <p:nvPicPr>
          <p:cNvPr id="61" name="Picture 4" descr="Resultado de imagen para red gear icon">
            <a:extLst>
              <a:ext uri="{FF2B5EF4-FFF2-40B4-BE49-F238E27FC236}">
                <a16:creationId xmlns:a16="http://schemas.microsoft.com/office/drawing/2014/main" id="{D350FB75-813C-4D3E-ACD3-734A7B8E99E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45778" y="3707404"/>
            <a:ext cx="720000" cy="720000"/>
          </a:xfrm>
          <a:prstGeom prst="rect">
            <a:avLst/>
          </a:prstGeom>
          <a:noFill/>
          <a:extLst>
            <a:ext uri="{909E8E84-426E-40DD-AFC4-6F175D3DCCD1}">
              <a14:hiddenFill xmlns:a14="http://schemas.microsoft.com/office/drawing/2010/main">
                <a:solidFill>
                  <a:srgbClr val="FFFFFF"/>
                </a:solidFill>
              </a14:hiddenFill>
            </a:ext>
          </a:extLst>
        </p:spPr>
      </p:pic>
      <p:pic>
        <p:nvPicPr>
          <p:cNvPr id="62" name="Picture 4" descr="Resultado de imagen para red gear icon">
            <a:extLst>
              <a:ext uri="{FF2B5EF4-FFF2-40B4-BE49-F238E27FC236}">
                <a16:creationId xmlns:a16="http://schemas.microsoft.com/office/drawing/2014/main" id="{129CB201-00AD-4B3B-B15A-02931FC8EDD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33602" y="4506158"/>
            <a:ext cx="720000" cy="720000"/>
          </a:xfrm>
          <a:prstGeom prst="rect">
            <a:avLst/>
          </a:prstGeom>
          <a:noFill/>
          <a:extLst>
            <a:ext uri="{909E8E84-426E-40DD-AFC4-6F175D3DCCD1}">
              <a14:hiddenFill xmlns:a14="http://schemas.microsoft.com/office/drawing/2010/main">
                <a:solidFill>
                  <a:srgbClr val="FFFFFF"/>
                </a:solidFill>
              </a14:hiddenFill>
            </a:ext>
          </a:extLst>
        </p:spPr>
      </p:pic>
      <p:pic>
        <p:nvPicPr>
          <p:cNvPr id="63" name="Picture 4" descr="Resultado de imagen para red gear icon">
            <a:extLst>
              <a:ext uri="{FF2B5EF4-FFF2-40B4-BE49-F238E27FC236}">
                <a16:creationId xmlns:a16="http://schemas.microsoft.com/office/drawing/2014/main" id="{E7BE4241-4543-4643-9AC5-F1BBA5A6E5E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97639" y="4514097"/>
            <a:ext cx="720000" cy="720000"/>
          </a:xfrm>
          <a:prstGeom prst="rect">
            <a:avLst/>
          </a:prstGeom>
          <a:noFill/>
          <a:extLst>
            <a:ext uri="{909E8E84-426E-40DD-AFC4-6F175D3DCCD1}">
              <a14:hiddenFill xmlns:a14="http://schemas.microsoft.com/office/drawing/2010/main">
                <a:solidFill>
                  <a:srgbClr val="FFFFFF"/>
                </a:solidFill>
              </a14:hiddenFill>
            </a:ext>
          </a:extLst>
        </p:spPr>
      </p:pic>
      <p:pic>
        <p:nvPicPr>
          <p:cNvPr id="64" name="Picture 4" descr="Resultado de imagen para red gear icon">
            <a:extLst>
              <a:ext uri="{FF2B5EF4-FFF2-40B4-BE49-F238E27FC236}">
                <a16:creationId xmlns:a16="http://schemas.microsoft.com/office/drawing/2014/main" id="{EE36EF51-C3E4-42CE-B56D-FEAA33F3FFA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63668" y="4527856"/>
            <a:ext cx="720000" cy="720000"/>
          </a:xfrm>
          <a:prstGeom prst="rect">
            <a:avLst/>
          </a:prstGeom>
          <a:noFill/>
          <a:extLst>
            <a:ext uri="{909E8E84-426E-40DD-AFC4-6F175D3DCCD1}">
              <a14:hiddenFill xmlns:a14="http://schemas.microsoft.com/office/drawing/2010/main">
                <a:solidFill>
                  <a:srgbClr val="FFFFFF"/>
                </a:solidFill>
              </a14:hiddenFill>
            </a:ext>
          </a:extLst>
        </p:spPr>
      </p:pic>
      <p:sp>
        <p:nvSpPr>
          <p:cNvPr id="65" name="Elipse 64">
            <a:extLst>
              <a:ext uri="{FF2B5EF4-FFF2-40B4-BE49-F238E27FC236}">
                <a16:creationId xmlns:a16="http://schemas.microsoft.com/office/drawing/2014/main" id="{199ABC73-76C2-494B-A48C-B4EB6D5A4FB5}"/>
              </a:ext>
            </a:extLst>
          </p:cNvPr>
          <p:cNvSpPr/>
          <p:nvPr/>
        </p:nvSpPr>
        <p:spPr>
          <a:xfrm>
            <a:off x="9449719" y="3060671"/>
            <a:ext cx="397565" cy="396000"/>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66" name="Elipse 65">
            <a:extLst>
              <a:ext uri="{FF2B5EF4-FFF2-40B4-BE49-F238E27FC236}">
                <a16:creationId xmlns:a16="http://schemas.microsoft.com/office/drawing/2014/main" id="{243CD559-CC41-4353-859E-5CEDFF531F05}"/>
              </a:ext>
            </a:extLst>
          </p:cNvPr>
          <p:cNvSpPr/>
          <p:nvPr/>
        </p:nvSpPr>
        <p:spPr>
          <a:xfrm>
            <a:off x="9449719" y="3510704"/>
            <a:ext cx="397565" cy="396000"/>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67" name="Elipse 66">
            <a:extLst>
              <a:ext uri="{FF2B5EF4-FFF2-40B4-BE49-F238E27FC236}">
                <a16:creationId xmlns:a16="http://schemas.microsoft.com/office/drawing/2014/main" id="{521E92B6-2ED2-4869-A66D-60D55CEA49B2}"/>
              </a:ext>
            </a:extLst>
          </p:cNvPr>
          <p:cNvSpPr/>
          <p:nvPr/>
        </p:nvSpPr>
        <p:spPr>
          <a:xfrm>
            <a:off x="9449719" y="3960741"/>
            <a:ext cx="397565" cy="396000"/>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68" name="Elipse 67">
            <a:extLst>
              <a:ext uri="{FF2B5EF4-FFF2-40B4-BE49-F238E27FC236}">
                <a16:creationId xmlns:a16="http://schemas.microsoft.com/office/drawing/2014/main" id="{2AB1FE35-78C9-4C8C-8DD5-38E91E0A28A8}"/>
              </a:ext>
            </a:extLst>
          </p:cNvPr>
          <p:cNvSpPr/>
          <p:nvPr/>
        </p:nvSpPr>
        <p:spPr>
          <a:xfrm>
            <a:off x="9416588" y="4426224"/>
            <a:ext cx="397565" cy="396000"/>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69" name="Elipse 68">
            <a:extLst>
              <a:ext uri="{FF2B5EF4-FFF2-40B4-BE49-F238E27FC236}">
                <a16:creationId xmlns:a16="http://schemas.microsoft.com/office/drawing/2014/main" id="{FF0DBD2B-3454-46F3-99F7-386107C99EC4}"/>
              </a:ext>
            </a:extLst>
          </p:cNvPr>
          <p:cNvSpPr/>
          <p:nvPr/>
        </p:nvSpPr>
        <p:spPr>
          <a:xfrm>
            <a:off x="9416588" y="4899989"/>
            <a:ext cx="397565" cy="396000"/>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90" name="Elipse 89">
            <a:extLst>
              <a:ext uri="{FF2B5EF4-FFF2-40B4-BE49-F238E27FC236}">
                <a16:creationId xmlns:a16="http://schemas.microsoft.com/office/drawing/2014/main" id="{8115D4E8-955F-4A06-B409-22C2342A8ECE}"/>
              </a:ext>
            </a:extLst>
          </p:cNvPr>
          <p:cNvSpPr/>
          <p:nvPr/>
        </p:nvSpPr>
        <p:spPr>
          <a:xfrm>
            <a:off x="8055767" y="3060671"/>
            <a:ext cx="397565" cy="396000"/>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91" name="Elipse 90">
            <a:extLst>
              <a:ext uri="{FF2B5EF4-FFF2-40B4-BE49-F238E27FC236}">
                <a16:creationId xmlns:a16="http://schemas.microsoft.com/office/drawing/2014/main" id="{5DA25CE9-15F0-44C6-89DB-D2058AC48E5C}"/>
              </a:ext>
            </a:extLst>
          </p:cNvPr>
          <p:cNvSpPr/>
          <p:nvPr/>
        </p:nvSpPr>
        <p:spPr>
          <a:xfrm>
            <a:off x="8055767" y="3510704"/>
            <a:ext cx="397565" cy="396000"/>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92" name="Elipse 91">
            <a:extLst>
              <a:ext uri="{FF2B5EF4-FFF2-40B4-BE49-F238E27FC236}">
                <a16:creationId xmlns:a16="http://schemas.microsoft.com/office/drawing/2014/main" id="{F04E1529-CA63-4F09-8C37-22E4EAA60F76}"/>
              </a:ext>
            </a:extLst>
          </p:cNvPr>
          <p:cNvSpPr/>
          <p:nvPr/>
        </p:nvSpPr>
        <p:spPr>
          <a:xfrm>
            <a:off x="8055767" y="3960741"/>
            <a:ext cx="397565" cy="396000"/>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93" name="Elipse 92">
            <a:extLst>
              <a:ext uri="{FF2B5EF4-FFF2-40B4-BE49-F238E27FC236}">
                <a16:creationId xmlns:a16="http://schemas.microsoft.com/office/drawing/2014/main" id="{042737A9-EEC3-4B57-BCA7-F16192624F3A}"/>
              </a:ext>
            </a:extLst>
          </p:cNvPr>
          <p:cNvSpPr/>
          <p:nvPr/>
        </p:nvSpPr>
        <p:spPr>
          <a:xfrm>
            <a:off x="8022636" y="4426224"/>
            <a:ext cx="397565" cy="396000"/>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94" name="Elipse 93">
            <a:extLst>
              <a:ext uri="{FF2B5EF4-FFF2-40B4-BE49-F238E27FC236}">
                <a16:creationId xmlns:a16="http://schemas.microsoft.com/office/drawing/2014/main" id="{B059988D-1C72-494E-8F77-CC7438A92626}"/>
              </a:ext>
            </a:extLst>
          </p:cNvPr>
          <p:cNvSpPr/>
          <p:nvPr/>
        </p:nvSpPr>
        <p:spPr>
          <a:xfrm>
            <a:off x="8022636" y="4899989"/>
            <a:ext cx="397565" cy="396000"/>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95" name="Elipse 94">
            <a:extLst>
              <a:ext uri="{FF2B5EF4-FFF2-40B4-BE49-F238E27FC236}">
                <a16:creationId xmlns:a16="http://schemas.microsoft.com/office/drawing/2014/main" id="{B31A765C-090E-4D96-A8EC-B34A7CF1F578}"/>
              </a:ext>
            </a:extLst>
          </p:cNvPr>
          <p:cNvSpPr/>
          <p:nvPr/>
        </p:nvSpPr>
        <p:spPr>
          <a:xfrm>
            <a:off x="8514896" y="3060671"/>
            <a:ext cx="397565" cy="396000"/>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96" name="Elipse 95">
            <a:extLst>
              <a:ext uri="{FF2B5EF4-FFF2-40B4-BE49-F238E27FC236}">
                <a16:creationId xmlns:a16="http://schemas.microsoft.com/office/drawing/2014/main" id="{DF0D3E86-884D-4B6D-A1EB-2D69E0D88D84}"/>
              </a:ext>
            </a:extLst>
          </p:cNvPr>
          <p:cNvSpPr/>
          <p:nvPr/>
        </p:nvSpPr>
        <p:spPr>
          <a:xfrm>
            <a:off x="8514896" y="3510704"/>
            <a:ext cx="397565" cy="396000"/>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97" name="Elipse 96">
            <a:extLst>
              <a:ext uri="{FF2B5EF4-FFF2-40B4-BE49-F238E27FC236}">
                <a16:creationId xmlns:a16="http://schemas.microsoft.com/office/drawing/2014/main" id="{37D7AC5B-4A5B-4D95-B59B-8907A3BC7C4E}"/>
              </a:ext>
            </a:extLst>
          </p:cNvPr>
          <p:cNvSpPr/>
          <p:nvPr/>
        </p:nvSpPr>
        <p:spPr>
          <a:xfrm>
            <a:off x="8514896" y="3960741"/>
            <a:ext cx="397565" cy="396000"/>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98" name="Elipse 97">
            <a:extLst>
              <a:ext uri="{FF2B5EF4-FFF2-40B4-BE49-F238E27FC236}">
                <a16:creationId xmlns:a16="http://schemas.microsoft.com/office/drawing/2014/main" id="{8D78D95B-60BB-481E-8341-8C16D9960E7E}"/>
              </a:ext>
            </a:extLst>
          </p:cNvPr>
          <p:cNvSpPr/>
          <p:nvPr/>
        </p:nvSpPr>
        <p:spPr>
          <a:xfrm>
            <a:off x="8481765" y="4426224"/>
            <a:ext cx="397565" cy="396000"/>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99" name="Elipse 98">
            <a:extLst>
              <a:ext uri="{FF2B5EF4-FFF2-40B4-BE49-F238E27FC236}">
                <a16:creationId xmlns:a16="http://schemas.microsoft.com/office/drawing/2014/main" id="{0BC6A589-A4DC-4DFA-84CB-89CCC46E2B16}"/>
              </a:ext>
            </a:extLst>
          </p:cNvPr>
          <p:cNvSpPr/>
          <p:nvPr/>
        </p:nvSpPr>
        <p:spPr>
          <a:xfrm>
            <a:off x="8481765" y="4899989"/>
            <a:ext cx="397565" cy="396000"/>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50" name="Elipse 49">
            <a:extLst>
              <a:ext uri="{FF2B5EF4-FFF2-40B4-BE49-F238E27FC236}">
                <a16:creationId xmlns:a16="http://schemas.microsoft.com/office/drawing/2014/main" id="{AD164890-D4B3-4809-99B2-FFF00C9FB2CF}"/>
              </a:ext>
            </a:extLst>
          </p:cNvPr>
          <p:cNvSpPr/>
          <p:nvPr/>
        </p:nvSpPr>
        <p:spPr>
          <a:xfrm>
            <a:off x="10174909" y="3104261"/>
            <a:ext cx="180000" cy="180000"/>
          </a:xfrm>
          <a:prstGeom prst="ellips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01" name="Elipse 100">
            <a:extLst>
              <a:ext uri="{FF2B5EF4-FFF2-40B4-BE49-F238E27FC236}">
                <a16:creationId xmlns:a16="http://schemas.microsoft.com/office/drawing/2014/main" id="{E4DB988F-FD10-48CD-946D-DA1D7AB54A2C}"/>
              </a:ext>
            </a:extLst>
          </p:cNvPr>
          <p:cNvSpPr/>
          <p:nvPr/>
        </p:nvSpPr>
        <p:spPr>
          <a:xfrm>
            <a:off x="10177101" y="3339000"/>
            <a:ext cx="180000" cy="180000"/>
          </a:xfrm>
          <a:prstGeom prst="ellips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02" name="Elipse 101">
            <a:extLst>
              <a:ext uri="{FF2B5EF4-FFF2-40B4-BE49-F238E27FC236}">
                <a16:creationId xmlns:a16="http://schemas.microsoft.com/office/drawing/2014/main" id="{88AF92AD-36A0-4D96-B5CD-186C0AE07816}"/>
              </a:ext>
            </a:extLst>
          </p:cNvPr>
          <p:cNvSpPr/>
          <p:nvPr/>
        </p:nvSpPr>
        <p:spPr>
          <a:xfrm>
            <a:off x="10172717" y="3581965"/>
            <a:ext cx="180000" cy="180000"/>
          </a:xfrm>
          <a:prstGeom prst="ellips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03" name="Elipse 102">
            <a:extLst>
              <a:ext uri="{FF2B5EF4-FFF2-40B4-BE49-F238E27FC236}">
                <a16:creationId xmlns:a16="http://schemas.microsoft.com/office/drawing/2014/main" id="{CF0F3969-5A66-4C49-A061-35FCC59288DF}"/>
              </a:ext>
            </a:extLst>
          </p:cNvPr>
          <p:cNvSpPr/>
          <p:nvPr/>
        </p:nvSpPr>
        <p:spPr>
          <a:xfrm>
            <a:off x="10174909" y="3816704"/>
            <a:ext cx="180000" cy="180000"/>
          </a:xfrm>
          <a:prstGeom prst="ellips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04" name="Elipse 103">
            <a:extLst>
              <a:ext uri="{FF2B5EF4-FFF2-40B4-BE49-F238E27FC236}">
                <a16:creationId xmlns:a16="http://schemas.microsoft.com/office/drawing/2014/main" id="{11197498-D36F-4F5F-B264-660FA6475D06}"/>
              </a:ext>
            </a:extLst>
          </p:cNvPr>
          <p:cNvSpPr/>
          <p:nvPr/>
        </p:nvSpPr>
        <p:spPr>
          <a:xfrm>
            <a:off x="10174909" y="4056182"/>
            <a:ext cx="180000" cy="180000"/>
          </a:xfrm>
          <a:prstGeom prst="ellips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05" name="Elipse 104">
            <a:extLst>
              <a:ext uri="{FF2B5EF4-FFF2-40B4-BE49-F238E27FC236}">
                <a16:creationId xmlns:a16="http://schemas.microsoft.com/office/drawing/2014/main" id="{2F047588-578D-4BC0-A0E1-42CC87C7324C}"/>
              </a:ext>
            </a:extLst>
          </p:cNvPr>
          <p:cNvSpPr/>
          <p:nvPr/>
        </p:nvSpPr>
        <p:spPr>
          <a:xfrm>
            <a:off x="10177101" y="4290921"/>
            <a:ext cx="180000" cy="180000"/>
          </a:xfrm>
          <a:prstGeom prst="ellips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06" name="Elipse 105">
            <a:extLst>
              <a:ext uri="{FF2B5EF4-FFF2-40B4-BE49-F238E27FC236}">
                <a16:creationId xmlns:a16="http://schemas.microsoft.com/office/drawing/2014/main" id="{F3691E26-2CC5-4AD4-90CF-8697E0D2E954}"/>
              </a:ext>
            </a:extLst>
          </p:cNvPr>
          <p:cNvSpPr/>
          <p:nvPr/>
        </p:nvSpPr>
        <p:spPr>
          <a:xfrm>
            <a:off x="10172717" y="4533886"/>
            <a:ext cx="180000" cy="180000"/>
          </a:xfrm>
          <a:prstGeom prst="ellips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07" name="Elipse 106">
            <a:extLst>
              <a:ext uri="{FF2B5EF4-FFF2-40B4-BE49-F238E27FC236}">
                <a16:creationId xmlns:a16="http://schemas.microsoft.com/office/drawing/2014/main" id="{FEDEFB71-9051-436C-B906-2D20D559D50E}"/>
              </a:ext>
            </a:extLst>
          </p:cNvPr>
          <p:cNvSpPr/>
          <p:nvPr/>
        </p:nvSpPr>
        <p:spPr>
          <a:xfrm>
            <a:off x="10174909" y="4768625"/>
            <a:ext cx="180000" cy="180000"/>
          </a:xfrm>
          <a:prstGeom prst="ellips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08" name="Elipse 107">
            <a:extLst>
              <a:ext uri="{FF2B5EF4-FFF2-40B4-BE49-F238E27FC236}">
                <a16:creationId xmlns:a16="http://schemas.microsoft.com/office/drawing/2014/main" id="{E4E58284-DAA5-4150-9E25-DB3D25FC7983}"/>
              </a:ext>
            </a:extLst>
          </p:cNvPr>
          <p:cNvSpPr/>
          <p:nvPr/>
        </p:nvSpPr>
        <p:spPr>
          <a:xfrm>
            <a:off x="10172717" y="5054097"/>
            <a:ext cx="180000" cy="180000"/>
          </a:xfrm>
          <a:prstGeom prst="ellips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09" name="Elipse 108">
            <a:extLst>
              <a:ext uri="{FF2B5EF4-FFF2-40B4-BE49-F238E27FC236}">
                <a16:creationId xmlns:a16="http://schemas.microsoft.com/office/drawing/2014/main" id="{70966CBE-0C38-4F62-8FA5-69DD59BD5161}"/>
              </a:ext>
            </a:extLst>
          </p:cNvPr>
          <p:cNvSpPr/>
          <p:nvPr/>
        </p:nvSpPr>
        <p:spPr>
          <a:xfrm>
            <a:off x="10422815" y="3104261"/>
            <a:ext cx="180000" cy="180000"/>
          </a:xfrm>
          <a:prstGeom prst="ellips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10" name="Elipse 109">
            <a:extLst>
              <a:ext uri="{FF2B5EF4-FFF2-40B4-BE49-F238E27FC236}">
                <a16:creationId xmlns:a16="http://schemas.microsoft.com/office/drawing/2014/main" id="{81C267E3-C6B1-4837-B1EE-4D875B2E7B9B}"/>
              </a:ext>
            </a:extLst>
          </p:cNvPr>
          <p:cNvSpPr/>
          <p:nvPr/>
        </p:nvSpPr>
        <p:spPr>
          <a:xfrm>
            <a:off x="10425007" y="3339000"/>
            <a:ext cx="180000" cy="180000"/>
          </a:xfrm>
          <a:prstGeom prst="ellips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11" name="Elipse 110">
            <a:extLst>
              <a:ext uri="{FF2B5EF4-FFF2-40B4-BE49-F238E27FC236}">
                <a16:creationId xmlns:a16="http://schemas.microsoft.com/office/drawing/2014/main" id="{FC86133A-43CB-4704-BDB3-BF642F1FCDAF}"/>
              </a:ext>
            </a:extLst>
          </p:cNvPr>
          <p:cNvSpPr/>
          <p:nvPr/>
        </p:nvSpPr>
        <p:spPr>
          <a:xfrm>
            <a:off x="10420623" y="3581965"/>
            <a:ext cx="180000" cy="180000"/>
          </a:xfrm>
          <a:prstGeom prst="ellips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12" name="Elipse 111">
            <a:extLst>
              <a:ext uri="{FF2B5EF4-FFF2-40B4-BE49-F238E27FC236}">
                <a16:creationId xmlns:a16="http://schemas.microsoft.com/office/drawing/2014/main" id="{2F762A28-BB68-44CC-9E3D-BEE49B295544}"/>
              </a:ext>
            </a:extLst>
          </p:cNvPr>
          <p:cNvSpPr/>
          <p:nvPr/>
        </p:nvSpPr>
        <p:spPr>
          <a:xfrm>
            <a:off x="10422815" y="3816704"/>
            <a:ext cx="180000" cy="180000"/>
          </a:xfrm>
          <a:prstGeom prst="ellips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13" name="Elipse 112">
            <a:extLst>
              <a:ext uri="{FF2B5EF4-FFF2-40B4-BE49-F238E27FC236}">
                <a16:creationId xmlns:a16="http://schemas.microsoft.com/office/drawing/2014/main" id="{78F5CF64-D9C5-4E6D-9E7E-FC263A45B38B}"/>
              </a:ext>
            </a:extLst>
          </p:cNvPr>
          <p:cNvSpPr/>
          <p:nvPr/>
        </p:nvSpPr>
        <p:spPr>
          <a:xfrm>
            <a:off x="10422815" y="4056182"/>
            <a:ext cx="180000" cy="180000"/>
          </a:xfrm>
          <a:prstGeom prst="ellips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14" name="Elipse 113">
            <a:extLst>
              <a:ext uri="{FF2B5EF4-FFF2-40B4-BE49-F238E27FC236}">
                <a16:creationId xmlns:a16="http://schemas.microsoft.com/office/drawing/2014/main" id="{9CD1FA78-3A74-4CBA-8AB4-DF45DF23B2E1}"/>
              </a:ext>
            </a:extLst>
          </p:cNvPr>
          <p:cNvSpPr/>
          <p:nvPr/>
        </p:nvSpPr>
        <p:spPr>
          <a:xfrm>
            <a:off x="10425007" y="4290921"/>
            <a:ext cx="180000" cy="180000"/>
          </a:xfrm>
          <a:prstGeom prst="ellips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15" name="Elipse 114">
            <a:extLst>
              <a:ext uri="{FF2B5EF4-FFF2-40B4-BE49-F238E27FC236}">
                <a16:creationId xmlns:a16="http://schemas.microsoft.com/office/drawing/2014/main" id="{747DBC2D-E1FF-4794-89E4-8232596F871A}"/>
              </a:ext>
            </a:extLst>
          </p:cNvPr>
          <p:cNvSpPr/>
          <p:nvPr/>
        </p:nvSpPr>
        <p:spPr>
          <a:xfrm>
            <a:off x="10420623" y="4533886"/>
            <a:ext cx="180000" cy="180000"/>
          </a:xfrm>
          <a:prstGeom prst="ellips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16" name="Elipse 115">
            <a:extLst>
              <a:ext uri="{FF2B5EF4-FFF2-40B4-BE49-F238E27FC236}">
                <a16:creationId xmlns:a16="http://schemas.microsoft.com/office/drawing/2014/main" id="{49EDD0B2-20C6-44FC-B9F4-AA351377E650}"/>
              </a:ext>
            </a:extLst>
          </p:cNvPr>
          <p:cNvSpPr/>
          <p:nvPr/>
        </p:nvSpPr>
        <p:spPr>
          <a:xfrm>
            <a:off x="10422815" y="4768625"/>
            <a:ext cx="180000" cy="180000"/>
          </a:xfrm>
          <a:prstGeom prst="ellips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17" name="Elipse 116">
            <a:extLst>
              <a:ext uri="{FF2B5EF4-FFF2-40B4-BE49-F238E27FC236}">
                <a16:creationId xmlns:a16="http://schemas.microsoft.com/office/drawing/2014/main" id="{B672CF1E-D3EB-413D-A5FD-A30386363A69}"/>
              </a:ext>
            </a:extLst>
          </p:cNvPr>
          <p:cNvSpPr/>
          <p:nvPr/>
        </p:nvSpPr>
        <p:spPr>
          <a:xfrm>
            <a:off x="10420623" y="5054097"/>
            <a:ext cx="180000" cy="180000"/>
          </a:xfrm>
          <a:prstGeom prst="ellips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18" name="Elipse 117">
            <a:extLst>
              <a:ext uri="{FF2B5EF4-FFF2-40B4-BE49-F238E27FC236}">
                <a16:creationId xmlns:a16="http://schemas.microsoft.com/office/drawing/2014/main" id="{F349C109-9477-4C98-A430-BEBCAD7A76BA}"/>
              </a:ext>
            </a:extLst>
          </p:cNvPr>
          <p:cNvSpPr/>
          <p:nvPr/>
        </p:nvSpPr>
        <p:spPr>
          <a:xfrm>
            <a:off x="10668089" y="3104261"/>
            <a:ext cx="180000" cy="180000"/>
          </a:xfrm>
          <a:prstGeom prst="ellips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19" name="Elipse 118">
            <a:extLst>
              <a:ext uri="{FF2B5EF4-FFF2-40B4-BE49-F238E27FC236}">
                <a16:creationId xmlns:a16="http://schemas.microsoft.com/office/drawing/2014/main" id="{681DB784-7E12-4CDB-876C-5FC223845499}"/>
              </a:ext>
            </a:extLst>
          </p:cNvPr>
          <p:cNvSpPr/>
          <p:nvPr/>
        </p:nvSpPr>
        <p:spPr>
          <a:xfrm>
            <a:off x="10670281" y="3339000"/>
            <a:ext cx="180000" cy="180000"/>
          </a:xfrm>
          <a:prstGeom prst="ellips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20" name="Elipse 119">
            <a:extLst>
              <a:ext uri="{FF2B5EF4-FFF2-40B4-BE49-F238E27FC236}">
                <a16:creationId xmlns:a16="http://schemas.microsoft.com/office/drawing/2014/main" id="{DCABEF43-D5AC-4C81-B3A8-E8C6389E1934}"/>
              </a:ext>
            </a:extLst>
          </p:cNvPr>
          <p:cNvSpPr/>
          <p:nvPr/>
        </p:nvSpPr>
        <p:spPr>
          <a:xfrm>
            <a:off x="10665897" y="3581965"/>
            <a:ext cx="180000" cy="180000"/>
          </a:xfrm>
          <a:prstGeom prst="ellips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21" name="Elipse 120">
            <a:extLst>
              <a:ext uri="{FF2B5EF4-FFF2-40B4-BE49-F238E27FC236}">
                <a16:creationId xmlns:a16="http://schemas.microsoft.com/office/drawing/2014/main" id="{6AA0FBE1-DBB7-4869-8A34-40CF7E7F842D}"/>
              </a:ext>
            </a:extLst>
          </p:cNvPr>
          <p:cNvSpPr/>
          <p:nvPr/>
        </p:nvSpPr>
        <p:spPr>
          <a:xfrm>
            <a:off x="10668089" y="3816704"/>
            <a:ext cx="180000" cy="180000"/>
          </a:xfrm>
          <a:prstGeom prst="ellips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22" name="Elipse 121">
            <a:extLst>
              <a:ext uri="{FF2B5EF4-FFF2-40B4-BE49-F238E27FC236}">
                <a16:creationId xmlns:a16="http://schemas.microsoft.com/office/drawing/2014/main" id="{C2FEAA98-3818-4496-B67C-7BCD66080760}"/>
              </a:ext>
            </a:extLst>
          </p:cNvPr>
          <p:cNvSpPr/>
          <p:nvPr/>
        </p:nvSpPr>
        <p:spPr>
          <a:xfrm>
            <a:off x="10668089" y="4056182"/>
            <a:ext cx="180000" cy="180000"/>
          </a:xfrm>
          <a:prstGeom prst="ellips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23" name="Elipse 122">
            <a:extLst>
              <a:ext uri="{FF2B5EF4-FFF2-40B4-BE49-F238E27FC236}">
                <a16:creationId xmlns:a16="http://schemas.microsoft.com/office/drawing/2014/main" id="{74C1C691-92BF-430C-8FC9-7EBA08AFD640}"/>
              </a:ext>
            </a:extLst>
          </p:cNvPr>
          <p:cNvSpPr/>
          <p:nvPr/>
        </p:nvSpPr>
        <p:spPr>
          <a:xfrm>
            <a:off x="10670281" y="4290921"/>
            <a:ext cx="180000" cy="180000"/>
          </a:xfrm>
          <a:prstGeom prst="ellips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24" name="Elipse 123">
            <a:extLst>
              <a:ext uri="{FF2B5EF4-FFF2-40B4-BE49-F238E27FC236}">
                <a16:creationId xmlns:a16="http://schemas.microsoft.com/office/drawing/2014/main" id="{2C1A34D2-8C65-4025-B379-95631691BE4E}"/>
              </a:ext>
            </a:extLst>
          </p:cNvPr>
          <p:cNvSpPr/>
          <p:nvPr/>
        </p:nvSpPr>
        <p:spPr>
          <a:xfrm>
            <a:off x="10665897" y="4533886"/>
            <a:ext cx="180000" cy="180000"/>
          </a:xfrm>
          <a:prstGeom prst="ellips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25" name="Elipse 124">
            <a:extLst>
              <a:ext uri="{FF2B5EF4-FFF2-40B4-BE49-F238E27FC236}">
                <a16:creationId xmlns:a16="http://schemas.microsoft.com/office/drawing/2014/main" id="{2182255D-738E-4660-A62C-7222F738EFAC}"/>
              </a:ext>
            </a:extLst>
          </p:cNvPr>
          <p:cNvSpPr/>
          <p:nvPr/>
        </p:nvSpPr>
        <p:spPr>
          <a:xfrm>
            <a:off x="10668089" y="4768625"/>
            <a:ext cx="180000" cy="180000"/>
          </a:xfrm>
          <a:prstGeom prst="ellips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26" name="Elipse 125">
            <a:extLst>
              <a:ext uri="{FF2B5EF4-FFF2-40B4-BE49-F238E27FC236}">
                <a16:creationId xmlns:a16="http://schemas.microsoft.com/office/drawing/2014/main" id="{264A0C8C-0F6F-4377-B90D-E94E1CC61992}"/>
              </a:ext>
            </a:extLst>
          </p:cNvPr>
          <p:cNvSpPr/>
          <p:nvPr/>
        </p:nvSpPr>
        <p:spPr>
          <a:xfrm>
            <a:off x="10665897" y="5054097"/>
            <a:ext cx="180000" cy="180000"/>
          </a:xfrm>
          <a:prstGeom prst="ellips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27" name="Elipse 126">
            <a:extLst>
              <a:ext uri="{FF2B5EF4-FFF2-40B4-BE49-F238E27FC236}">
                <a16:creationId xmlns:a16="http://schemas.microsoft.com/office/drawing/2014/main" id="{21E6D4D4-8D29-4BD4-915F-73A51DFFB842}"/>
              </a:ext>
            </a:extLst>
          </p:cNvPr>
          <p:cNvSpPr/>
          <p:nvPr/>
        </p:nvSpPr>
        <p:spPr>
          <a:xfrm>
            <a:off x="10915995" y="3104261"/>
            <a:ext cx="180000" cy="180000"/>
          </a:xfrm>
          <a:prstGeom prst="ellips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28" name="Elipse 127">
            <a:extLst>
              <a:ext uri="{FF2B5EF4-FFF2-40B4-BE49-F238E27FC236}">
                <a16:creationId xmlns:a16="http://schemas.microsoft.com/office/drawing/2014/main" id="{0B9FD356-4831-40D1-9D5C-19A8691D65BA}"/>
              </a:ext>
            </a:extLst>
          </p:cNvPr>
          <p:cNvSpPr/>
          <p:nvPr/>
        </p:nvSpPr>
        <p:spPr>
          <a:xfrm>
            <a:off x="10918187" y="3339000"/>
            <a:ext cx="180000" cy="180000"/>
          </a:xfrm>
          <a:prstGeom prst="ellips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29" name="Elipse 128">
            <a:extLst>
              <a:ext uri="{FF2B5EF4-FFF2-40B4-BE49-F238E27FC236}">
                <a16:creationId xmlns:a16="http://schemas.microsoft.com/office/drawing/2014/main" id="{45F57023-F1A4-440E-9007-3881E119D750}"/>
              </a:ext>
            </a:extLst>
          </p:cNvPr>
          <p:cNvSpPr/>
          <p:nvPr/>
        </p:nvSpPr>
        <p:spPr>
          <a:xfrm>
            <a:off x="10913803" y="3581965"/>
            <a:ext cx="180000" cy="180000"/>
          </a:xfrm>
          <a:prstGeom prst="ellips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30" name="Elipse 129">
            <a:extLst>
              <a:ext uri="{FF2B5EF4-FFF2-40B4-BE49-F238E27FC236}">
                <a16:creationId xmlns:a16="http://schemas.microsoft.com/office/drawing/2014/main" id="{A5D8D7D8-4092-49E2-BAA4-B13013D71D74}"/>
              </a:ext>
            </a:extLst>
          </p:cNvPr>
          <p:cNvSpPr/>
          <p:nvPr/>
        </p:nvSpPr>
        <p:spPr>
          <a:xfrm>
            <a:off x="10915995" y="3816704"/>
            <a:ext cx="180000" cy="180000"/>
          </a:xfrm>
          <a:prstGeom prst="ellips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31" name="Elipse 130">
            <a:extLst>
              <a:ext uri="{FF2B5EF4-FFF2-40B4-BE49-F238E27FC236}">
                <a16:creationId xmlns:a16="http://schemas.microsoft.com/office/drawing/2014/main" id="{55A32280-D173-4A69-8A45-AE146193A71C}"/>
              </a:ext>
            </a:extLst>
          </p:cNvPr>
          <p:cNvSpPr/>
          <p:nvPr/>
        </p:nvSpPr>
        <p:spPr>
          <a:xfrm>
            <a:off x="10915995" y="4056182"/>
            <a:ext cx="180000" cy="180000"/>
          </a:xfrm>
          <a:prstGeom prst="ellips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32" name="Elipse 131">
            <a:extLst>
              <a:ext uri="{FF2B5EF4-FFF2-40B4-BE49-F238E27FC236}">
                <a16:creationId xmlns:a16="http://schemas.microsoft.com/office/drawing/2014/main" id="{CCEED4AB-9F24-4B5F-83FE-DB203C779D75}"/>
              </a:ext>
            </a:extLst>
          </p:cNvPr>
          <p:cNvSpPr/>
          <p:nvPr/>
        </p:nvSpPr>
        <p:spPr>
          <a:xfrm>
            <a:off x="10918187" y="4290921"/>
            <a:ext cx="180000" cy="180000"/>
          </a:xfrm>
          <a:prstGeom prst="ellips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33" name="Elipse 132">
            <a:extLst>
              <a:ext uri="{FF2B5EF4-FFF2-40B4-BE49-F238E27FC236}">
                <a16:creationId xmlns:a16="http://schemas.microsoft.com/office/drawing/2014/main" id="{089D8912-BACE-4A8F-B9BE-AC1C2878A3F8}"/>
              </a:ext>
            </a:extLst>
          </p:cNvPr>
          <p:cNvSpPr/>
          <p:nvPr/>
        </p:nvSpPr>
        <p:spPr>
          <a:xfrm>
            <a:off x="10913803" y="4533886"/>
            <a:ext cx="180000" cy="180000"/>
          </a:xfrm>
          <a:prstGeom prst="ellips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34" name="Elipse 133">
            <a:extLst>
              <a:ext uri="{FF2B5EF4-FFF2-40B4-BE49-F238E27FC236}">
                <a16:creationId xmlns:a16="http://schemas.microsoft.com/office/drawing/2014/main" id="{88E08F99-BBFC-4AE8-AF74-E35041BD6811}"/>
              </a:ext>
            </a:extLst>
          </p:cNvPr>
          <p:cNvSpPr/>
          <p:nvPr/>
        </p:nvSpPr>
        <p:spPr>
          <a:xfrm>
            <a:off x="10915995" y="4768625"/>
            <a:ext cx="180000" cy="180000"/>
          </a:xfrm>
          <a:prstGeom prst="ellips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35" name="Elipse 134">
            <a:extLst>
              <a:ext uri="{FF2B5EF4-FFF2-40B4-BE49-F238E27FC236}">
                <a16:creationId xmlns:a16="http://schemas.microsoft.com/office/drawing/2014/main" id="{E3102BC2-FDAF-4377-A586-77C76C600B45}"/>
              </a:ext>
            </a:extLst>
          </p:cNvPr>
          <p:cNvSpPr/>
          <p:nvPr/>
        </p:nvSpPr>
        <p:spPr>
          <a:xfrm>
            <a:off x="10913803" y="5054097"/>
            <a:ext cx="180000" cy="180000"/>
          </a:xfrm>
          <a:prstGeom prst="ellips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36" name="Elipse 135">
            <a:extLst>
              <a:ext uri="{FF2B5EF4-FFF2-40B4-BE49-F238E27FC236}">
                <a16:creationId xmlns:a16="http://schemas.microsoft.com/office/drawing/2014/main" id="{E61ACD47-675B-4A0A-A629-B9A2A025DEDB}"/>
              </a:ext>
            </a:extLst>
          </p:cNvPr>
          <p:cNvSpPr/>
          <p:nvPr/>
        </p:nvSpPr>
        <p:spPr>
          <a:xfrm>
            <a:off x="11149266" y="3124794"/>
            <a:ext cx="180000" cy="180000"/>
          </a:xfrm>
          <a:prstGeom prst="ellips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37" name="Elipse 136">
            <a:extLst>
              <a:ext uri="{FF2B5EF4-FFF2-40B4-BE49-F238E27FC236}">
                <a16:creationId xmlns:a16="http://schemas.microsoft.com/office/drawing/2014/main" id="{231F1CBE-CB92-4138-9603-460B121339FA}"/>
              </a:ext>
            </a:extLst>
          </p:cNvPr>
          <p:cNvSpPr/>
          <p:nvPr/>
        </p:nvSpPr>
        <p:spPr>
          <a:xfrm>
            <a:off x="11151458" y="3359533"/>
            <a:ext cx="180000" cy="180000"/>
          </a:xfrm>
          <a:prstGeom prst="ellips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38" name="Elipse 137">
            <a:extLst>
              <a:ext uri="{FF2B5EF4-FFF2-40B4-BE49-F238E27FC236}">
                <a16:creationId xmlns:a16="http://schemas.microsoft.com/office/drawing/2014/main" id="{C2A0CC63-4769-45F6-AC40-5AC35B355A34}"/>
              </a:ext>
            </a:extLst>
          </p:cNvPr>
          <p:cNvSpPr/>
          <p:nvPr/>
        </p:nvSpPr>
        <p:spPr>
          <a:xfrm>
            <a:off x="11147074" y="3602498"/>
            <a:ext cx="180000" cy="180000"/>
          </a:xfrm>
          <a:prstGeom prst="ellips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39" name="Elipse 138">
            <a:extLst>
              <a:ext uri="{FF2B5EF4-FFF2-40B4-BE49-F238E27FC236}">
                <a16:creationId xmlns:a16="http://schemas.microsoft.com/office/drawing/2014/main" id="{EA7D11CF-0293-4E4D-AF05-B2BCDD2E8896}"/>
              </a:ext>
            </a:extLst>
          </p:cNvPr>
          <p:cNvSpPr/>
          <p:nvPr/>
        </p:nvSpPr>
        <p:spPr>
          <a:xfrm>
            <a:off x="11149266" y="3837237"/>
            <a:ext cx="180000" cy="180000"/>
          </a:xfrm>
          <a:prstGeom prst="ellips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40" name="Elipse 139">
            <a:extLst>
              <a:ext uri="{FF2B5EF4-FFF2-40B4-BE49-F238E27FC236}">
                <a16:creationId xmlns:a16="http://schemas.microsoft.com/office/drawing/2014/main" id="{7DDEA151-9AC3-4C85-B09C-C10D7CF1645A}"/>
              </a:ext>
            </a:extLst>
          </p:cNvPr>
          <p:cNvSpPr/>
          <p:nvPr/>
        </p:nvSpPr>
        <p:spPr>
          <a:xfrm>
            <a:off x="11149266" y="4076715"/>
            <a:ext cx="180000" cy="180000"/>
          </a:xfrm>
          <a:prstGeom prst="ellips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41" name="Elipse 140">
            <a:extLst>
              <a:ext uri="{FF2B5EF4-FFF2-40B4-BE49-F238E27FC236}">
                <a16:creationId xmlns:a16="http://schemas.microsoft.com/office/drawing/2014/main" id="{CBEAD609-D210-4404-BF0F-AADBCA46148B}"/>
              </a:ext>
            </a:extLst>
          </p:cNvPr>
          <p:cNvSpPr/>
          <p:nvPr/>
        </p:nvSpPr>
        <p:spPr>
          <a:xfrm>
            <a:off x="11151458" y="4311454"/>
            <a:ext cx="180000" cy="180000"/>
          </a:xfrm>
          <a:prstGeom prst="ellips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42" name="Elipse 141">
            <a:extLst>
              <a:ext uri="{FF2B5EF4-FFF2-40B4-BE49-F238E27FC236}">
                <a16:creationId xmlns:a16="http://schemas.microsoft.com/office/drawing/2014/main" id="{776826CE-769E-4969-A1E5-5A7EA589E5CD}"/>
              </a:ext>
            </a:extLst>
          </p:cNvPr>
          <p:cNvSpPr/>
          <p:nvPr/>
        </p:nvSpPr>
        <p:spPr>
          <a:xfrm>
            <a:off x="11147074" y="4554419"/>
            <a:ext cx="180000" cy="180000"/>
          </a:xfrm>
          <a:prstGeom prst="ellips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43" name="Elipse 142">
            <a:extLst>
              <a:ext uri="{FF2B5EF4-FFF2-40B4-BE49-F238E27FC236}">
                <a16:creationId xmlns:a16="http://schemas.microsoft.com/office/drawing/2014/main" id="{DDB21E67-5DEA-40F9-A6E2-79A8BAB6CADE}"/>
              </a:ext>
            </a:extLst>
          </p:cNvPr>
          <p:cNvSpPr/>
          <p:nvPr/>
        </p:nvSpPr>
        <p:spPr>
          <a:xfrm>
            <a:off x="11149266" y="4789158"/>
            <a:ext cx="180000" cy="180000"/>
          </a:xfrm>
          <a:prstGeom prst="ellips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44" name="Elipse 143">
            <a:extLst>
              <a:ext uri="{FF2B5EF4-FFF2-40B4-BE49-F238E27FC236}">
                <a16:creationId xmlns:a16="http://schemas.microsoft.com/office/drawing/2014/main" id="{C0ED7A42-0BEA-4AD5-9434-770F90A5AADE}"/>
              </a:ext>
            </a:extLst>
          </p:cNvPr>
          <p:cNvSpPr/>
          <p:nvPr/>
        </p:nvSpPr>
        <p:spPr>
          <a:xfrm>
            <a:off x="11147074" y="5074630"/>
            <a:ext cx="180000" cy="180000"/>
          </a:xfrm>
          <a:prstGeom prst="ellips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45" name="Elipse 144">
            <a:extLst>
              <a:ext uri="{FF2B5EF4-FFF2-40B4-BE49-F238E27FC236}">
                <a16:creationId xmlns:a16="http://schemas.microsoft.com/office/drawing/2014/main" id="{D3447AF5-E3C4-4F0E-91AD-D95152EC47C0}"/>
              </a:ext>
            </a:extLst>
          </p:cNvPr>
          <p:cNvSpPr/>
          <p:nvPr/>
        </p:nvSpPr>
        <p:spPr>
          <a:xfrm>
            <a:off x="11397172" y="3124794"/>
            <a:ext cx="180000" cy="180000"/>
          </a:xfrm>
          <a:prstGeom prst="ellips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46" name="Elipse 145">
            <a:extLst>
              <a:ext uri="{FF2B5EF4-FFF2-40B4-BE49-F238E27FC236}">
                <a16:creationId xmlns:a16="http://schemas.microsoft.com/office/drawing/2014/main" id="{4C964EEE-0E8B-4002-85A2-8E110C07CDA0}"/>
              </a:ext>
            </a:extLst>
          </p:cNvPr>
          <p:cNvSpPr/>
          <p:nvPr/>
        </p:nvSpPr>
        <p:spPr>
          <a:xfrm>
            <a:off x="11399364" y="3359533"/>
            <a:ext cx="180000" cy="180000"/>
          </a:xfrm>
          <a:prstGeom prst="ellips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47" name="Elipse 146">
            <a:extLst>
              <a:ext uri="{FF2B5EF4-FFF2-40B4-BE49-F238E27FC236}">
                <a16:creationId xmlns:a16="http://schemas.microsoft.com/office/drawing/2014/main" id="{94D1A77C-F939-44A4-8B91-94DDDB7FBB92}"/>
              </a:ext>
            </a:extLst>
          </p:cNvPr>
          <p:cNvSpPr/>
          <p:nvPr/>
        </p:nvSpPr>
        <p:spPr>
          <a:xfrm>
            <a:off x="11394980" y="3602498"/>
            <a:ext cx="180000" cy="180000"/>
          </a:xfrm>
          <a:prstGeom prst="ellips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48" name="Elipse 147">
            <a:extLst>
              <a:ext uri="{FF2B5EF4-FFF2-40B4-BE49-F238E27FC236}">
                <a16:creationId xmlns:a16="http://schemas.microsoft.com/office/drawing/2014/main" id="{A067A850-EBBA-4685-AD41-0E26AA96B971}"/>
              </a:ext>
            </a:extLst>
          </p:cNvPr>
          <p:cNvSpPr/>
          <p:nvPr/>
        </p:nvSpPr>
        <p:spPr>
          <a:xfrm>
            <a:off x="11397172" y="3837237"/>
            <a:ext cx="180000" cy="180000"/>
          </a:xfrm>
          <a:prstGeom prst="ellips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49" name="Elipse 148">
            <a:extLst>
              <a:ext uri="{FF2B5EF4-FFF2-40B4-BE49-F238E27FC236}">
                <a16:creationId xmlns:a16="http://schemas.microsoft.com/office/drawing/2014/main" id="{B70C9D9A-062D-4327-95B0-63B8AB3BBE1F}"/>
              </a:ext>
            </a:extLst>
          </p:cNvPr>
          <p:cNvSpPr/>
          <p:nvPr/>
        </p:nvSpPr>
        <p:spPr>
          <a:xfrm>
            <a:off x="11397172" y="4076715"/>
            <a:ext cx="180000" cy="180000"/>
          </a:xfrm>
          <a:prstGeom prst="ellips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50" name="Elipse 149">
            <a:extLst>
              <a:ext uri="{FF2B5EF4-FFF2-40B4-BE49-F238E27FC236}">
                <a16:creationId xmlns:a16="http://schemas.microsoft.com/office/drawing/2014/main" id="{A31DEB78-A796-4692-B2D6-8619BCC6B8A3}"/>
              </a:ext>
            </a:extLst>
          </p:cNvPr>
          <p:cNvSpPr/>
          <p:nvPr/>
        </p:nvSpPr>
        <p:spPr>
          <a:xfrm>
            <a:off x="11399364" y="4311454"/>
            <a:ext cx="180000" cy="180000"/>
          </a:xfrm>
          <a:prstGeom prst="ellips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51" name="Elipse 150">
            <a:extLst>
              <a:ext uri="{FF2B5EF4-FFF2-40B4-BE49-F238E27FC236}">
                <a16:creationId xmlns:a16="http://schemas.microsoft.com/office/drawing/2014/main" id="{3F565BD3-4D0B-4C65-B609-E94E3716E5AC}"/>
              </a:ext>
            </a:extLst>
          </p:cNvPr>
          <p:cNvSpPr/>
          <p:nvPr/>
        </p:nvSpPr>
        <p:spPr>
          <a:xfrm>
            <a:off x="11394980" y="4554419"/>
            <a:ext cx="180000" cy="180000"/>
          </a:xfrm>
          <a:prstGeom prst="ellips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52" name="Elipse 151">
            <a:extLst>
              <a:ext uri="{FF2B5EF4-FFF2-40B4-BE49-F238E27FC236}">
                <a16:creationId xmlns:a16="http://schemas.microsoft.com/office/drawing/2014/main" id="{E5F25104-73BD-4334-B0B2-C72029A9C62F}"/>
              </a:ext>
            </a:extLst>
          </p:cNvPr>
          <p:cNvSpPr/>
          <p:nvPr/>
        </p:nvSpPr>
        <p:spPr>
          <a:xfrm>
            <a:off x="11397172" y="4789158"/>
            <a:ext cx="180000" cy="180000"/>
          </a:xfrm>
          <a:prstGeom prst="ellips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53" name="Elipse 152">
            <a:extLst>
              <a:ext uri="{FF2B5EF4-FFF2-40B4-BE49-F238E27FC236}">
                <a16:creationId xmlns:a16="http://schemas.microsoft.com/office/drawing/2014/main" id="{5D1065DA-11B6-43BB-A673-14A0EF1FAE8B}"/>
              </a:ext>
            </a:extLst>
          </p:cNvPr>
          <p:cNvSpPr/>
          <p:nvPr/>
        </p:nvSpPr>
        <p:spPr>
          <a:xfrm>
            <a:off x="11394980" y="5074630"/>
            <a:ext cx="180000" cy="180000"/>
          </a:xfrm>
          <a:prstGeom prst="ellips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54" name="Elipse 153">
            <a:extLst>
              <a:ext uri="{FF2B5EF4-FFF2-40B4-BE49-F238E27FC236}">
                <a16:creationId xmlns:a16="http://schemas.microsoft.com/office/drawing/2014/main" id="{4C63F00C-F9F8-4DD1-958B-E7C18E048DD0}"/>
              </a:ext>
            </a:extLst>
          </p:cNvPr>
          <p:cNvSpPr/>
          <p:nvPr/>
        </p:nvSpPr>
        <p:spPr>
          <a:xfrm>
            <a:off x="11642446" y="3124794"/>
            <a:ext cx="180000" cy="180000"/>
          </a:xfrm>
          <a:prstGeom prst="ellips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55" name="Elipse 154">
            <a:extLst>
              <a:ext uri="{FF2B5EF4-FFF2-40B4-BE49-F238E27FC236}">
                <a16:creationId xmlns:a16="http://schemas.microsoft.com/office/drawing/2014/main" id="{A49EC2C5-97D9-475A-AEE4-5E14B7BA518C}"/>
              </a:ext>
            </a:extLst>
          </p:cNvPr>
          <p:cNvSpPr/>
          <p:nvPr/>
        </p:nvSpPr>
        <p:spPr>
          <a:xfrm>
            <a:off x="11644638" y="3359533"/>
            <a:ext cx="180000" cy="180000"/>
          </a:xfrm>
          <a:prstGeom prst="ellips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56" name="Elipse 155">
            <a:extLst>
              <a:ext uri="{FF2B5EF4-FFF2-40B4-BE49-F238E27FC236}">
                <a16:creationId xmlns:a16="http://schemas.microsoft.com/office/drawing/2014/main" id="{733C8B6D-CB8A-465A-823E-A91B2405D5E8}"/>
              </a:ext>
            </a:extLst>
          </p:cNvPr>
          <p:cNvSpPr/>
          <p:nvPr/>
        </p:nvSpPr>
        <p:spPr>
          <a:xfrm>
            <a:off x="11640254" y="3602498"/>
            <a:ext cx="180000" cy="180000"/>
          </a:xfrm>
          <a:prstGeom prst="ellips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57" name="Elipse 156">
            <a:extLst>
              <a:ext uri="{FF2B5EF4-FFF2-40B4-BE49-F238E27FC236}">
                <a16:creationId xmlns:a16="http://schemas.microsoft.com/office/drawing/2014/main" id="{32231925-3728-4264-966B-0931DCB5E208}"/>
              </a:ext>
            </a:extLst>
          </p:cNvPr>
          <p:cNvSpPr/>
          <p:nvPr/>
        </p:nvSpPr>
        <p:spPr>
          <a:xfrm>
            <a:off x="11642446" y="3837237"/>
            <a:ext cx="180000" cy="180000"/>
          </a:xfrm>
          <a:prstGeom prst="ellips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58" name="Elipse 157">
            <a:extLst>
              <a:ext uri="{FF2B5EF4-FFF2-40B4-BE49-F238E27FC236}">
                <a16:creationId xmlns:a16="http://schemas.microsoft.com/office/drawing/2014/main" id="{8AC8EA2E-B55B-44B4-82EB-978F73487BC7}"/>
              </a:ext>
            </a:extLst>
          </p:cNvPr>
          <p:cNvSpPr/>
          <p:nvPr/>
        </p:nvSpPr>
        <p:spPr>
          <a:xfrm>
            <a:off x="11642446" y="4076715"/>
            <a:ext cx="180000" cy="180000"/>
          </a:xfrm>
          <a:prstGeom prst="ellips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59" name="Elipse 158">
            <a:extLst>
              <a:ext uri="{FF2B5EF4-FFF2-40B4-BE49-F238E27FC236}">
                <a16:creationId xmlns:a16="http://schemas.microsoft.com/office/drawing/2014/main" id="{8E4A7739-682D-4687-ADA3-64D739C9A61A}"/>
              </a:ext>
            </a:extLst>
          </p:cNvPr>
          <p:cNvSpPr/>
          <p:nvPr/>
        </p:nvSpPr>
        <p:spPr>
          <a:xfrm>
            <a:off x="11644638" y="4311454"/>
            <a:ext cx="180000" cy="180000"/>
          </a:xfrm>
          <a:prstGeom prst="ellips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60" name="Elipse 159">
            <a:extLst>
              <a:ext uri="{FF2B5EF4-FFF2-40B4-BE49-F238E27FC236}">
                <a16:creationId xmlns:a16="http://schemas.microsoft.com/office/drawing/2014/main" id="{A125C3CB-2601-4743-BD02-72ED95CFEB72}"/>
              </a:ext>
            </a:extLst>
          </p:cNvPr>
          <p:cNvSpPr/>
          <p:nvPr/>
        </p:nvSpPr>
        <p:spPr>
          <a:xfrm>
            <a:off x="11640254" y="4554419"/>
            <a:ext cx="180000" cy="180000"/>
          </a:xfrm>
          <a:prstGeom prst="ellips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61" name="Elipse 160">
            <a:extLst>
              <a:ext uri="{FF2B5EF4-FFF2-40B4-BE49-F238E27FC236}">
                <a16:creationId xmlns:a16="http://schemas.microsoft.com/office/drawing/2014/main" id="{3B8FA5EB-1C6E-4228-BFCE-7EE915734D39}"/>
              </a:ext>
            </a:extLst>
          </p:cNvPr>
          <p:cNvSpPr/>
          <p:nvPr/>
        </p:nvSpPr>
        <p:spPr>
          <a:xfrm>
            <a:off x="11642446" y="4789158"/>
            <a:ext cx="180000" cy="180000"/>
          </a:xfrm>
          <a:prstGeom prst="ellips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62" name="Elipse 161">
            <a:extLst>
              <a:ext uri="{FF2B5EF4-FFF2-40B4-BE49-F238E27FC236}">
                <a16:creationId xmlns:a16="http://schemas.microsoft.com/office/drawing/2014/main" id="{690FFD9D-CC56-481D-8C6E-BBAA9B7BCD80}"/>
              </a:ext>
            </a:extLst>
          </p:cNvPr>
          <p:cNvSpPr/>
          <p:nvPr/>
        </p:nvSpPr>
        <p:spPr>
          <a:xfrm>
            <a:off x="11640254" y="5074630"/>
            <a:ext cx="180000" cy="180000"/>
          </a:xfrm>
          <a:prstGeom prst="ellips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72" name="CuadroTexto 171">
            <a:extLst>
              <a:ext uri="{FF2B5EF4-FFF2-40B4-BE49-F238E27FC236}">
                <a16:creationId xmlns:a16="http://schemas.microsoft.com/office/drawing/2014/main" id="{83A47C9A-25DA-498B-B30E-AF03CC3F3A30}"/>
              </a:ext>
            </a:extLst>
          </p:cNvPr>
          <p:cNvSpPr txBox="1"/>
          <p:nvPr/>
        </p:nvSpPr>
        <p:spPr>
          <a:xfrm>
            <a:off x="9951372" y="2341379"/>
            <a:ext cx="2146852" cy="369332"/>
          </a:xfrm>
          <a:prstGeom prst="rect">
            <a:avLst/>
          </a:prstGeom>
          <a:noFill/>
        </p:spPr>
        <p:txBody>
          <a:bodyPr wrap="square" rtlCol="0">
            <a:spAutoFit/>
          </a:bodyPr>
          <a:lstStyle/>
          <a:p>
            <a:pPr algn="ctr"/>
            <a:r>
              <a:rPr lang="es-ES" b="1" dirty="0">
                <a:latin typeface="AmpleSoft-Bold" panose="02000000000000000000" pitchFamily="2" charset="0"/>
              </a:rPr>
              <a:t>Consumo</a:t>
            </a:r>
            <a:endParaRPr lang="es-CO" b="1" dirty="0">
              <a:latin typeface="AmpleSoft-Bold" panose="02000000000000000000" pitchFamily="2" charset="0"/>
            </a:endParaRPr>
          </a:p>
        </p:txBody>
      </p:sp>
      <p:sp>
        <p:nvSpPr>
          <p:cNvPr id="173" name="CuadroTexto 172">
            <a:extLst>
              <a:ext uri="{FF2B5EF4-FFF2-40B4-BE49-F238E27FC236}">
                <a16:creationId xmlns:a16="http://schemas.microsoft.com/office/drawing/2014/main" id="{D25FC60D-D98F-4851-A135-B0AAC29B521B}"/>
              </a:ext>
            </a:extLst>
          </p:cNvPr>
          <p:cNvSpPr txBox="1"/>
          <p:nvPr/>
        </p:nvSpPr>
        <p:spPr>
          <a:xfrm>
            <a:off x="1020417" y="150383"/>
            <a:ext cx="10522226" cy="1938992"/>
          </a:xfrm>
          <a:prstGeom prst="rect">
            <a:avLst/>
          </a:prstGeom>
          <a:noFill/>
        </p:spPr>
        <p:txBody>
          <a:bodyPr wrap="square" rtlCol="0">
            <a:spAutoFit/>
          </a:bodyPr>
          <a:lstStyle/>
          <a:p>
            <a:pPr algn="ctr"/>
            <a:r>
              <a:rPr lang="es-ES" sz="6000" b="1" dirty="0">
                <a:solidFill>
                  <a:srgbClr val="7030A0"/>
                </a:solidFill>
                <a:latin typeface="AmpleSoft-Bold" panose="02000000000000000000" pitchFamily="2" charset="0"/>
              </a:rPr>
              <a:t>Cadena de Valor y Suministro Convencional</a:t>
            </a:r>
            <a:endParaRPr lang="es-CO" sz="6000" b="1" dirty="0">
              <a:solidFill>
                <a:srgbClr val="7030A0"/>
              </a:solidFill>
              <a:latin typeface="AmpleSoft-Bold" panose="02000000000000000000" pitchFamily="2" charset="0"/>
            </a:endParaRPr>
          </a:p>
        </p:txBody>
      </p:sp>
    </p:spTree>
    <p:extLst>
      <p:ext uri="{BB962C8B-B14F-4D97-AF65-F5344CB8AC3E}">
        <p14:creationId xmlns:p14="http://schemas.microsoft.com/office/powerpoint/2010/main" val="377585094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uadroTexto 11">
            <a:extLst>
              <a:ext uri="{FF2B5EF4-FFF2-40B4-BE49-F238E27FC236}">
                <a16:creationId xmlns:a16="http://schemas.microsoft.com/office/drawing/2014/main" id="{0F1FB527-8C31-4D6F-807A-24542F4950FA}"/>
              </a:ext>
            </a:extLst>
          </p:cNvPr>
          <p:cNvSpPr txBox="1"/>
          <p:nvPr/>
        </p:nvSpPr>
        <p:spPr>
          <a:xfrm>
            <a:off x="914400" y="150383"/>
            <a:ext cx="10628243" cy="1938992"/>
          </a:xfrm>
          <a:prstGeom prst="rect">
            <a:avLst/>
          </a:prstGeom>
          <a:noFill/>
        </p:spPr>
        <p:txBody>
          <a:bodyPr wrap="square" rtlCol="0">
            <a:spAutoFit/>
          </a:bodyPr>
          <a:lstStyle/>
          <a:p>
            <a:pPr algn="ctr"/>
            <a:r>
              <a:rPr lang="es-ES" sz="6000" b="1" dirty="0">
                <a:solidFill>
                  <a:srgbClr val="7030A0"/>
                </a:solidFill>
                <a:latin typeface="AmpleSoft-Bold" panose="02000000000000000000" pitchFamily="2" charset="0"/>
              </a:rPr>
              <a:t>Cadena de Valor y Suministro En Condición de Emergencia </a:t>
            </a:r>
            <a:endParaRPr lang="es-CO" sz="6000" b="1" dirty="0">
              <a:solidFill>
                <a:srgbClr val="7030A0"/>
              </a:solidFill>
              <a:latin typeface="AmpleSoft-Bold" panose="02000000000000000000" pitchFamily="2" charset="0"/>
            </a:endParaRPr>
          </a:p>
        </p:txBody>
      </p:sp>
      <p:sp>
        <p:nvSpPr>
          <p:cNvPr id="16" name="Flecha: cheurón 15">
            <a:extLst>
              <a:ext uri="{FF2B5EF4-FFF2-40B4-BE49-F238E27FC236}">
                <a16:creationId xmlns:a16="http://schemas.microsoft.com/office/drawing/2014/main" id="{85574120-A350-4A2E-86E8-B100F9B0BB90}"/>
              </a:ext>
            </a:extLst>
          </p:cNvPr>
          <p:cNvSpPr/>
          <p:nvPr/>
        </p:nvSpPr>
        <p:spPr>
          <a:xfrm>
            <a:off x="1127557" y="4225287"/>
            <a:ext cx="1007166" cy="1073426"/>
          </a:xfrm>
          <a:prstGeom prst="chevron">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solidFill>
                <a:schemeClr val="tx1"/>
              </a:solidFill>
            </a:endParaRPr>
          </a:p>
        </p:txBody>
      </p:sp>
      <p:sp>
        <p:nvSpPr>
          <p:cNvPr id="17" name="Flecha: cheurón 16">
            <a:extLst>
              <a:ext uri="{FF2B5EF4-FFF2-40B4-BE49-F238E27FC236}">
                <a16:creationId xmlns:a16="http://schemas.microsoft.com/office/drawing/2014/main" id="{26A214C4-FEB2-4CB3-9DDD-6FBACA84869F}"/>
              </a:ext>
            </a:extLst>
          </p:cNvPr>
          <p:cNvSpPr/>
          <p:nvPr/>
        </p:nvSpPr>
        <p:spPr>
          <a:xfrm>
            <a:off x="1870801" y="4225287"/>
            <a:ext cx="1007166" cy="1073426"/>
          </a:xfrm>
          <a:prstGeom prst="chevron">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solidFill>
                <a:schemeClr val="tx1"/>
              </a:solidFill>
            </a:endParaRPr>
          </a:p>
        </p:txBody>
      </p:sp>
      <p:sp>
        <p:nvSpPr>
          <p:cNvPr id="18" name="Flecha: cheurón 17">
            <a:extLst>
              <a:ext uri="{FF2B5EF4-FFF2-40B4-BE49-F238E27FC236}">
                <a16:creationId xmlns:a16="http://schemas.microsoft.com/office/drawing/2014/main" id="{FBC93C89-5B5A-4F62-BBB5-03D2EC901EF7}"/>
              </a:ext>
            </a:extLst>
          </p:cNvPr>
          <p:cNvSpPr/>
          <p:nvPr/>
        </p:nvSpPr>
        <p:spPr>
          <a:xfrm>
            <a:off x="1139687" y="3038061"/>
            <a:ext cx="1007166" cy="1073426"/>
          </a:xfrm>
          <a:prstGeom prst="chevron">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solidFill>
                <a:schemeClr val="tx1"/>
              </a:solidFill>
            </a:endParaRPr>
          </a:p>
        </p:txBody>
      </p:sp>
      <p:sp>
        <p:nvSpPr>
          <p:cNvPr id="19" name="Flecha: cheurón 18">
            <a:extLst>
              <a:ext uri="{FF2B5EF4-FFF2-40B4-BE49-F238E27FC236}">
                <a16:creationId xmlns:a16="http://schemas.microsoft.com/office/drawing/2014/main" id="{FBF3523C-3EAB-45B7-8B84-ADC553790CC1}"/>
              </a:ext>
            </a:extLst>
          </p:cNvPr>
          <p:cNvSpPr/>
          <p:nvPr/>
        </p:nvSpPr>
        <p:spPr>
          <a:xfrm>
            <a:off x="1882931" y="3038061"/>
            <a:ext cx="1007166" cy="1073426"/>
          </a:xfrm>
          <a:prstGeom prst="chevron">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solidFill>
                <a:schemeClr val="tx1"/>
              </a:solidFill>
            </a:endParaRPr>
          </a:p>
        </p:txBody>
      </p:sp>
      <p:sp>
        <p:nvSpPr>
          <p:cNvPr id="9" name="CuadroTexto 8">
            <a:extLst>
              <a:ext uri="{FF2B5EF4-FFF2-40B4-BE49-F238E27FC236}">
                <a16:creationId xmlns:a16="http://schemas.microsoft.com/office/drawing/2014/main" id="{DA15820A-9643-4549-9D1A-BF3E3C79764E}"/>
              </a:ext>
            </a:extLst>
          </p:cNvPr>
          <p:cNvSpPr txBox="1"/>
          <p:nvPr/>
        </p:nvSpPr>
        <p:spPr>
          <a:xfrm>
            <a:off x="914400" y="2277930"/>
            <a:ext cx="2146852" cy="646331"/>
          </a:xfrm>
          <a:prstGeom prst="rect">
            <a:avLst/>
          </a:prstGeom>
          <a:noFill/>
        </p:spPr>
        <p:txBody>
          <a:bodyPr wrap="square" rtlCol="0">
            <a:spAutoFit/>
          </a:bodyPr>
          <a:lstStyle/>
          <a:p>
            <a:pPr algn="ctr"/>
            <a:r>
              <a:rPr lang="es-ES" b="1" dirty="0">
                <a:latin typeface="AmpleSoft-Bold" panose="02000000000000000000" pitchFamily="2" charset="0"/>
              </a:rPr>
              <a:t>Insumos y Materias Primas</a:t>
            </a:r>
            <a:endParaRPr lang="es-CO" b="1" dirty="0">
              <a:latin typeface="AmpleSoft-Bold" panose="02000000000000000000" pitchFamily="2" charset="0"/>
            </a:endParaRPr>
          </a:p>
        </p:txBody>
      </p:sp>
      <p:sp>
        <p:nvSpPr>
          <p:cNvPr id="20" name="CuadroTexto 19">
            <a:extLst>
              <a:ext uri="{FF2B5EF4-FFF2-40B4-BE49-F238E27FC236}">
                <a16:creationId xmlns:a16="http://schemas.microsoft.com/office/drawing/2014/main" id="{08A721DF-BD17-40B3-8F5D-E43095DB91FB}"/>
              </a:ext>
            </a:extLst>
          </p:cNvPr>
          <p:cNvSpPr txBox="1"/>
          <p:nvPr/>
        </p:nvSpPr>
        <p:spPr>
          <a:xfrm>
            <a:off x="5630953" y="2313717"/>
            <a:ext cx="2146852" cy="369332"/>
          </a:xfrm>
          <a:prstGeom prst="rect">
            <a:avLst/>
          </a:prstGeom>
          <a:noFill/>
        </p:spPr>
        <p:txBody>
          <a:bodyPr wrap="square" rtlCol="0">
            <a:spAutoFit/>
          </a:bodyPr>
          <a:lstStyle/>
          <a:p>
            <a:pPr algn="ctr"/>
            <a:r>
              <a:rPr lang="es-ES" b="1" dirty="0">
                <a:latin typeface="AmpleSoft-Bold" panose="02000000000000000000" pitchFamily="2" charset="0"/>
              </a:rPr>
              <a:t>Producción</a:t>
            </a:r>
            <a:endParaRPr lang="es-CO" b="1" dirty="0">
              <a:latin typeface="AmpleSoft-Bold" panose="02000000000000000000" pitchFamily="2" charset="0"/>
            </a:endParaRPr>
          </a:p>
        </p:txBody>
      </p:sp>
      <p:sp>
        <p:nvSpPr>
          <p:cNvPr id="10" name="Paralelogramo 9">
            <a:extLst>
              <a:ext uri="{FF2B5EF4-FFF2-40B4-BE49-F238E27FC236}">
                <a16:creationId xmlns:a16="http://schemas.microsoft.com/office/drawing/2014/main" id="{AC9D46C7-B55C-466B-82A4-9F3A19CE9C3D}"/>
              </a:ext>
            </a:extLst>
          </p:cNvPr>
          <p:cNvSpPr/>
          <p:nvPr/>
        </p:nvSpPr>
        <p:spPr>
          <a:xfrm rot="19010998">
            <a:off x="3518788" y="3016019"/>
            <a:ext cx="360000" cy="1073426"/>
          </a:xfrm>
          <a:prstGeom prst="parallelogram">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1" name="Paralelogramo 20">
            <a:extLst>
              <a:ext uri="{FF2B5EF4-FFF2-40B4-BE49-F238E27FC236}">
                <a16:creationId xmlns:a16="http://schemas.microsoft.com/office/drawing/2014/main" id="{201D2B64-CF8A-4128-A19F-BA93716AAA0C}"/>
              </a:ext>
            </a:extLst>
          </p:cNvPr>
          <p:cNvSpPr/>
          <p:nvPr/>
        </p:nvSpPr>
        <p:spPr>
          <a:xfrm rot="19010998">
            <a:off x="3956112" y="3016019"/>
            <a:ext cx="360000" cy="1073426"/>
          </a:xfrm>
          <a:prstGeom prst="parallelogram">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36" name="Elipse 35">
            <a:extLst>
              <a:ext uri="{FF2B5EF4-FFF2-40B4-BE49-F238E27FC236}">
                <a16:creationId xmlns:a16="http://schemas.microsoft.com/office/drawing/2014/main" id="{CF53ED13-2962-46A1-8CEF-5E6188B12414}"/>
              </a:ext>
            </a:extLst>
          </p:cNvPr>
          <p:cNvSpPr/>
          <p:nvPr/>
        </p:nvSpPr>
        <p:spPr>
          <a:xfrm>
            <a:off x="8990590" y="3060671"/>
            <a:ext cx="397565" cy="396000"/>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37" name="Elipse 36">
            <a:extLst>
              <a:ext uri="{FF2B5EF4-FFF2-40B4-BE49-F238E27FC236}">
                <a16:creationId xmlns:a16="http://schemas.microsoft.com/office/drawing/2014/main" id="{12F14292-8E56-4DF9-97D9-3B4DEBFFCDED}"/>
              </a:ext>
            </a:extLst>
          </p:cNvPr>
          <p:cNvSpPr/>
          <p:nvPr/>
        </p:nvSpPr>
        <p:spPr>
          <a:xfrm>
            <a:off x="8990590" y="3510704"/>
            <a:ext cx="397565" cy="39600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38" name="Elipse 37">
            <a:extLst>
              <a:ext uri="{FF2B5EF4-FFF2-40B4-BE49-F238E27FC236}">
                <a16:creationId xmlns:a16="http://schemas.microsoft.com/office/drawing/2014/main" id="{EFAF5ACC-54AE-40E3-B030-147E8421B5C4}"/>
              </a:ext>
            </a:extLst>
          </p:cNvPr>
          <p:cNvSpPr/>
          <p:nvPr/>
        </p:nvSpPr>
        <p:spPr>
          <a:xfrm>
            <a:off x="8990590" y="3960741"/>
            <a:ext cx="397565" cy="39600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39" name="Elipse 38">
            <a:extLst>
              <a:ext uri="{FF2B5EF4-FFF2-40B4-BE49-F238E27FC236}">
                <a16:creationId xmlns:a16="http://schemas.microsoft.com/office/drawing/2014/main" id="{7F942B99-1E13-4490-AB8A-AB5549D8BDB8}"/>
              </a:ext>
            </a:extLst>
          </p:cNvPr>
          <p:cNvSpPr/>
          <p:nvPr/>
        </p:nvSpPr>
        <p:spPr>
          <a:xfrm>
            <a:off x="8957459" y="4426224"/>
            <a:ext cx="397565" cy="396000"/>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40" name="Elipse 39">
            <a:extLst>
              <a:ext uri="{FF2B5EF4-FFF2-40B4-BE49-F238E27FC236}">
                <a16:creationId xmlns:a16="http://schemas.microsoft.com/office/drawing/2014/main" id="{C1C75FE1-EAA5-48E4-B84B-643D7C7899D4}"/>
              </a:ext>
            </a:extLst>
          </p:cNvPr>
          <p:cNvSpPr/>
          <p:nvPr/>
        </p:nvSpPr>
        <p:spPr>
          <a:xfrm>
            <a:off x="8957459" y="4899989"/>
            <a:ext cx="397565" cy="39600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41" name="CuadroTexto 40">
            <a:extLst>
              <a:ext uri="{FF2B5EF4-FFF2-40B4-BE49-F238E27FC236}">
                <a16:creationId xmlns:a16="http://schemas.microsoft.com/office/drawing/2014/main" id="{E53A7DBE-8E19-4645-B7BA-00EBD86F69FB}"/>
              </a:ext>
            </a:extLst>
          </p:cNvPr>
          <p:cNvSpPr txBox="1"/>
          <p:nvPr/>
        </p:nvSpPr>
        <p:spPr>
          <a:xfrm>
            <a:off x="7804520" y="2319994"/>
            <a:ext cx="2146852" cy="369332"/>
          </a:xfrm>
          <a:prstGeom prst="rect">
            <a:avLst/>
          </a:prstGeom>
          <a:noFill/>
        </p:spPr>
        <p:txBody>
          <a:bodyPr wrap="square" rtlCol="0">
            <a:spAutoFit/>
          </a:bodyPr>
          <a:lstStyle/>
          <a:p>
            <a:pPr algn="ctr"/>
            <a:r>
              <a:rPr lang="es-ES" b="1" dirty="0">
                <a:latin typeface="AmpleSoft-Bold" panose="02000000000000000000" pitchFamily="2" charset="0"/>
              </a:rPr>
              <a:t>Distribución</a:t>
            </a:r>
            <a:endParaRPr lang="es-CO" b="1" dirty="0">
              <a:latin typeface="AmpleSoft-Bold" panose="02000000000000000000" pitchFamily="2" charset="0"/>
            </a:endParaRPr>
          </a:p>
        </p:txBody>
      </p:sp>
      <p:sp>
        <p:nvSpPr>
          <p:cNvPr id="42" name="CuadroTexto 41">
            <a:extLst>
              <a:ext uri="{FF2B5EF4-FFF2-40B4-BE49-F238E27FC236}">
                <a16:creationId xmlns:a16="http://schemas.microsoft.com/office/drawing/2014/main" id="{AFC1780A-4E95-462D-BCF3-EF9BB975B205}"/>
              </a:ext>
            </a:extLst>
          </p:cNvPr>
          <p:cNvSpPr txBox="1"/>
          <p:nvPr/>
        </p:nvSpPr>
        <p:spPr>
          <a:xfrm>
            <a:off x="3200402" y="2298964"/>
            <a:ext cx="2146852" cy="369332"/>
          </a:xfrm>
          <a:prstGeom prst="rect">
            <a:avLst/>
          </a:prstGeom>
          <a:noFill/>
        </p:spPr>
        <p:txBody>
          <a:bodyPr wrap="square" rtlCol="0">
            <a:spAutoFit/>
          </a:bodyPr>
          <a:lstStyle/>
          <a:p>
            <a:pPr algn="ctr"/>
            <a:r>
              <a:rPr lang="es-ES" b="1" dirty="0">
                <a:latin typeface="AmpleSoft-Bold" panose="02000000000000000000" pitchFamily="2" charset="0"/>
              </a:rPr>
              <a:t>Abastecimiento</a:t>
            </a:r>
            <a:endParaRPr lang="es-CO" b="1" dirty="0">
              <a:latin typeface="AmpleSoft-Bold" panose="02000000000000000000" pitchFamily="2" charset="0"/>
            </a:endParaRPr>
          </a:p>
        </p:txBody>
      </p:sp>
      <p:sp>
        <p:nvSpPr>
          <p:cNvPr id="44" name="Paralelogramo 43">
            <a:extLst>
              <a:ext uri="{FF2B5EF4-FFF2-40B4-BE49-F238E27FC236}">
                <a16:creationId xmlns:a16="http://schemas.microsoft.com/office/drawing/2014/main" id="{11649E3E-A06E-4131-A8E1-3B1E5F1F185D}"/>
              </a:ext>
            </a:extLst>
          </p:cNvPr>
          <p:cNvSpPr/>
          <p:nvPr/>
        </p:nvSpPr>
        <p:spPr>
          <a:xfrm rot="19010998">
            <a:off x="4382418" y="3016019"/>
            <a:ext cx="360000" cy="1073426"/>
          </a:xfrm>
          <a:prstGeom prst="parallelogram">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45" name="Paralelogramo 44">
            <a:extLst>
              <a:ext uri="{FF2B5EF4-FFF2-40B4-BE49-F238E27FC236}">
                <a16:creationId xmlns:a16="http://schemas.microsoft.com/office/drawing/2014/main" id="{54AE59BD-C4D2-47C3-B964-A8884C5346C0}"/>
              </a:ext>
            </a:extLst>
          </p:cNvPr>
          <p:cNvSpPr/>
          <p:nvPr/>
        </p:nvSpPr>
        <p:spPr>
          <a:xfrm rot="19010998">
            <a:off x="4819742" y="3016019"/>
            <a:ext cx="360000" cy="1073426"/>
          </a:xfrm>
          <a:prstGeom prst="parallelogram">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2052" name="Picture 4" descr="Resultado de imagen para red gear icon">
            <a:extLst>
              <a:ext uri="{FF2B5EF4-FFF2-40B4-BE49-F238E27FC236}">
                <a16:creationId xmlns:a16="http://schemas.microsoft.com/office/drawing/2014/main" id="{D1F04CCD-C127-491E-9C96-2E7E7C9A3D0F}"/>
              </a:ext>
            </a:extLst>
          </p:cNvPr>
          <p:cNvPicPr>
            <a:picLocks noChangeAspect="1" noChangeArrowheads="1"/>
          </p:cNvPicPr>
          <p:nvPr/>
        </p:nvPicPr>
        <p:blipFill>
          <a:blip r:embed="rId2">
            <a:duotone>
              <a:schemeClr val="bg2">
                <a:shade val="45000"/>
                <a:satMod val="135000"/>
              </a:schemeClr>
              <a:prstClr val="white"/>
            </a:duotone>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5509084" y="2924261"/>
            <a:ext cx="720000" cy="720000"/>
          </a:xfrm>
          <a:prstGeom prst="rect">
            <a:avLst/>
          </a:prstGeom>
          <a:noFill/>
          <a:extLst>
            <a:ext uri="{909E8E84-426E-40DD-AFC4-6F175D3DCCD1}">
              <a14:hiddenFill xmlns:a14="http://schemas.microsoft.com/office/drawing/2010/main">
                <a:solidFill>
                  <a:srgbClr val="FFFFFF"/>
                </a:solidFill>
              </a14:hiddenFill>
            </a:ext>
          </a:extLst>
        </p:spPr>
      </p:pic>
      <p:sp>
        <p:nvSpPr>
          <p:cNvPr id="52" name="Paralelogramo 51">
            <a:extLst>
              <a:ext uri="{FF2B5EF4-FFF2-40B4-BE49-F238E27FC236}">
                <a16:creationId xmlns:a16="http://schemas.microsoft.com/office/drawing/2014/main" id="{E1E8FDAC-3D2A-4C6E-8505-635881BEC5C1}"/>
              </a:ext>
            </a:extLst>
          </p:cNvPr>
          <p:cNvSpPr/>
          <p:nvPr/>
        </p:nvSpPr>
        <p:spPr>
          <a:xfrm rot="19010998">
            <a:off x="3552328" y="4203245"/>
            <a:ext cx="360000" cy="1073426"/>
          </a:xfrm>
          <a:prstGeom prst="parallelogram">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53" name="Paralelogramo 52">
            <a:extLst>
              <a:ext uri="{FF2B5EF4-FFF2-40B4-BE49-F238E27FC236}">
                <a16:creationId xmlns:a16="http://schemas.microsoft.com/office/drawing/2014/main" id="{7B1FB0CF-2EFB-49B6-93FA-145CC23D2845}"/>
              </a:ext>
            </a:extLst>
          </p:cNvPr>
          <p:cNvSpPr/>
          <p:nvPr/>
        </p:nvSpPr>
        <p:spPr>
          <a:xfrm rot="19010998">
            <a:off x="3989652" y="4203245"/>
            <a:ext cx="360000" cy="1073426"/>
          </a:xfrm>
          <a:prstGeom prst="parallelogram">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54" name="Paralelogramo 53">
            <a:extLst>
              <a:ext uri="{FF2B5EF4-FFF2-40B4-BE49-F238E27FC236}">
                <a16:creationId xmlns:a16="http://schemas.microsoft.com/office/drawing/2014/main" id="{8AEE5C8E-7943-4568-966F-3965E8C84FA7}"/>
              </a:ext>
            </a:extLst>
          </p:cNvPr>
          <p:cNvSpPr/>
          <p:nvPr/>
        </p:nvSpPr>
        <p:spPr>
          <a:xfrm rot="19010998">
            <a:off x="4415958" y="4203245"/>
            <a:ext cx="360000" cy="1073426"/>
          </a:xfrm>
          <a:prstGeom prst="parallelogram">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55" name="Paralelogramo 54">
            <a:extLst>
              <a:ext uri="{FF2B5EF4-FFF2-40B4-BE49-F238E27FC236}">
                <a16:creationId xmlns:a16="http://schemas.microsoft.com/office/drawing/2014/main" id="{D4A30122-E4A0-4AE1-BD68-98539E92B0D2}"/>
              </a:ext>
            </a:extLst>
          </p:cNvPr>
          <p:cNvSpPr/>
          <p:nvPr/>
        </p:nvSpPr>
        <p:spPr>
          <a:xfrm rot="19010998">
            <a:off x="4853282" y="4203245"/>
            <a:ext cx="360000" cy="1073426"/>
          </a:xfrm>
          <a:prstGeom prst="parallelogram">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56" name="Picture 4" descr="Resultado de imagen para red gear icon">
            <a:extLst>
              <a:ext uri="{FF2B5EF4-FFF2-40B4-BE49-F238E27FC236}">
                <a16:creationId xmlns:a16="http://schemas.microsoft.com/office/drawing/2014/main" id="{A4822935-52F8-4764-8107-9848B8219974}"/>
              </a:ext>
            </a:extLst>
          </p:cNvPr>
          <p:cNvPicPr>
            <a:picLocks noChangeAspect="1" noChangeArrowheads="1"/>
          </p:cNvPicPr>
          <p:nvPr/>
        </p:nvPicPr>
        <p:blipFill>
          <a:blip r:embed="rId2">
            <a:duotone>
              <a:schemeClr val="bg2">
                <a:shade val="45000"/>
                <a:satMod val="135000"/>
              </a:schemeClr>
              <a:prstClr val="white"/>
            </a:duotone>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6273121" y="2932200"/>
            <a:ext cx="720000" cy="720000"/>
          </a:xfrm>
          <a:prstGeom prst="rect">
            <a:avLst/>
          </a:prstGeom>
          <a:noFill/>
          <a:extLst>
            <a:ext uri="{909E8E84-426E-40DD-AFC4-6F175D3DCCD1}">
              <a14:hiddenFill xmlns:a14="http://schemas.microsoft.com/office/drawing/2010/main">
                <a:solidFill>
                  <a:srgbClr val="FFFFFF"/>
                </a:solidFill>
              </a14:hiddenFill>
            </a:ext>
          </a:extLst>
        </p:spPr>
      </p:pic>
      <p:pic>
        <p:nvPicPr>
          <p:cNvPr id="57" name="Picture 4" descr="Resultado de imagen para red gear icon">
            <a:extLst>
              <a:ext uri="{FF2B5EF4-FFF2-40B4-BE49-F238E27FC236}">
                <a16:creationId xmlns:a16="http://schemas.microsoft.com/office/drawing/2014/main" id="{7C512FE5-406E-41BF-AFBE-43DFF654274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39150" y="2945959"/>
            <a:ext cx="720000" cy="720000"/>
          </a:xfrm>
          <a:prstGeom prst="rect">
            <a:avLst/>
          </a:prstGeom>
          <a:noFill/>
          <a:extLst>
            <a:ext uri="{909E8E84-426E-40DD-AFC4-6F175D3DCCD1}">
              <a14:hiddenFill xmlns:a14="http://schemas.microsoft.com/office/drawing/2010/main">
                <a:solidFill>
                  <a:srgbClr val="FFFFFF"/>
                </a:solidFill>
              </a14:hiddenFill>
            </a:ext>
          </a:extLst>
        </p:spPr>
      </p:pic>
      <p:pic>
        <p:nvPicPr>
          <p:cNvPr id="59" name="Picture 4" descr="Resultado de imagen para red gear icon">
            <a:extLst>
              <a:ext uri="{FF2B5EF4-FFF2-40B4-BE49-F238E27FC236}">
                <a16:creationId xmlns:a16="http://schemas.microsoft.com/office/drawing/2014/main" id="{E62C7364-2986-41B4-BF83-4A787D92105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15712" y="3685706"/>
            <a:ext cx="720000" cy="720000"/>
          </a:xfrm>
          <a:prstGeom prst="rect">
            <a:avLst/>
          </a:prstGeom>
          <a:noFill/>
          <a:extLst>
            <a:ext uri="{909E8E84-426E-40DD-AFC4-6F175D3DCCD1}">
              <a14:hiddenFill xmlns:a14="http://schemas.microsoft.com/office/drawing/2010/main">
                <a:solidFill>
                  <a:srgbClr val="FFFFFF"/>
                </a:solidFill>
              </a14:hiddenFill>
            </a:ext>
          </a:extLst>
        </p:spPr>
      </p:pic>
      <p:pic>
        <p:nvPicPr>
          <p:cNvPr id="60" name="Picture 4" descr="Resultado de imagen para red gear icon">
            <a:extLst>
              <a:ext uri="{FF2B5EF4-FFF2-40B4-BE49-F238E27FC236}">
                <a16:creationId xmlns:a16="http://schemas.microsoft.com/office/drawing/2014/main" id="{B07F1653-9DB4-4CA8-9415-FFE52EB613B5}"/>
              </a:ext>
            </a:extLst>
          </p:cNvPr>
          <p:cNvPicPr>
            <a:picLocks noChangeAspect="1" noChangeArrowheads="1"/>
          </p:cNvPicPr>
          <p:nvPr/>
        </p:nvPicPr>
        <p:blipFill>
          <a:blip r:embed="rId2">
            <a:duotone>
              <a:schemeClr val="bg2">
                <a:shade val="45000"/>
                <a:satMod val="135000"/>
              </a:schemeClr>
              <a:prstClr val="white"/>
            </a:duotone>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6279749" y="3693645"/>
            <a:ext cx="720000" cy="720000"/>
          </a:xfrm>
          <a:prstGeom prst="rect">
            <a:avLst/>
          </a:prstGeom>
          <a:noFill/>
          <a:extLst>
            <a:ext uri="{909E8E84-426E-40DD-AFC4-6F175D3DCCD1}">
              <a14:hiddenFill xmlns:a14="http://schemas.microsoft.com/office/drawing/2010/main">
                <a:solidFill>
                  <a:srgbClr val="FFFFFF"/>
                </a:solidFill>
              </a14:hiddenFill>
            </a:ext>
          </a:extLst>
        </p:spPr>
      </p:pic>
      <p:pic>
        <p:nvPicPr>
          <p:cNvPr id="61" name="Picture 4" descr="Resultado de imagen para red gear icon">
            <a:extLst>
              <a:ext uri="{FF2B5EF4-FFF2-40B4-BE49-F238E27FC236}">
                <a16:creationId xmlns:a16="http://schemas.microsoft.com/office/drawing/2014/main" id="{D350FB75-813C-4D3E-ACD3-734A7B8E99E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45778" y="3707404"/>
            <a:ext cx="720000" cy="720000"/>
          </a:xfrm>
          <a:prstGeom prst="rect">
            <a:avLst/>
          </a:prstGeom>
          <a:noFill/>
          <a:extLst>
            <a:ext uri="{909E8E84-426E-40DD-AFC4-6F175D3DCCD1}">
              <a14:hiddenFill xmlns:a14="http://schemas.microsoft.com/office/drawing/2010/main">
                <a:solidFill>
                  <a:srgbClr val="FFFFFF"/>
                </a:solidFill>
              </a14:hiddenFill>
            </a:ext>
          </a:extLst>
        </p:spPr>
      </p:pic>
      <p:pic>
        <p:nvPicPr>
          <p:cNvPr id="62" name="Picture 4" descr="Resultado de imagen para red gear icon">
            <a:extLst>
              <a:ext uri="{FF2B5EF4-FFF2-40B4-BE49-F238E27FC236}">
                <a16:creationId xmlns:a16="http://schemas.microsoft.com/office/drawing/2014/main" id="{129CB201-00AD-4B3B-B15A-02931FC8EDD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33602" y="4506158"/>
            <a:ext cx="720000" cy="720000"/>
          </a:xfrm>
          <a:prstGeom prst="rect">
            <a:avLst/>
          </a:prstGeom>
          <a:noFill/>
          <a:extLst>
            <a:ext uri="{909E8E84-426E-40DD-AFC4-6F175D3DCCD1}">
              <a14:hiddenFill xmlns:a14="http://schemas.microsoft.com/office/drawing/2010/main">
                <a:solidFill>
                  <a:srgbClr val="FFFFFF"/>
                </a:solidFill>
              </a14:hiddenFill>
            </a:ext>
          </a:extLst>
        </p:spPr>
      </p:pic>
      <p:pic>
        <p:nvPicPr>
          <p:cNvPr id="63" name="Picture 4" descr="Resultado de imagen para red gear icon">
            <a:extLst>
              <a:ext uri="{FF2B5EF4-FFF2-40B4-BE49-F238E27FC236}">
                <a16:creationId xmlns:a16="http://schemas.microsoft.com/office/drawing/2014/main" id="{E7BE4241-4543-4643-9AC5-F1BBA5A6E5ED}"/>
              </a:ext>
            </a:extLst>
          </p:cNvPr>
          <p:cNvPicPr>
            <a:picLocks noChangeAspect="1" noChangeArrowheads="1"/>
          </p:cNvPicPr>
          <p:nvPr/>
        </p:nvPicPr>
        <p:blipFill>
          <a:blip r:embed="rId2">
            <a:duotone>
              <a:schemeClr val="bg2">
                <a:shade val="45000"/>
                <a:satMod val="135000"/>
              </a:schemeClr>
              <a:prstClr val="white"/>
            </a:duotone>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6297639" y="4514097"/>
            <a:ext cx="720000" cy="720000"/>
          </a:xfrm>
          <a:prstGeom prst="rect">
            <a:avLst/>
          </a:prstGeom>
          <a:noFill/>
          <a:extLst>
            <a:ext uri="{909E8E84-426E-40DD-AFC4-6F175D3DCCD1}">
              <a14:hiddenFill xmlns:a14="http://schemas.microsoft.com/office/drawing/2010/main">
                <a:solidFill>
                  <a:srgbClr val="FFFFFF"/>
                </a:solidFill>
              </a14:hiddenFill>
            </a:ext>
          </a:extLst>
        </p:spPr>
      </p:pic>
      <p:pic>
        <p:nvPicPr>
          <p:cNvPr id="64" name="Picture 4" descr="Resultado de imagen para red gear icon">
            <a:extLst>
              <a:ext uri="{FF2B5EF4-FFF2-40B4-BE49-F238E27FC236}">
                <a16:creationId xmlns:a16="http://schemas.microsoft.com/office/drawing/2014/main" id="{EE36EF51-C3E4-42CE-B56D-FEAA33F3FFA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63668" y="4527856"/>
            <a:ext cx="720000" cy="720000"/>
          </a:xfrm>
          <a:prstGeom prst="rect">
            <a:avLst/>
          </a:prstGeom>
          <a:noFill/>
          <a:extLst>
            <a:ext uri="{909E8E84-426E-40DD-AFC4-6F175D3DCCD1}">
              <a14:hiddenFill xmlns:a14="http://schemas.microsoft.com/office/drawing/2010/main">
                <a:solidFill>
                  <a:srgbClr val="FFFFFF"/>
                </a:solidFill>
              </a14:hiddenFill>
            </a:ext>
          </a:extLst>
        </p:spPr>
      </p:pic>
      <p:sp>
        <p:nvSpPr>
          <p:cNvPr id="65" name="Elipse 64">
            <a:extLst>
              <a:ext uri="{FF2B5EF4-FFF2-40B4-BE49-F238E27FC236}">
                <a16:creationId xmlns:a16="http://schemas.microsoft.com/office/drawing/2014/main" id="{199ABC73-76C2-494B-A48C-B4EB6D5A4FB5}"/>
              </a:ext>
            </a:extLst>
          </p:cNvPr>
          <p:cNvSpPr/>
          <p:nvPr/>
        </p:nvSpPr>
        <p:spPr>
          <a:xfrm>
            <a:off x="9449719" y="3060671"/>
            <a:ext cx="397565" cy="39600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66" name="Elipse 65">
            <a:extLst>
              <a:ext uri="{FF2B5EF4-FFF2-40B4-BE49-F238E27FC236}">
                <a16:creationId xmlns:a16="http://schemas.microsoft.com/office/drawing/2014/main" id="{243CD559-CC41-4353-859E-5CEDFF531F05}"/>
              </a:ext>
            </a:extLst>
          </p:cNvPr>
          <p:cNvSpPr/>
          <p:nvPr/>
        </p:nvSpPr>
        <p:spPr>
          <a:xfrm>
            <a:off x="9449719" y="3510704"/>
            <a:ext cx="397565" cy="396000"/>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67" name="Elipse 66">
            <a:extLst>
              <a:ext uri="{FF2B5EF4-FFF2-40B4-BE49-F238E27FC236}">
                <a16:creationId xmlns:a16="http://schemas.microsoft.com/office/drawing/2014/main" id="{521E92B6-2ED2-4869-A66D-60D55CEA49B2}"/>
              </a:ext>
            </a:extLst>
          </p:cNvPr>
          <p:cNvSpPr/>
          <p:nvPr/>
        </p:nvSpPr>
        <p:spPr>
          <a:xfrm>
            <a:off x="9449719" y="3960741"/>
            <a:ext cx="397565" cy="396000"/>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68" name="Elipse 67">
            <a:extLst>
              <a:ext uri="{FF2B5EF4-FFF2-40B4-BE49-F238E27FC236}">
                <a16:creationId xmlns:a16="http://schemas.microsoft.com/office/drawing/2014/main" id="{2AB1FE35-78C9-4C8C-8DD5-38E91E0A28A8}"/>
              </a:ext>
            </a:extLst>
          </p:cNvPr>
          <p:cNvSpPr/>
          <p:nvPr/>
        </p:nvSpPr>
        <p:spPr>
          <a:xfrm>
            <a:off x="9416588" y="4426224"/>
            <a:ext cx="397565" cy="39600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69" name="Elipse 68">
            <a:extLst>
              <a:ext uri="{FF2B5EF4-FFF2-40B4-BE49-F238E27FC236}">
                <a16:creationId xmlns:a16="http://schemas.microsoft.com/office/drawing/2014/main" id="{FF0DBD2B-3454-46F3-99F7-386107C99EC4}"/>
              </a:ext>
            </a:extLst>
          </p:cNvPr>
          <p:cNvSpPr/>
          <p:nvPr/>
        </p:nvSpPr>
        <p:spPr>
          <a:xfrm>
            <a:off x="9416588" y="4899989"/>
            <a:ext cx="397565" cy="396000"/>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90" name="Elipse 89">
            <a:extLst>
              <a:ext uri="{FF2B5EF4-FFF2-40B4-BE49-F238E27FC236}">
                <a16:creationId xmlns:a16="http://schemas.microsoft.com/office/drawing/2014/main" id="{8115D4E8-955F-4A06-B409-22C2342A8ECE}"/>
              </a:ext>
            </a:extLst>
          </p:cNvPr>
          <p:cNvSpPr/>
          <p:nvPr/>
        </p:nvSpPr>
        <p:spPr>
          <a:xfrm>
            <a:off x="8055767" y="3060671"/>
            <a:ext cx="397565" cy="396000"/>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91" name="Elipse 90">
            <a:extLst>
              <a:ext uri="{FF2B5EF4-FFF2-40B4-BE49-F238E27FC236}">
                <a16:creationId xmlns:a16="http://schemas.microsoft.com/office/drawing/2014/main" id="{5DA25CE9-15F0-44C6-89DB-D2058AC48E5C}"/>
              </a:ext>
            </a:extLst>
          </p:cNvPr>
          <p:cNvSpPr/>
          <p:nvPr/>
        </p:nvSpPr>
        <p:spPr>
          <a:xfrm>
            <a:off x="8055767" y="3510704"/>
            <a:ext cx="397565" cy="39600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92" name="Elipse 91">
            <a:extLst>
              <a:ext uri="{FF2B5EF4-FFF2-40B4-BE49-F238E27FC236}">
                <a16:creationId xmlns:a16="http://schemas.microsoft.com/office/drawing/2014/main" id="{F04E1529-CA63-4F09-8C37-22E4EAA60F76}"/>
              </a:ext>
            </a:extLst>
          </p:cNvPr>
          <p:cNvSpPr/>
          <p:nvPr/>
        </p:nvSpPr>
        <p:spPr>
          <a:xfrm>
            <a:off x="8055767" y="3960741"/>
            <a:ext cx="397565" cy="396000"/>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93" name="Elipse 92">
            <a:extLst>
              <a:ext uri="{FF2B5EF4-FFF2-40B4-BE49-F238E27FC236}">
                <a16:creationId xmlns:a16="http://schemas.microsoft.com/office/drawing/2014/main" id="{042737A9-EEC3-4B57-BCA7-F16192624F3A}"/>
              </a:ext>
            </a:extLst>
          </p:cNvPr>
          <p:cNvSpPr/>
          <p:nvPr/>
        </p:nvSpPr>
        <p:spPr>
          <a:xfrm>
            <a:off x="8022636" y="4426224"/>
            <a:ext cx="397565" cy="39600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94" name="Elipse 93">
            <a:extLst>
              <a:ext uri="{FF2B5EF4-FFF2-40B4-BE49-F238E27FC236}">
                <a16:creationId xmlns:a16="http://schemas.microsoft.com/office/drawing/2014/main" id="{B059988D-1C72-494E-8F77-CC7438A92626}"/>
              </a:ext>
            </a:extLst>
          </p:cNvPr>
          <p:cNvSpPr/>
          <p:nvPr/>
        </p:nvSpPr>
        <p:spPr>
          <a:xfrm>
            <a:off x="8022636" y="4899989"/>
            <a:ext cx="397565" cy="396000"/>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95" name="Elipse 94">
            <a:extLst>
              <a:ext uri="{FF2B5EF4-FFF2-40B4-BE49-F238E27FC236}">
                <a16:creationId xmlns:a16="http://schemas.microsoft.com/office/drawing/2014/main" id="{B31A765C-090E-4D96-A8EC-B34A7CF1F578}"/>
              </a:ext>
            </a:extLst>
          </p:cNvPr>
          <p:cNvSpPr/>
          <p:nvPr/>
        </p:nvSpPr>
        <p:spPr>
          <a:xfrm>
            <a:off x="8514896" y="3060671"/>
            <a:ext cx="397565" cy="396000"/>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96" name="Elipse 95">
            <a:extLst>
              <a:ext uri="{FF2B5EF4-FFF2-40B4-BE49-F238E27FC236}">
                <a16:creationId xmlns:a16="http://schemas.microsoft.com/office/drawing/2014/main" id="{DF0D3E86-884D-4B6D-A1EB-2D69E0D88D84}"/>
              </a:ext>
            </a:extLst>
          </p:cNvPr>
          <p:cNvSpPr/>
          <p:nvPr/>
        </p:nvSpPr>
        <p:spPr>
          <a:xfrm>
            <a:off x="8514896" y="3510704"/>
            <a:ext cx="397565" cy="396000"/>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97" name="Elipse 96">
            <a:extLst>
              <a:ext uri="{FF2B5EF4-FFF2-40B4-BE49-F238E27FC236}">
                <a16:creationId xmlns:a16="http://schemas.microsoft.com/office/drawing/2014/main" id="{37D7AC5B-4A5B-4D95-B59B-8907A3BC7C4E}"/>
              </a:ext>
            </a:extLst>
          </p:cNvPr>
          <p:cNvSpPr/>
          <p:nvPr/>
        </p:nvSpPr>
        <p:spPr>
          <a:xfrm>
            <a:off x="8514896" y="3960741"/>
            <a:ext cx="397565" cy="396000"/>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98" name="Elipse 97">
            <a:extLst>
              <a:ext uri="{FF2B5EF4-FFF2-40B4-BE49-F238E27FC236}">
                <a16:creationId xmlns:a16="http://schemas.microsoft.com/office/drawing/2014/main" id="{8D78D95B-60BB-481E-8341-8C16D9960E7E}"/>
              </a:ext>
            </a:extLst>
          </p:cNvPr>
          <p:cNvSpPr/>
          <p:nvPr/>
        </p:nvSpPr>
        <p:spPr>
          <a:xfrm>
            <a:off x="8481765" y="4426224"/>
            <a:ext cx="397565" cy="396000"/>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99" name="Elipse 98">
            <a:extLst>
              <a:ext uri="{FF2B5EF4-FFF2-40B4-BE49-F238E27FC236}">
                <a16:creationId xmlns:a16="http://schemas.microsoft.com/office/drawing/2014/main" id="{0BC6A589-A4DC-4DFA-84CB-89CCC46E2B16}"/>
              </a:ext>
            </a:extLst>
          </p:cNvPr>
          <p:cNvSpPr/>
          <p:nvPr/>
        </p:nvSpPr>
        <p:spPr>
          <a:xfrm>
            <a:off x="8481765" y="4899989"/>
            <a:ext cx="397565" cy="396000"/>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50" name="Elipse 49">
            <a:extLst>
              <a:ext uri="{FF2B5EF4-FFF2-40B4-BE49-F238E27FC236}">
                <a16:creationId xmlns:a16="http://schemas.microsoft.com/office/drawing/2014/main" id="{AD164890-D4B3-4809-99B2-FFF00C9FB2CF}"/>
              </a:ext>
            </a:extLst>
          </p:cNvPr>
          <p:cNvSpPr/>
          <p:nvPr/>
        </p:nvSpPr>
        <p:spPr>
          <a:xfrm>
            <a:off x="10174909" y="3104261"/>
            <a:ext cx="180000" cy="180000"/>
          </a:xfrm>
          <a:prstGeom prst="ellips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01" name="Elipse 100">
            <a:extLst>
              <a:ext uri="{FF2B5EF4-FFF2-40B4-BE49-F238E27FC236}">
                <a16:creationId xmlns:a16="http://schemas.microsoft.com/office/drawing/2014/main" id="{E4DB988F-FD10-48CD-946D-DA1D7AB54A2C}"/>
              </a:ext>
            </a:extLst>
          </p:cNvPr>
          <p:cNvSpPr/>
          <p:nvPr/>
        </p:nvSpPr>
        <p:spPr>
          <a:xfrm>
            <a:off x="10177101" y="3339000"/>
            <a:ext cx="180000" cy="180000"/>
          </a:xfrm>
          <a:prstGeom prst="ellips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02" name="Elipse 101">
            <a:extLst>
              <a:ext uri="{FF2B5EF4-FFF2-40B4-BE49-F238E27FC236}">
                <a16:creationId xmlns:a16="http://schemas.microsoft.com/office/drawing/2014/main" id="{88AF92AD-36A0-4D96-B5CD-186C0AE07816}"/>
              </a:ext>
            </a:extLst>
          </p:cNvPr>
          <p:cNvSpPr/>
          <p:nvPr/>
        </p:nvSpPr>
        <p:spPr>
          <a:xfrm>
            <a:off x="10172717" y="3581965"/>
            <a:ext cx="180000" cy="180000"/>
          </a:xfrm>
          <a:prstGeom prst="ellips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03" name="Elipse 102">
            <a:extLst>
              <a:ext uri="{FF2B5EF4-FFF2-40B4-BE49-F238E27FC236}">
                <a16:creationId xmlns:a16="http://schemas.microsoft.com/office/drawing/2014/main" id="{CF0F3969-5A66-4C49-A061-35FCC59288DF}"/>
              </a:ext>
            </a:extLst>
          </p:cNvPr>
          <p:cNvSpPr/>
          <p:nvPr/>
        </p:nvSpPr>
        <p:spPr>
          <a:xfrm>
            <a:off x="10174909" y="3816704"/>
            <a:ext cx="180000" cy="180000"/>
          </a:xfrm>
          <a:prstGeom prst="ellips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04" name="Elipse 103">
            <a:extLst>
              <a:ext uri="{FF2B5EF4-FFF2-40B4-BE49-F238E27FC236}">
                <a16:creationId xmlns:a16="http://schemas.microsoft.com/office/drawing/2014/main" id="{11197498-D36F-4F5F-B264-660FA6475D06}"/>
              </a:ext>
            </a:extLst>
          </p:cNvPr>
          <p:cNvSpPr/>
          <p:nvPr/>
        </p:nvSpPr>
        <p:spPr>
          <a:xfrm>
            <a:off x="10174909" y="4056182"/>
            <a:ext cx="180000" cy="180000"/>
          </a:xfrm>
          <a:prstGeom prst="ellips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05" name="Elipse 104">
            <a:extLst>
              <a:ext uri="{FF2B5EF4-FFF2-40B4-BE49-F238E27FC236}">
                <a16:creationId xmlns:a16="http://schemas.microsoft.com/office/drawing/2014/main" id="{2F047588-578D-4BC0-A0E1-42CC87C7324C}"/>
              </a:ext>
            </a:extLst>
          </p:cNvPr>
          <p:cNvSpPr/>
          <p:nvPr/>
        </p:nvSpPr>
        <p:spPr>
          <a:xfrm>
            <a:off x="10177101" y="4290921"/>
            <a:ext cx="180000" cy="180000"/>
          </a:xfrm>
          <a:prstGeom prst="ellips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06" name="Elipse 105">
            <a:extLst>
              <a:ext uri="{FF2B5EF4-FFF2-40B4-BE49-F238E27FC236}">
                <a16:creationId xmlns:a16="http://schemas.microsoft.com/office/drawing/2014/main" id="{F3691E26-2CC5-4AD4-90CF-8697E0D2E954}"/>
              </a:ext>
            </a:extLst>
          </p:cNvPr>
          <p:cNvSpPr/>
          <p:nvPr/>
        </p:nvSpPr>
        <p:spPr>
          <a:xfrm>
            <a:off x="10172717" y="4533886"/>
            <a:ext cx="180000" cy="180000"/>
          </a:xfrm>
          <a:prstGeom prst="ellips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07" name="Elipse 106">
            <a:extLst>
              <a:ext uri="{FF2B5EF4-FFF2-40B4-BE49-F238E27FC236}">
                <a16:creationId xmlns:a16="http://schemas.microsoft.com/office/drawing/2014/main" id="{FEDEFB71-9051-436C-B906-2D20D559D50E}"/>
              </a:ext>
            </a:extLst>
          </p:cNvPr>
          <p:cNvSpPr/>
          <p:nvPr/>
        </p:nvSpPr>
        <p:spPr>
          <a:xfrm>
            <a:off x="10174909" y="4768625"/>
            <a:ext cx="180000" cy="180000"/>
          </a:xfrm>
          <a:prstGeom prst="ellips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08" name="Elipse 107">
            <a:extLst>
              <a:ext uri="{FF2B5EF4-FFF2-40B4-BE49-F238E27FC236}">
                <a16:creationId xmlns:a16="http://schemas.microsoft.com/office/drawing/2014/main" id="{E4E58284-DAA5-4150-9E25-DB3D25FC7983}"/>
              </a:ext>
            </a:extLst>
          </p:cNvPr>
          <p:cNvSpPr/>
          <p:nvPr/>
        </p:nvSpPr>
        <p:spPr>
          <a:xfrm>
            <a:off x="10172717" y="5054097"/>
            <a:ext cx="180000" cy="180000"/>
          </a:xfrm>
          <a:prstGeom prst="ellips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09" name="Elipse 108">
            <a:extLst>
              <a:ext uri="{FF2B5EF4-FFF2-40B4-BE49-F238E27FC236}">
                <a16:creationId xmlns:a16="http://schemas.microsoft.com/office/drawing/2014/main" id="{70966CBE-0C38-4F62-8FA5-69DD59BD5161}"/>
              </a:ext>
            </a:extLst>
          </p:cNvPr>
          <p:cNvSpPr/>
          <p:nvPr/>
        </p:nvSpPr>
        <p:spPr>
          <a:xfrm>
            <a:off x="10422815" y="3104261"/>
            <a:ext cx="180000" cy="180000"/>
          </a:xfrm>
          <a:prstGeom prst="ellips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10" name="Elipse 109">
            <a:extLst>
              <a:ext uri="{FF2B5EF4-FFF2-40B4-BE49-F238E27FC236}">
                <a16:creationId xmlns:a16="http://schemas.microsoft.com/office/drawing/2014/main" id="{81C267E3-C6B1-4837-B1EE-4D875B2E7B9B}"/>
              </a:ext>
            </a:extLst>
          </p:cNvPr>
          <p:cNvSpPr/>
          <p:nvPr/>
        </p:nvSpPr>
        <p:spPr>
          <a:xfrm>
            <a:off x="10425007" y="3339000"/>
            <a:ext cx="180000" cy="180000"/>
          </a:xfrm>
          <a:prstGeom prst="ellips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11" name="Elipse 110">
            <a:extLst>
              <a:ext uri="{FF2B5EF4-FFF2-40B4-BE49-F238E27FC236}">
                <a16:creationId xmlns:a16="http://schemas.microsoft.com/office/drawing/2014/main" id="{FC86133A-43CB-4704-BDB3-BF642F1FCDAF}"/>
              </a:ext>
            </a:extLst>
          </p:cNvPr>
          <p:cNvSpPr/>
          <p:nvPr/>
        </p:nvSpPr>
        <p:spPr>
          <a:xfrm>
            <a:off x="10420623" y="3581965"/>
            <a:ext cx="180000" cy="180000"/>
          </a:xfrm>
          <a:prstGeom prst="ellips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12" name="Elipse 111">
            <a:extLst>
              <a:ext uri="{FF2B5EF4-FFF2-40B4-BE49-F238E27FC236}">
                <a16:creationId xmlns:a16="http://schemas.microsoft.com/office/drawing/2014/main" id="{2F762A28-BB68-44CC-9E3D-BEE49B295544}"/>
              </a:ext>
            </a:extLst>
          </p:cNvPr>
          <p:cNvSpPr/>
          <p:nvPr/>
        </p:nvSpPr>
        <p:spPr>
          <a:xfrm>
            <a:off x="10422815" y="3816704"/>
            <a:ext cx="180000" cy="180000"/>
          </a:xfrm>
          <a:prstGeom prst="ellips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13" name="Elipse 112">
            <a:extLst>
              <a:ext uri="{FF2B5EF4-FFF2-40B4-BE49-F238E27FC236}">
                <a16:creationId xmlns:a16="http://schemas.microsoft.com/office/drawing/2014/main" id="{78F5CF64-D9C5-4E6D-9E7E-FC263A45B38B}"/>
              </a:ext>
            </a:extLst>
          </p:cNvPr>
          <p:cNvSpPr/>
          <p:nvPr/>
        </p:nvSpPr>
        <p:spPr>
          <a:xfrm>
            <a:off x="10422815" y="4056182"/>
            <a:ext cx="180000" cy="180000"/>
          </a:xfrm>
          <a:prstGeom prst="ellips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14" name="Elipse 113">
            <a:extLst>
              <a:ext uri="{FF2B5EF4-FFF2-40B4-BE49-F238E27FC236}">
                <a16:creationId xmlns:a16="http://schemas.microsoft.com/office/drawing/2014/main" id="{9CD1FA78-3A74-4CBA-8AB4-DF45DF23B2E1}"/>
              </a:ext>
            </a:extLst>
          </p:cNvPr>
          <p:cNvSpPr/>
          <p:nvPr/>
        </p:nvSpPr>
        <p:spPr>
          <a:xfrm>
            <a:off x="10425007" y="4290921"/>
            <a:ext cx="180000" cy="180000"/>
          </a:xfrm>
          <a:prstGeom prst="ellips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15" name="Elipse 114">
            <a:extLst>
              <a:ext uri="{FF2B5EF4-FFF2-40B4-BE49-F238E27FC236}">
                <a16:creationId xmlns:a16="http://schemas.microsoft.com/office/drawing/2014/main" id="{747DBC2D-E1FF-4794-89E4-8232596F871A}"/>
              </a:ext>
            </a:extLst>
          </p:cNvPr>
          <p:cNvSpPr/>
          <p:nvPr/>
        </p:nvSpPr>
        <p:spPr>
          <a:xfrm>
            <a:off x="10420623" y="4533886"/>
            <a:ext cx="180000" cy="180000"/>
          </a:xfrm>
          <a:prstGeom prst="ellips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16" name="Elipse 115">
            <a:extLst>
              <a:ext uri="{FF2B5EF4-FFF2-40B4-BE49-F238E27FC236}">
                <a16:creationId xmlns:a16="http://schemas.microsoft.com/office/drawing/2014/main" id="{49EDD0B2-20C6-44FC-B9F4-AA351377E650}"/>
              </a:ext>
            </a:extLst>
          </p:cNvPr>
          <p:cNvSpPr/>
          <p:nvPr/>
        </p:nvSpPr>
        <p:spPr>
          <a:xfrm>
            <a:off x="10422815" y="4768625"/>
            <a:ext cx="180000" cy="180000"/>
          </a:xfrm>
          <a:prstGeom prst="ellips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17" name="Elipse 116">
            <a:extLst>
              <a:ext uri="{FF2B5EF4-FFF2-40B4-BE49-F238E27FC236}">
                <a16:creationId xmlns:a16="http://schemas.microsoft.com/office/drawing/2014/main" id="{B672CF1E-D3EB-413D-A5FD-A30386363A69}"/>
              </a:ext>
            </a:extLst>
          </p:cNvPr>
          <p:cNvSpPr/>
          <p:nvPr/>
        </p:nvSpPr>
        <p:spPr>
          <a:xfrm>
            <a:off x="10420623" y="5054097"/>
            <a:ext cx="180000" cy="180000"/>
          </a:xfrm>
          <a:prstGeom prst="ellips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18" name="Elipse 117">
            <a:extLst>
              <a:ext uri="{FF2B5EF4-FFF2-40B4-BE49-F238E27FC236}">
                <a16:creationId xmlns:a16="http://schemas.microsoft.com/office/drawing/2014/main" id="{F349C109-9477-4C98-A430-BEBCAD7A76BA}"/>
              </a:ext>
            </a:extLst>
          </p:cNvPr>
          <p:cNvSpPr/>
          <p:nvPr/>
        </p:nvSpPr>
        <p:spPr>
          <a:xfrm>
            <a:off x="10668089" y="3104261"/>
            <a:ext cx="180000" cy="180000"/>
          </a:xfrm>
          <a:prstGeom prst="ellips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19" name="Elipse 118">
            <a:extLst>
              <a:ext uri="{FF2B5EF4-FFF2-40B4-BE49-F238E27FC236}">
                <a16:creationId xmlns:a16="http://schemas.microsoft.com/office/drawing/2014/main" id="{681DB784-7E12-4CDB-876C-5FC223845499}"/>
              </a:ext>
            </a:extLst>
          </p:cNvPr>
          <p:cNvSpPr/>
          <p:nvPr/>
        </p:nvSpPr>
        <p:spPr>
          <a:xfrm>
            <a:off x="10670281" y="3339000"/>
            <a:ext cx="180000" cy="180000"/>
          </a:xfrm>
          <a:prstGeom prst="ellips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20" name="Elipse 119">
            <a:extLst>
              <a:ext uri="{FF2B5EF4-FFF2-40B4-BE49-F238E27FC236}">
                <a16:creationId xmlns:a16="http://schemas.microsoft.com/office/drawing/2014/main" id="{DCABEF43-D5AC-4C81-B3A8-E8C6389E1934}"/>
              </a:ext>
            </a:extLst>
          </p:cNvPr>
          <p:cNvSpPr/>
          <p:nvPr/>
        </p:nvSpPr>
        <p:spPr>
          <a:xfrm>
            <a:off x="10665897" y="3581965"/>
            <a:ext cx="180000" cy="180000"/>
          </a:xfrm>
          <a:prstGeom prst="ellips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21" name="Elipse 120">
            <a:extLst>
              <a:ext uri="{FF2B5EF4-FFF2-40B4-BE49-F238E27FC236}">
                <a16:creationId xmlns:a16="http://schemas.microsoft.com/office/drawing/2014/main" id="{6AA0FBE1-DBB7-4869-8A34-40CF7E7F842D}"/>
              </a:ext>
            </a:extLst>
          </p:cNvPr>
          <p:cNvSpPr/>
          <p:nvPr/>
        </p:nvSpPr>
        <p:spPr>
          <a:xfrm>
            <a:off x="10668089" y="3816704"/>
            <a:ext cx="180000" cy="180000"/>
          </a:xfrm>
          <a:prstGeom prst="ellips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22" name="Elipse 121">
            <a:extLst>
              <a:ext uri="{FF2B5EF4-FFF2-40B4-BE49-F238E27FC236}">
                <a16:creationId xmlns:a16="http://schemas.microsoft.com/office/drawing/2014/main" id="{C2FEAA98-3818-4496-B67C-7BCD66080760}"/>
              </a:ext>
            </a:extLst>
          </p:cNvPr>
          <p:cNvSpPr/>
          <p:nvPr/>
        </p:nvSpPr>
        <p:spPr>
          <a:xfrm>
            <a:off x="10668089" y="4056182"/>
            <a:ext cx="180000" cy="180000"/>
          </a:xfrm>
          <a:prstGeom prst="ellips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23" name="Elipse 122">
            <a:extLst>
              <a:ext uri="{FF2B5EF4-FFF2-40B4-BE49-F238E27FC236}">
                <a16:creationId xmlns:a16="http://schemas.microsoft.com/office/drawing/2014/main" id="{74C1C691-92BF-430C-8FC9-7EBA08AFD640}"/>
              </a:ext>
            </a:extLst>
          </p:cNvPr>
          <p:cNvSpPr/>
          <p:nvPr/>
        </p:nvSpPr>
        <p:spPr>
          <a:xfrm>
            <a:off x="10670281" y="4290921"/>
            <a:ext cx="180000" cy="180000"/>
          </a:xfrm>
          <a:prstGeom prst="ellips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24" name="Elipse 123">
            <a:extLst>
              <a:ext uri="{FF2B5EF4-FFF2-40B4-BE49-F238E27FC236}">
                <a16:creationId xmlns:a16="http://schemas.microsoft.com/office/drawing/2014/main" id="{2C1A34D2-8C65-4025-B379-95631691BE4E}"/>
              </a:ext>
            </a:extLst>
          </p:cNvPr>
          <p:cNvSpPr/>
          <p:nvPr/>
        </p:nvSpPr>
        <p:spPr>
          <a:xfrm>
            <a:off x="10665897" y="4533886"/>
            <a:ext cx="180000" cy="180000"/>
          </a:xfrm>
          <a:prstGeom prst="ellips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25" name="Elipse 124">
            <a:extLst>
              <a:ext uri="{FF2B5EF4-FFF2-40B4-BE49-F238E27FC236}">
                <a16:creationId xmlns:a16="http://schemas.microsoft.com/office/drawing/2014/main" id="{2182255D-738E-4660-A62C-7222F738EFAC}"/>
              </a:ext>
            </a:extLst>
          </p:cNvPr>
          <p:cNvSpPr/>
          <p:nvPr/>
        </p:nvSpPr>
        <p:spPr>
          <a:xfrm>
            <a:off x="10668089" y="4768625"/>
            <a:ext cx="180000" cy="180000"/>
          </a:xfrm>
          <a:prstGeom prst="ellips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26" name="Elipse 125">
            <a:extLst>
              <a:ext uri="{FF2B5EF4-FFF2-40B4-BE49-F238E27FC236}">
                <a16:creationId xmlns:a16="http://schemas.microsoft.com/office/drawing/2014/main" id="{264A0C8C-0F6F-4377-B90D-E94E1CC61992}"/>
              </a:ext>
            </a:extLst>
          </p:cNvPr>
          <p:cNvSpPr/>
          <p:nvPr/>
        </p:nvSpPr>
        <p:spPr>
          <a:xfrm>
            <a:off x="10665897" y="5054097"/>
            <a:ext cx="180000" cy="180000"/>
          </a:xfrm>
          <a:prstGeom prst="ellips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27" name="Elipse 126">
            <a:extLst>
              <a:ext uri="{FF2B5EF4-FFF2-40B4-BE49-F238E27FC236}">
                <a16:creationId xmlns:a16="http://schemas.microsoft.com/office/drawing/2014/main" id="{21E6D4D4-8D29-4BD4-915F-73A51DFFB842}"/>
              </a:ext>
            </a:extLst>
          </p:cNvPr>
          <p:cNvSpPr/>
          <p:nvPr/>
        </p:nvSpPr>
        <p:spPr>
          <a:xfrm>
            <a:off x="10915995" y="3104261"/>
            <a:ext cx="180000" cy="180000"/>
          </a:xfrm>
          <a:prstGeom prst="ellips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28" name="Elipse 127">
            <a:extLst>
              <a:ext uri="{FF2B5EF4-FFF2-40B4-BE49-F238E27FC236}">
                <a16:creationId xmlns:a16="http://schemas.microsoft.com/office/drawing/2014/main" id="{0B9FD356-4831-40D1-9D5C-19A8691D65BA}"/>
              </a:ext>
            </a:extLst>
          </p:cNvPr>
          <p:cNvSpPr/>
          <p:nvPr/>
        </p:nvSpPr>
        <p:spPr>
          <a:xfrm>
            <a:off x="10918187" y="3339000"/>
            <a:ext cx="180000" cy="180000"/>
          </a:xfrm>
          <a:prstGeom prst="ellips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29" name="Elipse 128">
            <a:extLst>
              <a:ext uri="{FF2B5EF4-FFF2-40B4-BE49-F238E27FC236}">
                <a16:creationId xmlns:a16="http://schemas.microsoft.com/office/drawing/2014/main" id="{45F57023-F1A4-440E-9007-3881E119D750}"/>
              </a:ext>
            </a:extLst>
          </p:cNvPr>
          <p:cNvSpPr/>
          <p:nvPr/>
        </p:nvSpPr>
        <p:spPr>
          <a:xfrm>
            <a:off x="10913803" y="3581965"/>
            <a:ext cx="180000" cy="180000"/>
          </a:xfrm>
          <a:prstGeom prst="ellips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30" name="Elipse 129">
            <a:extLst>
              <a:ext uri="{FF2B5EF4-FFF2-40B4-BE49-F238E27FC236}">
                <a16:creationId xmlns:a16="http://schemas.microsoft.com/office/drawing/2014/main" id="{A5D8D7D8-4092-49E2-BAA4-B13013D71D74}"/>
              </a:ext>
            </a:extLst>
          </p:cNvPr>
          <p:cNvSpPr/>
          <p:nvPr/>
        </p:nvSpPr>
        <p:spPr>
          <a:xfrm>
            <a:off x="10915995" y="3816704"/>
            <a:ext cx="180000" cy="180000"/>
          </a:xfrm>
          <a:prstGeom prst="ellips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31" name="Elipse 130">
            <a:extLst>
              <a:ext uri="{FF2B5EF4-FFF2-40B4-BE49-F238E27FC236}">
                <a16:creationId xmlns:a16="http://schemas.microsoft.com/office/drawing/2014/main" id="{55A32280-D173-4A69-8A45-AE146193A71C}"/>
              </a:ext>
            </a:extLst>
          </p:cNvPr>
          <p:cNvSpPr/>
          <p:nvPr/>
        </p:nvSpPr>
        <p:spPr>
          <a:xfrm>
            <a:off x="10915995" y="4056182"/>
            <a:ext cx="180000" cy="180000"/>
          </a:xfrm>
          <a:prstGeom prst="ellips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32" name="Elipse 131">
            <a:extLst>
              <a:ext uri="{FF2B5EF4-FFF2-40B4-BE49-F238E27FC236}">
                <a16:creationId xmlns:a16="http://schemas.microsoft.com/office/drawing/2014/main" id="{CCEED4AB-9F24-4B5F-83FE-DB203C779D75}"/>
              </a:ext>
            </a:extLst>
          </p:cNvPr>
          <p:cNvSpPr/>
          <p:nvPr/>
        </p:nvSpPr>
        <p:spPr>
          <a:xfrm>
            <a:off x="10918187" y="4290921"/>
            <a:ext cx="180000" cy="180000"/>
          </a:xfrm>
          <a:prstGeom prst="ellips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33" name="Elipse 132">
            <a:extLst>
              <a:ext uri="{FF2B5EF4-FFF2-40B4-BE49-F238E27FC236}">
                <a16:creationId xmlns:a16="http://schemas.microsoft.com/office/drawing/2014/main" id="{089D8912-BACE-4A8F-B9BE-AC1C2878A3F8}"/>
              </a:ext>
            </a:extLst>
          </p:cNvPr>
          <p:cNvSpPr/>
          <p:nvPr/>
        </p:nvSpPr>
        <p:spPr>
          <a:xfrm>
            <a:off x="10913803" y="4533886"/>
            <a:ext cx="180000" cy="180000"/>
          </a:xfrm>
          <a:prstGeom prst="ellips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34" name="Elipse 133">
            <a:extLst>
              <a:ext uri="{FF2B5EF4-FFF2-40B4-BE49-F238E27FC236}">
                <a16:creationId xmlns:a16="http://schemas.microsoft.com/office/drawing/2014/main" id="{88E08F99-BBFC-4AE8-AF74-E35041BD6811}"/>
              </a:ext>
            </a:extLst>
          </p:cNvPr>
          <p:cNvSpPr/>
          <p:nvPr/>
        </p:nvSpPr>
        <p:spPr>
          <a:xfrm>
            <a:off x="10915995" y="4768625"/>
            <a:ext cx="180000" cy="180000"/>
          </a:xfrm>
          <a:prstGeom prst="ellips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35" name="Elipse 134">
            <a:extLst>
              <a:ext uri="{FF2B5EF4-FFF2-40B4-BE49-F238E27FC236}">
                <a16:creationId xmlns:a16="http://schemas.microsoft.com/office/drawing/2014/main" id="{E3102BC2-FDAF-4377-A586-77C76C600B45}"/>
              </a:ext>
            </a:extLst>
          </p:cNvPr>
          <p:cNvSpPr/>
          <p:nvPr/>
        </p:nvSpPr>
        <p:spPr>
          <a:xfrm>
            <a:off x="10913803" y="5054097"/>
            <a:ext cx="180000" cy="180000"/>
          </a:xfrm>
          <a:prstGeom prst="ellips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36" name="Elipse 135">
            <a:extLst>
              <a:ext uri="{FF2B5EF4-FFF2-40B4-BE49-F238E27FC236}">
                <a16:creationId xmlns:a16="http://schemas.microsoft.com/office/drawing/2014/main" id="{E61ACD47-675B-4A0A-A629-B9A2A025DEDB}"/>
              </a:ext>
            </a:extLst>
          </p:cNvPr>
          <p:cNvSpPr/>
          <p:nvPr/>
        </p:nvSpPr>
        <p:spPr>
          <a:xfrm>
            <a:off x="11149266" y="3124794"/>
            <a:ext cx="180000" cy="180000"/>
          </a:xfrm>
          <a:prstGeom prst="ellips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37" name="Elipse 136">
            <a:extLst>
              <a:ext uri="{FF2B5EF4-FFF2-40B4-BE49-F238E27FC236}">
                <a16:creationId xmlns:a16="http://schemas.microsoft.com/office/drawing/2014/main" id="{231F1CBE-CB92-4138-9603-460B121339FA}"/>
              </a:ext>
            </a:extLst>
          </p:cNvPr>
          <p:cNvSpPr/>
          <p:nvPr/>
        </p:nvSpPr>
        <p:spPr>
          <a:xfrm>
            <a:off x="11151458" y="3359533"/>
            <a:ext cx="180000" cy="180000"/>
          </a:xfrm>
          <a:prstGeom prst="ellips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38" name="Elipse 137">
            <a:extLst>
              <a:ext uri="{FF2B5EF4-FFF2-40B4-BE49-F238E27FC236}">
                <a16:creationId xmlns:a16="http://schemas.microsoft.com/office/drawing/2014/main" id="{C2A0CC63-4769-45F6-AC40-5AC35B355A34}"/>
              </a:ext>
            </a:extLst>
          </p:cNvPr>
          <p:cNvSpPr/>
          <p:nvPr/>
        </p:nvSpPr>
        <p:spPr>
          <a:xfrm>
            <a:off x="11147074" y="3602498"/>
            <a:ext cx="180000" cy="180000"/>
          </a:xfrm>
          <a:prstGeom prst="ellips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39" name="Elipse 138">
            <a:extLst>
              <a:ext uri="{FF2B5EF4-FFF2-40B4-BE49-F238E27FC236}">
                <a16:creationId xmlns:a16="http://schemas.microsoft.com/office/drawing/2014/main" id="{EA7D11CF-0293-4E4D-AF05-B2BCDD2E8896}"/>
              </a:ext>
            </a:extLst>
          </p:cNvPr>
          <p:cNvSpPr/>
          <p:nvPr/>
        </p:nvSpPr>
        <p:spPr>
          <a:xfrm>
            <a:off x="11149266" y="3837237"/>
            <a:ext cx="180000" cy="180000"/>
          </a:xfrm>
          <a:prstGeom prst="ellips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40" name="Elipse 139">
            <a:extLst>
              <a:ext uri="{FF2B5EF4-FFF2-40B4-BE49-F238E27FC236}">
                <a16:creationId xmlns:a16="http://schemas.microsoft.com/office/drawing/2014/main" id="{7DDEA151-9AC3-4C85-B09C-C10D7CF1645A}"/>
              </a:ext>
            </a:extLst>
          </p:cNvPr>
          <p:cNvSpPr/>
          <p:nvPr/>
        </p:nvSpPr>
        <p:spPr>
          <a:xfrm>
            <a:off x="11149266" y="4076715"/>
            <a:ext cx="180000" cy="180000"/>
          </a:xfrm>
          <a:prstGeom prst="ellips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41" name="Elipse 140">
            <a:extLst>
              <a:ext uri="{FF2B5EF4-FFF2-40B4-BE49-F238E27FC236}">
                <a16:creationId xmlns:a16="http://schemas.microsoft.com/office/drawing/2014/main" id="{CBEAD609-D210-4404-BF0F-AADBCA46148B}"/>
              </a:ext>
            </a:extLst>
          </p:cNvPr>
          <p:cNvSpPr/>
          <p:nvPr/>
        </p:nvSpPr>
        <p:spPr>
          <a:xfrm>
            <a:off x="11151458" y="4311454"/>
            <a:ext cx="180000" cy="180000"/>
          </a:xfrm>
          <a:prstGeom prst="ellips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42" name="Elipse 141">
            <a:extLst>
              <a:ext uri="{FF2B5EF4-FFF2-40B4-BE49-F238E27FC236}">
                <a16:creationId xmlns:a16="http://schemas.microsoft.com/office/drawing/2014/main" id="{776826CE-769E-4969-A1E5-5A7EA589E5CD}"/>
              </a:ext>
            </a:extLst>
          </p:cNvPr>
          <p:cNvSpPr/>
          <p:nvPr/>
        </p:nvSpPr>
        <p:spPr>
          <a:xfrm>
            <a:off x="11147074" y="4554419"/>
            <a:ext cx="180000" cy="180000"/>
          </a:xfrm>
          <a:prstGeom prst="ellips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43" name="Elipse 142">
            <a:extLst>
              <a:ext uri="{FF2B5EF4-FFF2-40B4-BE49-F238E27FC236}">
                <a16:creationId xmlns:a16="http://schemas.microsoft.com/office/drawing/2014/main" id="{DDB21E67-5DEA-40F9-A6E2-79A8BAB6CADE}"/>
              </a:ext>
            </a:extLst>
          </p:cNvPr>
          <p:cNvSpPr/>
          <p:nvPr/>
        </p:nvSpPr>
        <p:spPr>
          <a:xfrm>
            <a:off x="11149266" y="4789158"/>
            <a:ext cx="180000" cy="180000"/>
          </a:xfrm>
          <a:prstGeom prst="ellips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44" name="Elipse 143">
            <a:extLst>
              <a:ext uri="{FF2B5EF4-FFF2-40B4-BE49-F238E27FC236}">
                <a16:creationId xmlns:a16="http://schemas.microsoft.com/office/drawing/2014/main" id="{C0ED7A42-0BEA-4AD5-9434-770F90A5AADE}"/>
              </a:ext>
            </a:extLst>
          </p:cNvPr>
          <p:cNvSpPr/>
          <p:nvPr/>
        </p:nvSpPr>
        <p:spPr>
          <a:xfrm>
            <a:off x="11147074" y="5074630"/>
            <a:ext cx="180000" cy="180000"/>
          </a:xfrm>
          <a:prstGeom prst="ellips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45" name="Elipse 144">
            <a:extLst>
              <a:ext uri="{FF2B5EF4-FFF2-40B4-BE49-F238E27FC236}">
                <a16:creationId xmlns:a16="http://schemas.microsoft.com/office/drawing/2014/main" id="{D3447AF5-E3C4-4F0E-91AD-D95152EC47C0}"/>
              </a:ext>
            </a:extLst>
          </p:cNvPr>
          <p:cNvSpPr/>
          <p:nvPr/>
        </p:nvSpPr>
        <p:spPr>
          <a:xfrm>
            <a:off x="11397172" y="3124794"/>
            <a:ext cx="180000" cy="180000"/>
          </a:xfrm>
          <a:prstGeom prst="ellips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46" name="Elipse 145">
            <a:extLst>
              <a:ext uri="{FF2B5EF4-FFF2-40B4-BE49-F238E27FC236}">
                <a16:creationId xmlns:a16="http://schemas.microsoft.com/office/drawing/2014/main" id="{4C964EEE-0E8B-4002-85A2-8E110C07CDA0}"/>
              </a:ext>
            </a:extLst>
          </p:cNvPr>
          <p:cNvSpPr/>
          <p:nvPr/>
        </p:nvSpPr>
        <p:spPr>
          <a:xfrm>
            <a:off x="11399364" y="3359533"/>
            <a:ext cx="180000" cy="180000"/>
          </a:xfrm>
          <a:prstGeom prst="ellips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47" name="Elipse 146">
            <a:extLst>
              <a:ext uri="{FF2B5EF4-FFF2-40B4-BE49-F238E27FC236}">
                <a16:creationId xmlns:a16="http://schemas.microsoft.com/office/drawing/2014/main" id="{94D1A77C-F939-44A4-8B91-94DDDB7FBB92}"/>
              </a:ext>
            </a:extLst>
          </p:cNvPr>
          <p:cNvSpPr/>
          <p:nvPr/>
        </p:nvSpPr>
        <p:spPr>
          <a:xfrm>
            <a:off x="11394980" y="3602498"/>
            <a:ext cx="180000" cy="180000"/>
          </a:xfrm>
          <a:prstGeom prst="ellips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48" name="Elipse 147">
            <a:extLst>
              <a:ext uri="{FF2B5EF4-FFF2-40B4-BE49-F238E27FC236}">
                <a16:creationId xmlns:a16="http://schemas.microsoft.com/office/drawing/2014/main" id="{A067A850-EBBA-4685-AD41-0E26AA96B971}"/>
              </a:ext>
            </a:extLst>
          </p:cNvPr>
          <p:cNvSpPr/>
          <p:nvPr/>
        </p:nvSpPr>
        <p:spPr>
          <a:xfrm>
            <a:off x="11397172" y="3837237"/>
            <a:ext cx="180000" cy="180000"/>
          </a:xfrm>
          <a:prstGeom prst="ellips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49" name="Elipse 148">
            <a:extLst>
              <a:ext uri="{FF2B5EF4-FFF2-40B4-BE49-F238E27FC236}">
                <a16:creationId xmlns:a16="http://schemas.microsoft.com/office/drawing/2014/main" id="{B70C9D9A-062D-4327-95B0-63B8AB3BBE1F}"/>
              </a:ext>
            </a:extLst>
          </p:cNvPr>
          <p:cNvSpPr/>
          <p:nvPr/>
        </p:nvSpPr>
        <p:spPr>
          <a:xfrm>
            <a:off x="11397172" y="4076715"/>
            <a:ext cx="180000" cy="180000"/>
          </a:xfrm>
          <a:prstGeom prst="ellips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50" name="Elipse 149">
            <a:extLst>
              <a:ext uri="{FF2B5EF4-FFF2-40B4-BE49-F238E27FC236}">
                <a16:creationId xmlns:a16="http://schemas.microsoft.com/office/drawing/2014/main" id="{A31DEB78-A796-4692-B2D6-8619BCC6B8A3}"/>
              </a:ext>
            </a:extLst>
          </p:cNvPr>
          <p:cNvSpPr/>
          <p:nvPr/>
        </p:nvSpPr>
        <p:spPr>
          <a:xfrm>
            <a:off x="11399364" y="4311454"/>
            <a:ext cx="180000" cy="180000"/>
          </a:xfrm>
          <a:prstGeom prst="ellips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51" name="Elipse 150">
            <a:extLst>
              <a:ext uri="{FF2B5EF4-FFF2-40B4-BE49-F238E27FC236}">
                <a16:creationId xmlns:a16="http://schemas.microsoft.com/office/drawing/2014/main" id="{3F565BD3-4D0B-4C65-B609-E94E3716E5AC}"/>
              </a:ext>
            </a:extLst>
          </p:cNvPr>
          <p:cNvSpPr/>
          <p:nvPr/>
        </p:nvSpPr>
        <p:spPr>
          <a:xfrm>
            <a:off x="11394980" y="4554419"/>
            <a:ext cx="180000" cy="180000"/>
          </a:xfrm>
          <a:prstGeom prst="ellips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52" name="Elipse 151">
            <a:extLst>
              <a:ext uri="{FF2B5EF4-FFF2-40B4-BE49-F238E27FC236}">
                <a16:creationId xmlns:a16="http://schemas.microsoft.com/office/drawing/2014/main" id="{E5F25104-73BD-4334-B0B2-C72029A9C62F}"/>
              </a:ext>
            </a:extLst>
          </p:cNvPr>
          <p:cNvSpPr/>
          <p:nvPr/>
        </p:nvSpPr>
        <p:spPr>
          <a:xfrm>
            <a:off x="11397172" y="4789158"/>
            <a:ext cx="180000" cy="180000"/>
          </a:xfrm>
          <a:prstGeom prst="ellips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53" name="Elipse 152">
            <a:extLst>
              <a:ext uri="{FF2B5EF4-FFF2-40B4-BE49-F238E27FC236}">
                <a16:creationId xmlns:a16="http://schemas.microsoft.com/office/drawing/2014/main" id="{5D1065DA-11B6-43BB-A673-14A0EF1FAE8B}"/>
              </a:ext>
            </a:extLst>
          </p:cNvPr>
          <p:cNvSpPr/>
          <p:nvPr/>
        </p:nvSpPr>
        <p:spPr>
          <a:xfrm>
            <a:off x="11394980" y="5074630"/>
            <a:ext cx="180000" cy="180000"/>
          </a:xfrm>
          <a:prstGeom prst="ellips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54" name="Elipse 153">
            <a:extLst>
              <a:ext uri="{FF2B5EF4-FFF2-40B4-BE49-F238E27FC236}">
                <a16:creationId xmlns:a16="http://schemas.microsoft.com/office/drawing/2014/main" id="{4C63F00C-F9F8-4DD1-958B-E7C18E048DD0}"/>
              </a:ext>
            </a:extLst>
          </p:cNvPr>
          <p:cNvSpPr/>
          <p:nvPr/>
        </p:nvSpPr>
        <p:spPr>
          <a:xfrm>
            <a:off x="11642446" y="3124794"/>
            <a:ext cx="180000" cy="180000"/>
          </a:xfrm>
          <a:prstGeom prst="ellips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55" name="Elipse 154">
            <a:extLst>
              <a:ext uri="{FF2B5EF4-FFF2-40B4-BE49-F238E27FC236}">
                <a16:creationId xmlns:a16="http://schemas.microsoft.com/office/drawing/2014/main" id="{A49EC2C5-97D9-475A-AEE4-5E14B7BA518C}"/>
              </a:ext>
            </a:extLst>
          </p:cNvPr>
          <p:cNvSpPr/>
          <p:nvPr/>
        </p:nvSpPr>
        <p:spPr>
          <a:xfrm>
            <a:off x="11644638" y="3359533"/>
            <a:ext cx="180000" cy="180000"/>
          </a:xfrm>
          <a:prstGeom prst="ellips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56" name="Elipse 155">
            <a:extLst>
              <a:ext uri="{FF2B5EF4-FFF2-40B4-BE49-F238E27FC236}">
                <a16:creationId xmlns:a16="http://schemas.microsoft.com/office/drawing/2014/main" id="{733C8B6D-CB8A-465A-823E-A91B2405D5E8}"/>
              </a:ext>
            </a:extLst>
          </p:cNvPr>
          <p:cNvSpPr/>
          <p:nvPr/>
        </p:nvSpPr>
        <p:spPr>
          <a:xfrm>
            <a:off x="11640254" y="3602498"/>
            <a:ext cx="180000" cy="180000"/>
          </a:xfrm>
          <a:prstGeom prst="ellips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57" name="Elipse 156">
            <a:extLst>
              <a:ext uri="{FF2B5EF4-FFF2-40B4-BE49-F238E27FC236}">
                <a16:creationId xmlns:a16="http://schemas.microsoft.com/office/drawing/2014/main" id="{32231925-3728-4264-966B-0931DCB5E208}"/>
              </a:ext>
            </a:extLst>
          </p:cNvPr>
          <p:cNvSpPr/>
          <p:nvPr/>
        </p:nvSpPr>
        <p:spPr>
          <a:xfrm>
            <a:off x="11642446" y="3837237"/>
            <a:ext cx="180000" cy="180000"/>
          </a:xfrm>
          <a:prstGeom prst="ellips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58" name="Elipse 157">
            <a:extLst>
              <a:ext uri="{FF2B5EF4-FFF2-40B4-BE49-F238E27FC236}">
                <a16:creationId xmlns:a16="http://schemas.microsoft.com/office/drawing/2014/main" id="{8AC8EA2E-B55B-44B4-82EB-978F73487BC7}"/>
              </a:ext>
            </a:extLst>
          </p:cNvPr>
          <p:cNvSpPr/>
          <p:nvPr/>
        </p:nvSpPr>
        <p:spPr>
          <a:xfrm>
            <a:off x="11642446" y="4076715"/>
            <a:ext cx="180000" cy="180000"/>
          </a:xfrm>
          <a:prstGeom prst="ellips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59" name="Elipse 158">
            <a:extLst>
              <a:ext uri="{FF2B5EF4-FFF2-40B4-BE49-F238E27FC236}">
                <a16:creationId xmlns:a16="http://schemas.microsoft.com/office/drawing/2014/main" id="{8E4A7739-682D-4687-ADA3-64D739C9A61A}"/>
              </a:ext>
            </a:extLst>
          </p:cNvPr>
          <p:cNvSpPr/>
          <p:nvPr/>
        </p:nvSpPr>
        <p:spPr>
          <a:xfrm>
            <a:off x="11644638" y="4311454"/>
            <a:ext cx="180000" cy="180000"/>
          </a:xfrm>
          <a:prstGeom prst="ellips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60" name="Elipse 159">
            <a:extLst>
              <a:ext uri="{FF2B5EF4-FFF2-40B4-BE49-F238E27FC236}">
                <a16:creationId xmlns:a16="http://schemas.microsoft.com/office/drawing/2014/main" id="{A125C3CB-2601-4743-BD02-72ED95CFEB72}"/>
              </a:ext>
            </a:extLst>
          </p:cNvPr>
          <p:cNvSpPr/>
          <p:nvPr/>
        </p:nvSpPr>
        <p:spPr>
          <a:xfrm>
            <a:off x="11640254" y="4554419"/>
            <a:ext cx="180000" cy="180000"/>
          </a:xfrm>
          <a:prstGeom prst="ellips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61" name="Elipse 160">
            <a:extLst>
              <a:ext uri="{FF2B5EF4-FFF2-40B4-BE49-F238E27FC236}">
                <a16:creationId xmlns:a16="http://schemas.microsoft.com/office/drawing/2014/main" id="{3B8FA5EB-1C6E-4228-BFCE-7EE915734D39}"/>
              </a:ext>
            </a:extLst>
          </p:cNvPr>
          <p:cNvSpPr/>
          <p:nvPr/>
        </p:nvSpPr>
        <p:spPr>
          <a:xfrm>
            <a:off x="11642446" y="4789158"/>
            <a:ext cx="180000" cy="180000"/>
          </a:xfrm>
          <a:prstGeom prst="ellips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62" name="Elipse 161">
            <a:extLst>
              <a:ext uri="{FF2B5EF4-FFF2-40B4-BE49-F238E27FC236}">
                <a16:creationId xmlns:a16="http://schemas.microsoft.com/office/drawing/2014/main" id="{690FFD9D-CC56-481D-8C6E-BBAA9B7BCD80}"/>
              </a:ext>
            </a:extLst>
          </p:cNvPr>
          <p:cNvSpPr/>
          <p:nvPr/>
        </p:nvSpPr>
        <p:spPr>
          <a:xfrm>
            <a:off x="11640254" y="5074630"/>
            <a:ext cx="180000" cy="180000"/>
          </a:xfrm>
          <a:prstGeom prst="ellips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72" name="CuadroTexto 171">
            <a:extLst>
              <a:ext uri="{FF2B5EF4-FFF2-40B4-BE49-F238E27FC236}">
                <a16:creationId xmlns:a16="http://schemas.microsoft.com/office/drawing/2014/main" id="{83A47C9A-25DA-498B-B30E-AF03CC3F3A30}"/>
              </a:ext>
            </a:extLst>
          </p:cNvPr>
          <p:cNvSpPr txBox="1"/>
          <p:nvPr/>
        </p:nvSpPr>
        <p:spPr>
          <a:xfrm>
            <a:off x="9951372" y="2341379"/>
            <a:ext cx="2146852" cy="369332"/>
          </a:xfrm>
          <a:prstGeom prst="rect">
            <a:avLst/>
          </a:prstGeom>
          <a:noFill/>
        </p:spPr>
        <p:txBody>
          <a:bodyPr wrap="square" rtlCol="0">
            <a:spAutoFit/>
          </a:bodyPr>
          <a:lstStyle/>
          <a:p>
            <a:pPr algn="ctr"/>
            <a:r>
              <a:rPr lang="es-ES" b="1" dirty="0">
                <a:latin typeface="AmpleSoft-Bold" panose="02000000000000000000" pitchFamily="2" charset="0"/>
              </a:rPr>
              <a:t>Consumo</a:t>
            </a:r>
            <a:endParaRPr lang="es-CO" b="1" dirty="0">
              <a:latin typeface="AmpleSoft-Bold" panose="02000000000000000000" pitchFamily="2" charset="0"/>
            </a:endParaRPr>
          </a:p>
        </p:txBody>
      </p:sp>
      <p:sp>
        <p:nvSpPr>
          <p:cNvPr id="2" name="CuadroTexto 1">
            <a:extLst>
              <a:ext uri="{FF2B5EF4-FFF2-40B4-BE49-F238E27FC236}">
                <a16:creationId xmlns:a16="http://schemas.microsoft.com/office/drawing/2014/main" id="{E092C585-E531-4A83-89FA-D2B5160638BD}"/>
              </a:ext>
            </a:extLst>
          </p:cNvPr>
          <p:cNvSpPr txBox="1"/>
          <p:nvPr/>
        </p:nvSpPr>
        <p:spPr>
          <a:xfrm>
            <a:off x="2370619" y="5763340"/>
            <a:ext cx="8020333" cy="830997"/>
          </a:xfrm>
          <a:prstGeom prst="rect">
            <a:avLst/>
          </a:prstGeom>
          <a:noFill/>
        </p:spPr>
        <p:txBody>
          <a:bodyPr wrap="square" rtlCol="0">
            <a:spAutoFit/>
          </a:bodyPr>
          <a:lstStyle/>
          <a:p>
            <a:r>
              <a:rPr lang="es-ES" sz="1600" dirty="0">
                <a:latin typeface="AmpleSoft-Bold" panose="02000000000000000000" pitchFamily="2" charset="0"/>
              </a:rPr>
              <a:t>Se debe priorizar el abastecimiento de materias primas para procesos de producción esenciales o estratégicos y alinear los esquemas de distribución para que éstos productos y servicios lleguen a toda la población</a:t>
            </a:r>
            <a:endParaRPr lang="es-CO" sz="1600" dirty="0">
              <a:latin typeface="AmpleSoft-Bold" panose="02000000000000000000" pitchFamily="2" charset="0"/>
            </a:endParaRPr>
          </a:p>
        </p:txBody>
      </p:sp>
    </p:spTree>
    <p:extLst>
      <p:ext uri="{BB962C8B-B14F-4D97-AF65-F5344CB8AC3E}">
        <p14:creationId xmlns:p14="http://schemas.microsoft.com/office/powerpoint/2010/main" val="137891953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uadroTexto 11">
            <a:extLst>
              <a:ext uri="{FF2B5EF4-FFF2-40B4-BE49-F238E27FC236}">
                <a16:creationId xmlns:a16="http://schemas.microsoft.com/office/drawing/2014/main" id="{0F1FB527-8C31-4D6F-807A-24542F4950FA}"/>
              </a:ext>
            </a:extLst>
          </p:cNvPr>
          <p:cNvSpPr txBox="1"/>
          <p:nvPr/>
        </p:nvSpPr>
        <p:spPr>
          <a:xfrm>
            <a:off x="914400" y="150383"/>
            <a:ext cx="11043138" cy="1754326"/>
          </a:xfrm>
          <a:prstGeom prst="rect">
            <a:avLst/>
          </a:prstGeom>
          <a:noFill/>
        </p:spPr>
        <p:txBody>
          <a:bodyPr wrap="square" rtlCol="0">
            <a:spAutoFit/>
          </a:bodyPr>
          <a:lstStyle/>
          <a:p>
            <a:pPr algn="ctr"/>
            <a:r>
              <a:rPr lang="es-ES" sz="5400" b="1" dirty="0">
                <a:solidFill>
                  <a:srgbClr val="7030A0"/>
                </a:solidFill>
                <a:latin typeface="AmpleSoft-Bold" panose="02000000000000000000" pitchFamily="2" charset="0"/>
              </a:rPr>
              <a:t>Cadenas de Valor Requeridas ante la Crisis del #Covid19</a:t>
            </a:r>
            <a:endParaRPr lang="es-CO" sz="5400" b="1" dirty="0">
              <a:solidFill>
                <a:srgbClr val="7030A0"/>
              </a:solidFill>
              <a:latin typeface="AmpleSoft-Bold" panose="02000000000000000000" pitchFamily="2" charset="0"/>
            </a:endParaRPr>
          </a:p>
        </p:txBody>
      </p:sp>
      <p:pic>
        <p:nvPicPr>
          <p:cNvPr id="2" name="Imagen 1">
            <a:extLst>
              <a:ext uri="{FF2B5EF4-FFF2-40B4-BE49-F238E27FC236}">
                <a16:creationId xmlns:a16="http://schemas.microsoft.com/office/drawing/2014/main" id="{C3614018-303C-451B-ADC1-787391E1DE01}"/>
              </a:ext>
            </a:extLst>
          </p:cNvPr>
          <p:cNvPicPr>
            <a:picLocks noChangeAspect="1"/>
          </p:cNvPicPr>
          <p:nvPr/>
        </p:nvPicPr>
        <p:blipFill>
          <a:blip r:embed="rId2"/>
          <a:stretch>
            <a:fillRect/>
          </a:stretch>
        </p:blipFill>
        <p:spPr>
          <a:xfrm>
            <a:off x="1480387" y="1691815"/>
            <a:ext cx="7945867" cy="2160000"/>
          </a:xfrm>
          <a:prstGeom prst="rect">
            <a:avLst/>
          </a:prstGeom>
        </p:spPr>
      </p:pic>
      <p:sp>
        <p:nvSpPr>
          <p:cNvPr id="3" name="Cerrar llave 2">
            <a:extLst>
              <a:ext uri="{FF2B5EF4-FFF2-40B4-BE49-F238E27FC236}">
                <a16:creationId xmlns:a16="http://schemas.microsoft.com/office/drawing/2014/main" id="{E376BE98-E33B-403C-B087-E8445A842EBC}"/>
              </a:ext>
            </a:extLst>
          </p:cNvPr>
          <p:cNvSpPr/>
          <p:nvPr/>
        </p:nvSpPr>
        <p:spPr>
          <a:xfrm>
            <a:off x="9367863" y="1691815"/>
            <a:ext cx="357809" cy="2160000"/>
          </a:xfrm>
          <a:prstGeom prst="rightBrace">
            <a:avLst/>
          </a:prstGeom>
          <a:ln w="44450"/>
        </p:spPr>
        <p:style>
          <a:lnRef idx="1">
            <a:schemeClr val="accent1"/>
          </a:lnRef>
          <a:fillRef idx="0">
            <a:schemeClr val="accent1"/>
          </a:fillRef>
          <a:effectRef idx="0">
            <a:schemeClr val="accent1"/>
          </a:effectRef>
          <a:fontRef idx="minor">
            <a:schemeClr val="tx1"/>
          </a:fontRef>
        </p:style>
        <p:txBody>
          <a:bodyPr rtlCol="0" anchor="ctr"/>
          <a:lstStyle/>
          <a:p>
            <a:pPr algn="ctr"/>
            <a:endParaRPr lang="es-CO"/>
          </a:p>
        </p:txBody>
      </p:sp>
      <p:sp>
        <p:nvSpPr>
          <p:cNvPr id="4" name="CuadroTexto 3">
            <a:extLst>
              <a:ext uri="{FF2B5EF4-FFF2-40B4-BE49-F238E27FC236}">
                <a16:creationId xmlns:a16="http://schemas.microsoft.com/office/drawing/2014/main" id="{3188FFA6-A9F2-4EAD-BC93-9E55B6ED9DAE}"/>
              </a:ext>
            </a:extLst>
          </p:cNvPr>
          <p:cNvSpPr txBox="1"/>
          <p:nvPr/>
        </p:nvSpPr>
        <p:spPr>
          <a:xfrm>
            <a:off x="9977871" y="2356316"/>
            <a:ext cx="1922585" cy="830997"/>
          </a:xfrm>
          <a:prstGeom prst="rect">
            <a:avLst/>
          </a:prstGeom>
          <a:noFill/>
        </p:spPr>
        <p:txBody>
          <a:bodyPr wrap="square" rtlCol="0">
            <a:spAutoFit/>
          </a:bodyPr>
          <a:lstStyle/>
          <a:p>
            <a:pPr algn="ctr"/>
            <a:r>
              <a:rPr lang="es-ES" sz="2400" b="1" dirty="0">
                <a:solidFill>
                  <a:schemeClr val="accent1"/>
                </a:solidFill>
                <a:latin typeface="AmpleSoft-Bold" panose="02000000000000000000" pitchFamily="2" charset="0"/>
              </a:rPr>
              <a:t>Red Hospitalaria</a:t>
            </a:r>
            <a:endParaRPr lang="es-CO" sz="2400" b="1" dirty="0">
              <a:solidFill>
                <a:schemeClr val="accent1"/>
              </a:solidFill>
              <a:latin typeface="AmpleSoft-Bold" panose="02000000000000000000" pitchFamily="2" charset="0"/>
            </a:endParaRPr>
          </a:p>
        </p:txBody>
      </p:sp>
      <p:pic>
        <p:nvPicPr>
          <p:cNvPr id="163" name="Imagen 162">
            <a:extLst>
              <a:ext uri="{FF2B5EF4-FFF2-40B4-BE49-F238E27FC236}">
                <a16:creationId xmlns:a16="http://schemas.microsoft.com/office/drawing/2014/main" id="{3CA092D5-B3E9-40EA-900E-2A23FC7D633E}"/>
              </a:ext>
            </a:extLst>
          </p:cNvPr>
          <p:cNvPicPr>
            <a:picLocks noChangeAspect="1"/>
          </p:cNvPicPr>
          <p:nvPr/>
        </p:nvPicPr>
        <p:blipFill>
          <a:blip r:embed="rId2"/>
          <a:stretch>
            <a:fillRect/>
          </a:stretch>
        </p:blipFill>
        <p:spPr>
          <a:xfrm>
            <a:off x="1482820" y="3954369"/>
            <a:ext cx="7945867" cy="2160000"/>
          </a:xfrm>
          <a:prstGeom prst="rect">
            <a:avLst/>
          </a:prstGeom>
        </p:spPr>
      </p:pic>
      <p:sp>
        <p:nvSpPr>
          <p:cNvPr id="164" name="Cerrar llave 163">
            <a:extLst>
              <a:ext uri="{FF2B5EF4-FFF2-40B4-BE49-F238E27FC236}">
                <a16:creationId xmlns:a16="http://schemas.microsoft.com/office/drawing/2014/main" id="{911A979B-89D3-4626-BFA8-F12D5A2E366E}"/>
              </a:ext>
            </a:extLst>
          </p:cNvPr>
          <p:cNvSpPr/>
          <p:nvPr/>
        </p:nvSpPr>
        <p:spPr>
          <a:xfrm>
            <a:off x="9399750" y="4150057"/>
            <a:ext cx="357809" cy="2160000"/>
          </a:xfrm>
          <a:prstGeom prst="rightBrace">
            <a:avLst/>
          </a:prstGeom>
          <a:ln w="444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CO"/>
          </a:p>
        </p:txBody>
      </p:sp>
      <p:sp>
        <p:nvSpPr>
          <p:cNvPr id="165" name="CuadroTexto 164">
            <a:extLst>
              <a:ext uri="{FF2B5EF4-FFF2-40B4-BE49-F238E27FC236}">
                <a16:creationId xmlns:a16="http://schemas.microsoft.com/office/drawing/2014/main" id="{559597B9-2F7B-4CD1-9CC2-DC03F0122517}"/>
              </a:ext>
            </a:extLst>
          </p:cNvPr>
          <p:cNvSpPr txBox="1"/>
          <p:nvPr/>
        </p:nvSpPr>
        <p:spPr>
          <a:xfrm>
            <a:off x="9977870" y="4978638"/>
            <a:ext cx="1922585" cy="461665"/>
          </a:xfrm>
          <a:prstGeom prst="rect">
            <a:avLst/>
          </a:prstGeom>
          <a:noFill/>
        </p:spPr>
        <p:txBody>
          <a:bodyPr wrap="square" rtlCol="0">
            <a:spAutoFit/>
          </a:bodyPr>
          <a:lstStyle/>
          <a:p>
            <a:pPr algn="ctr"/>
            <a:r>
              <a:rPr lang="es-ES" sz="2400" b="1" dirty="0">
                <a:solidFill>
                  <a:srgbClr val="FF0000"/>
                </a:solidFill>
                <a:latin typeface="AmpleSoft-Bold" panose="02000000000000000000" pitchFamily="2" charset="0"/>
              </a:rPr>
              <a:t>Hogares</a:t>
            </a:r>
            <a:endParaRPr lang="es-CO" sz="2400" b="1" dirty="0">
              <a:solidFill>
                <a:srgbClr val="FF0000"/>
              </a:solidFill>
              <a:latin typeface="AmpleSoft-Bold" panose="02000000000000000000" pitchFamily="2" charset="0"/>
            </a:endParaRPr>
          </a:p>
        </p:txBody>
      </p:sp>
    </p:spTree>
    <p:extLst>
      <p:ext uri="{BB962C8B-B14F-4D97-AF65-F5344CB8AC3E}">
        <p14:creationId xmlns:p14="http://schemas.microsoft.com/office/powerpoint/2010/main" val="73140203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9">
            <a:extLst>
              <a:ext uri="{FF2B5EF4-FFF2-40B4-BE49-F238E27FC236}">
                <a16:creationId xmlns:a16="http://schemas.microsoft.com/office/drawing/2014/main" id="{0FA4D9F5-C3FD-4542-9EE5-55CAC9AA720C}"/>
              </a:ext>
            </a:extLst>
          </p:cNvPr>
          <p:cNvGrpSpPr>
            <a:grpSpLocks noChangeAspect="1"/>
          </p:cNvGrpSpPr>
          <p:nvPr/>
        </p:nvGrpSpPr>
        <p:grpSpPr bwMode="auto">
          <a:xfrm>
            <a:off x="2761843" y="5027111"/>
            <a:ext cx="362351" cy="362351"/>
            <a:chOff x="4095" y="1017"/>
            <a:chExt cx="480" cy="480"/>
          </a:xfrm>
          <a:solidFill>
            <a:srgbClr val="7030A0"/>
          </a:solidFill>
        </p:grpSpPr>
        <p:sp>
          <p:nvSpPr>
            <p:cNvPr id="5" name="Freeform 41">
              <a:extLst>
                <a:ext uri="{FF2B5EF4-FFF2-40B4-BE49-F238E27FC236}">
                  <a16:creationId xmlns:a16="http://schemas.microsoft.com/office/drawing/2014/main" id="{01B186D9-5BD8-7A4B-8E32-4FBB60B39EB3}"/>
                </a:ext>
              </a:extLst>
            </p:cNvPr>
            <p:cNvSpPr>
              <a:spLocks/>
            </p:cNvSpPr>
            <p:nvPr/>
          </p:nvSpPr>
          <p:spPr bwMode="auto">
            <a:xfrm>
              <a:off x="4095" y="1324"/>
              <a:ext cx="173" cy="173"/>
            </a:xfrm>
            <a:custGeom>
              <a:avLst/>
              <a:gdLst>
                <a:gd name="T0" fmla="*/ 333 w 1208"/>
                <a:gd name="T1" fmla="*/ 0 h 1208"/>
                <a:gd name="T2" fmla="*/ 368 w 1208"/>
                <a:gd name="T3" fmla="*/ 12 h 1208"/>
                <a:gd name="T4" fmla="*/ 462 w 1208"/>
                <a:gd name="T5" fmla="*/ 103 h 1208"/>
                <a:gd name="T6" fmla="*/ 483 w 1208"/>
                <a:gd name="T7" fmla="*/ 136 h 1208"/>
                <a:gd name="T8" fmla="*/ 487 w 1208"/>
                <a:gd name="T9" fmla="*/ 171 h 1208"/>
                <a:gd name="T10" fmla="*/ 474 w 1208"/>
                <a:gd name="T11" fmla="*/ 207 h 1208"/>
                <a:gd name="T12" fmla="*/ 444 w 1208"/>
                <a:gd name="T13" fmla="*/ 241 h 1208"/>
                <a:gd name="T14" fmla="*/ 374 w 1208"/>
                <a:gd name="T15" fmla="*/ 326 h 1208"/>
                <a:gd name="T16" fmla="*/ 323 w 1208"/>
                <a:gd name="T17" fmla="*/ 422 h 1208"/>
                <a:gd name="T18" fmla="*/ 290 w 1208"/>
                <a:gd name="T19" fmla="*/ 527 h 1208"/>
                <a:gd name="T20" fmla="*/ 280 w 1208"/>
                <a:gd name="T21" fmla="*/ 637 h 1208"/>
                <a:gd name="T22" fmla="*/ 282 w 1208"/>
                <a:gd name="T23" fmla="*/ 911 h 1208"/>
                <a:gd name="T24" fmla="*/ 297 w 1208"/>
                <a:gd name="T25" fmla="*/ 926 h 1208"/>
                <a:gd name="T26" fmla="*/ 619 w 1208"/>
                <a:gd name="T27" fmla="*/ 928 h 1208"/>
                <a:gd name="T28" fmla="*/ 727 w 1208"/>
                <a:gd name="T29" fmla="*/ 918 h 1208"/>
                <a:gd name="T30" fmla="*/ 829 w 1208"/>
                <a:gd name="T31" fmla="*/ 886 h 1208"/>
                <a:gd name="T32" fmla="*/ 922 w 1208"/>
                <a:gd name="T33" fmla="*/ 836 h 1208"/>
                <a:gd name="T34" fmla="*/ 1006 w 1208"/>
                <a:gd name="T35" fmla="*/ 768 h 1208"/>
                <a:gd name="T36" fmla="*/ 1031 w 1208"/>
                <a:gd name="T37" fmla="*/ 754 h 1208"/>
                <a:gd name="T38" fmla="*/ 1060 w 1208"/>
                <a:gd name="T39" fmla="*/ 754 h 1208"/>
                <a:gd name="T40" fmla="*/ 1084 w 1208"/>
                <a:gd name="T41" fmla="*/ 768 h 1208"/>
                <a:gd name="T42" fmla="*/ 1196 w 1208"/>
                <a:gd name="T43" fmla="*/ 882 h 1208"/>
                <a:gd name="T44" fmla="*/ 1208 w 1208"/>
                <a:gd name="T45" fmla="*/ 918 h 1208"/>
                <a:gd name="T46" fmla="*/ 1204 w 1208"/>
                <a:gd name="T47" fmla="*/ 953 h 1208"/>
                <a:gd name="T48" fmla="*/ 1184 w 1208"/>
                <a:gd name="T49" fmla="*/ 986 h 1208"/>
                <a:gd name="T50" fmla="*/ 1115 w 1208"/>
                <a:gd name="T51" fmla="*/ 1051 h 1208"/>
                <a:gd name="T52" fmla="*/ 1019 w 1208"/>
                <a:gd name="T53" fmla="*/ 1118 h 1208"/>
                <a:gd name="T54" fmla="*/ 913 w 1208"/>
                <a:gd name="T55" fmla="*/ 1167 h 1208"/>
                <a:gd name="T56" fmla="*/ 801 w 1208"/>
                <a:gd name="T57" fmla="*/ 1198 h 1208"/>
                <a:gd name="T58" fmla="*/ 683 w 1208"/>
                <a:gd name="T59" fmla="*/ 1208 h 1208"/>
                <a:gd name="T60" fmla="*/ 87 w 1208"/>
                <a:gd name="T61" fmla="*/ 1205 h 1208"/>
                <a:gd name="T62" fmla="*/ 42 w 1208"/>
                <a:gd name="T63" fmla="*/ 1184 h 1208"/>
                <a:gd name="T64" fmla="*/ 11 w 1208"/>
                <a:gd name="T65" fmla="*/ 1145 h 1208"/>
                <a:gd name="T66" fmla="*/ 0 w 1208"/>
                <a:gd name="T67" fmla="*/ 1096 h 1208"/>
                <a:gd name="T68" fmla="*/ 3 w 1208"/>
                <a:gd name="T69" fmla="*/ 507 h 1208"/>
                <a:gd name="T70" fmla="*/ 23 w 1208"/>
                <a:gd name="T71" fmla="*/ 392 h 1208"/>
                <a:gd name="T72" fmla="*/ 63 w 1208"/>
                <a:gd name="T73" fmla="*/ 283 h 1208"/>
                <a:gd name="T74" fmla="*/ 121 w 1208"/>
                <a:gd name="T75" fmla="*/ 182 h 1208"/>
                <a:gd name="T76" fmla="*/ 197 w 1208"/>
                <a:gd name="T77" fmla="*/ 92 h 1208"/>
                <a:gd name="T78" fmla="*/ 280 w 1208"/>
                <a:gd name="T79" fmla="*/ 12 h 1208"/>
                <a:gd name="T80" fmla="*/ 315 w 1208"/>
                <a:gd name="T81" fmla="*/ 0 h 1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08" h="1208">
                  <a:moveTo>
                    <a:pt x="315" y="0"/>
                  </a:moveTo>
                  <a:lnTo>
                    <a:pt x="333" y="0"/>
                  </a:lnTo>
                  <a:lnTo>
                    <a:pt x="351" y="4"/>
                  </a:lnTo>
                  <a:lnTo>
                    <a:pt x="368" y="12"/>
                  </a:lnTo>
                  <a:lnTo>
                    <a:pt x="383" y="24"/>
                  </a:lnTo>
                  <a:lnTo>
                    <a:pt x="462" y="103"/>
                  </a:lnTo>
                  <a:lnTo>
                    <a:pt x="474" y="119"/>
                  </a:lnTo>
                  <a:lnTo>
                    <a:pt x="483" y="136"/>
                  </a:lnTo>
                  <a:lnTo>
                    <a:pt x="487" y="153"/>
                  </a:lnTo>
                  <a:lnTo>
                    <a:pt x="487" y="171"/>
                  </a:lnTo>
                  <a:lnTo>
                    <a:pt x="483" y="190"/>
                  </a:lnTo>
                  <a:lnTo>
                    <a:pt x="474" y="207"/>
                  </a:lnTo>
                  <a:lnTo>
                    <a:pt x="462" y="222"/>
                  </a:lnTo>
                  <a:lnTo>
                    <a:pt x="444" y="241"/>
                  </a:lnTo>
                  <a:lnTo>
                    <a:pt x="406" y="281"/>
                  </a:lnTo>
                  <a:lnTo>
                    <a:pt x="374" y="326"/>
                  </a:lnTo>
                  <a:lnTo>
                    <a:pt x="346" y="373"/>
                  </a:lnTo>
                  <a:lnTo>
                    <a:pt x="323" y="422"/>
                  </a:lnTo>
                  <a:lnTo>
                    <a:pt x="304" y="474"/>
                  </a:lnTo>
                  <a:lnTo>
                    <a:pt x="290" y="527"/>
                  </a:lnTo>
                  <a:lnTo>
                    <a:pt x="282" y="581"/>
                  </a:lnTo>
                  <a:lnTo>
                    <a:pt x="280" y="637"/>
                  </a:lnTo>
                  <a:lnTo>
                    <a:pt x="280" y="900"/>
                  </a:lnTo>
                  <a:lnTo>
                    <a:pt x="282" y="911"/>
                  </a:lnTo>
                  <a:lnTo>
                    <a:pt x="288" y="920"/>
                  </a:lnTo>
                  <a:lnTo>
                    <a:pt x="297" y="926"/>
                  </a:lnTo>
                  <a:lnTo>
                    <a:pt x="308" y="928"/>
                  </a:lnTo>
                  <a:lnTo>
                    <a:pt x="619" y="928"/>
                  </a:lnTo>
                  <a:lnTo>
                    <a:pt x="673" y="926"/>
                  </a:lnTo>
                  <a:lnTo>
                    <a:pt x="727" y="918"/>
                  </a:lnTo>
                  <a:lnTo>
                    <a:pt x="779" y="905"/>
                  </a:lnTo>
                  <a:lnTo>
                    <a:pt x="829" y="886"/>
                  </a:lnTo>
                  <a:lnTo>
                    <a:pt x="877" y="864"/>
                  </a:lnTo>
                  <a:lnTo>
                    <a:pt x="922" y="836"/>
                  </a:lnTo>
                  <a:lnTo>
                    <a:pt x="966" y="805"/>
                  </a:lnTo>
                  <a:lnTo>
                    <a:pt x="1006" y="768"/>
                  </a:lnTo>
                  <a:lnTo>
                    <a:pt x="1018" y="759"/>
                  </a:lnTo>
                  <a:lnTo>
                    <a:pt x="1031" y="754"/>
                  </a:lnTo>
                  <a:lnTo>
                    <a:pt x="1046" y="752"/>
                  </a:lnTo>
                  <a:lnTo>
                    <a:pt x="1060" y="754"/>
                  </a:lnTo>
                  <a:lnTo>
                    <a:pt x="1073" y="759"/>
                  </a:lnTo>
                  <a:lnTo>
                    <a:pt x="1084" y="768"/>
                  </a:lnTo>
                  <a:lnTo>
                    <a:pt x="1184" y="867"/>
                  </a:lnTo>
                  <a:lnTo>
                    <a:pt x="1196" y="882"/>
                  </a:lnTo>
                  <a:lnTo>
                    <a:pt x="1204" y="899"/>
                  </a:lnTo>
                  <a:lnTo>
                    <a:pt x="1208" y="918"/>
                  </a:lnTo>
                  <a:lnTo>
                    <a:pt x="1208" y="936"/>
                  </a:lnTo>
                  <a:lnTo>
                    <a:pt x="1204" y="953"/>
                  </a:lnTo>
                  <a:lnTo>
                    <a:pt x="1196" y="971"/>
                  </a:lnTo>
                  <a:lnTo>
                    <a:pt x="1184" y="986"/>
                  </a:lnTo>
                  <a:lnTo>
                    <a:pt x="1159" y="1011"/>
                  </a:lnTo>
                  <a:lnTo>
                    <a:pt x="1115" y="1051"/>
                  </a:lnTo>
                  <a:lnTo>
                    <a:pt x="1068" y="1087"/>
                  </a:lnTo>
                  <a:lnTo>
                    <a:pt x="1019" y="1118"/>
                  </a:lnTo>
                  <a:lnTo>
                    <a:pt x="967" y="1145"/>
                  </a:lnTo>
                  <a:lnTo>
                    <a:pt x="913" y="1167"/>
                  </a:lnTo>
                  <a:lnTo>
                    <a:pt x="858" y="1185"/>
                  </a:lnTo>
                  <a:lnTo>
                    <a:pt x="801" y="1198"/>
                  </a:lnTo>
                  <a:lnTo>
                    <a:pt x="742" y="1205"/>
                  </a:lnTo>
                  <a:lnTo>
                    <a:pt x="683" y="1208"/>
                  </a:lnTo>
                  <a:lnTo>
                    <a:pt x="112" y="1208"/>
                  </a:lnTo>
                  <a:lnTo>
                    <a:pt x="87" y="1205"/>
                  </a:lnTo>
                  <a:lnTo>
                    <a:pt x="63" y="1197"/>
                  </a:lnTo>
                  <a:lnTo>
                    <a:pt x="42" y="1184"/>
                  </a:lnTo>
                  <a:lnTo>
                    <a:pt x="24" y="1166"/>
                  </a:lnTo>
                  <a:lnTo>
                    <a:pt x="11" y="1145"/>
                  </a:lnTo>
                  <a:lnTo>
                    <a:pt x="3" y="1121"/>
                  </a:lnTo>
                  <a:lnTo>
                    <a:pt x="0" y="1096"/>
                  </a:lnTo>
                  <a:lnTo>
                    <a:pt x="0" y="567"/>
                  </a:lnTo>
                  <a:lnTo>
                    <a:pt x="3" y="507"/>
                  </a:lnTo>
                  <a:lnTo>
                    <a:pt x="10" y="449"/>
                  </a:lnTo>
                  <a:lnTo>
                    <a:pt x="23" y="392"/>
                  </a:lnTo>
                  <a:lnTo>
                    <a:pt x="41" y="337"/>
                  </a:lnTo>
                  <a:lnTo>
                    <a:pt x="63" y="283"/>
                  </a:lnTo>
                  <a:lnTo>
                    <a:pt x="90" y="232"/>
                  </a:lnTo>
                  <a:lnTo>
                    <a:pt x="121" y="182"/>
                  </a:lnTo>
                  <a:lnTo>
                    <a:pt x="157" y="136"/>
                  </a:lnTo>
                  <a:lnTo>
                    <a:pt x="197" y="92"/>
                  </a:lnTo>
                  <a:lnTo>
                    <a:pt x="265" y="24"/>
                  </a:lnTo>
                  <a:lnTo>
                    <a:pt x="280" y="12"/>
                  </a:lnTo>
                  <a:lnTo>
                    <a:pt x="296" y="4"/>
                  </a:lnTo>
                  <a:lnTo>
                    <a:pt x="315" y="0"/>
                  </a:lnTo>
                  <a:close/>
                </a:path>
              </a:pathLst>
            </a:custGeom>
            <a:grpFill/>
            <a:ln w="0">
              <a:no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800" b="0" i="0" u="none" strike="noStrike" kern="1200" cap="none" spc="0" normalizeH="0" baseline="0" noProof="0">
                <a:ln>
                  <a:noFill/>
                </a:ln>
                <a:solidFill>
                  <a:prstClr val="black"/>
                </a:solidFill>
                <a:effectLst/>
                <a:uLnTx/>
                <a:uFillTx/>
                <a:latin typeface="Calibri"/>
                <a:ea typeface="+mn-ea"/>
                <a:cs typeface="+mn-cs"/>
              </a:endParaRPr>
            </a:p>
          </p:txBody>
        </p:sp>
        <p:sp>
          <p:nvSpPr>
            <p:cNvPr id="6" name="Freeform 42">
              <a:extLst>
                <a:ext uri="{FF2B5EF4-FFF2-40B4-BE49-F238E27FC236}">
                  <a16:creationId xmlns:a16="http://schemas.microsoft.com/office/drawing/2014/main" id="{63971987-701C-C14F-AF00-84DD97FEAA8B}"/>
                </a:ext>
              </a:extLst>
            </p:cNvPr>
            <p:cNvSpPr>
              <a:spLocks/>
            </p:cNvSpPr>
            <p:nvPr/>
          </p:nvSpPr>
          <p:spPr bwMode="auto">
            <a:xfrm>
              <a:off x="4391" y="1121"/>
              <a:ext cx="80" cy="80"/>
            </a:xfrm>
            <a:custGeom>
              <a:avLst/>
              <a:gdLst>
                <a:gd name="T0" fmla="*/ 280 w 559"/>
                <a:gd name="T1" fmla="*/ 0 h 559"/>
                <a:gd name="T2" fmla="*/ 321 w 559"/>
                <a:gd name="T3" fmla="*/ 3 h 559"/>
                <a:gd name="T4" fmla="*/ 360 w 559"/>
                <a:gd name="T5" fmla="*/ 11 h 559"/>
                <a:gd name="T6" fmla="*/ 397 w 559"/>
                <a:gd name="T7" fmla="*/ 25 h 559"/>
                <a:gd name="T8" fmla="*/ 432 w 559"/>
                <a:gd name="T9" fmla="*/ 45 h 559"/>
                <a:gd name="T10" fmla="*/ 463 w 559"/>
                <a:gd name="T11" fmla="*/ 68 h 559"/>
                <a:gd name="T12" fmla="*/ 491 w 559"/>
                <a:gd name="T13" fmla="*/ 96 h 559"/>
                <a:gd name="T14" fmla="*/ 514 w 559"/>
                <a:gd name="T15" fmla="*/ 127 h 559"/>
                <a:gd name="T16" fmla="*/ 534 w 559"/>
                <a:gd name="T17" fmla="*/ 162 h 559"/>
                <a:gd name="T18" fmla="*/ 548 w 559"/>
                <a:gd name="T19" fmla="*/ 199 h 559"/>
                <a:gd name="T20" fmla="*/ 556 w 559"/>
                <a:gd name="T21" fmla="*/ 238 h 559"/>
                <a:gd name="T22" fmla="*/ 559 w 559"/>
                <a:gd name="T23" fmla="*/ 279 h 559"/>
                <a:gd name="T24" fmla="*/ 556 w 559"/>
                <a:gd name="T25" fmla="*/ 321 h 559"/>
                <a:gd name="T26" fmla="*/ 548 w 559"/>
                <a:gd name="T27" fmla="*/ 360 h 559"/>
                <a:gd name="T28" fmla="*/ 534 w 559"/>
                <a:gd name="T29" fmla="*/ 397 h 559"/>
                <a:gd name="T30" fmla="*/ 514 w 559"/>
                <a:gd name="T31" fmla="*/ 432 h 559"/>
                <a:gd name="T32" fmla="*/ 491 w 559"/>
                <a:gd name="T33" fmla="*/ 463 h 559"/>
                <a:gd name="T34" fmla="*/ 463 w 559"/>
                <a:gd name="T35" fmla="*/ 491 h 559"/>
                <a:gd name="T36" fmla="*/ 432 w 559"/>
                <a:gd name="T37" fmla="*/ 514 h 559"/>
                <a:gd name="T38" fmla="*/ 397 w 559"/>
                <a:gd name="T39" fmla="*/ 534 h 559"/>
                <a:gd name="T40" fmla="*/ 360 w 559"/>
                <a:gd name="T41" fmla="*/ 548 h 559"/>
                <a:gd name="T42" fmla="*/ 321 w 559"/>
                <a:gd name="T43" fmla="*/ 556 h 559"/>
                <a:gd name="T44" fmla="*/ 280 w 559"/>
                <a:gd name="T45" fmla="*/ 559 h 559"/>
                <a:gd name="T46" fmla="*/ 238 w 559"/>
                <a:gd name="T47" fmla="*/ 556 h 559"/>
                <a:gd name="T48" fmla="*/ 199 w 559"/>
                <a:gd name="T49" fmla="*/ 548 h 559"/>
                <a:gd name="T50" fmla="*/ 162 w 559"/>
                <a:gd name="T51" fmla="*/ 534 h 559"/>
                <a:gd name="T52" fmla="*/ 127 w 559"/>
                <a:gd name="T53" fmla="*/ 514 h 559"/>
                <a:gd name="T54" fmla="*/ 96 w 559"/>
                <a:gd name="T55" fmla="*/ 491 h 559"/>
                <a:gd name="T56" fmla="*/ 68 w 559"/>
                <a:gd name="T57" fmla="*/ 463 h 559"/>
                <a:gd name="T58" fmla="*/ 45 w 559"/>
                <a:gd name="T59" fmla="*/ 432 h 559"/>
                <a:gd name="T60" fmla="*/ 25 w 559"/>
                <a:gd name="T61" fmla="*/ 397 h 559"/>
                <a:gd name="T62" fmla="*/ 11 w 559"/>
                <a:gd name="T63" fmla="*/ 360 h 559"/>
                <a:gd name="T64" fmla="*/ 3 w 559"/>
                <a:gd name="T65" fmla="*/ 321 h 559"/>
                <a:gd name="T66" fmla="*/ 0 w 559"/>
                <a:gd name="T67" fmla="*/ 279 h 559"/>
                <a:gd name="T68" fmla="*/ 3 w 559"/>
                <a:gd name="T69" fmla="*/ 238 h 559"/>
                <a:gd name="T70" fmla="*/ 11 w 559"/>
                <a:gd name="T71" fmla="*/ 199 h 559"/>
                <a:gd name="T72" fmla="*/ 25 w 559"/>
                <a:gd name="T73" fmla="*/ 162 h 559"/>
                <a:gd name="T74" fmla="*/ 45 w 559"/>
                <a:gd name="T75" fmla="*/ 127 h 559"/>
                <a:gd name="T76" fmla="*/ 68 w 559"/>
                <a:gd name="T77" fmla="*/ 96 h 559"/>
                <a:gd name="T78" fmla="*/ 96 w 559"/>
                <a:gd name="T79" fmla="*/ 68 h 559"/>
                <a:gd name="T80" fmla="*/ 127 w 559"/>
                <a:gd name="T81" fmla="*/ 45 h 559"/>
                <a:gd name="T82" fmla="*/ 162 w 559"/>
                <a:gd name="T83" fmla="*/ 25 h 559"/>
                <a:gd name="T84" fmla="*/ 199 w 559"/>
                <a:gd name="T85" fmla="*/ 11 h 559"/>
                <a:gd name="T86" fmla="*/ 238 w 559"/>
                <a:gd name="T87" fmla="*/ 3 h 559"/>
                <a:gd name="T88" fmla="*/ 280 w 559"/>
                <a:gd name="T89" fmla="*/ 0 h 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59" h="559">
                  <a:moveTo>
                    <a:pt x="280" y="0"/>
                  </a:moveTo>
                  <a:lnTo>
                    <a:pt x="321" y="3"/>
                  </a:lnTo>
                  <a:lnTo>
                    <a:pt x="360" y="11"/>
                  </a:lnTo>
                  <a:lnTo>
                    <a:pt x="397" y="25"/>
                  </a:lnTo>
                  <a:lnTo>
                    <a:pt x="432" y="45"/>
                  </a:lnTo>
                  <a:lnTo>
                    <a:pt x="463" y="68"/>
                  </a:lnTo>
                  <a:lnTo>
                    <a:pt x="491" y="96"/>
                  </a:lnTo>
                  <a:lnTo>
                    <a:pt x="514" y="127"/>
                  </a:lnTo>
                  <a:lnTo>
                    <a:pt x="534" y="162"/>
                  </a:lnTo>
                  <a:lnTo>
                    <a:pt x="548" y="199"/>
                  </a:lnTo>
                  <a:lnTo>
                    <a:pt x="556" y="238"/>
                  </a:lnTo>
                  <a:lnTo>
                    <a:pt x="559" y="279"/>
                  </a:lnTo>
                  <a:lnTo>
                    <a:pt x="556" y="321"/>
                  </a:lnTo>
                  <a:lnTo>
                    <a:pt x="548" y="360"/>
                  </a:lnTo>
                  <a:lnTo>
                    <a:pt x="534" y="397"/>
                  </a:lnTo>
                  <a:lnTo>
                    <a:pt x="514" y="432"/>
                  </a:lnTo>
                  <a:lnTo>
                    <a:pt x="491" y="463"/>
                  </a:lnTo>
                  <a:lnTo>
                    <a:pt x="463" y="491"/>
                  </a:lnTo>
                  <a:lnTo>
                    <a:pt x="432" y="514"/>
                  </a:lnTo>
                  <a:lnTo>
                    <a:pt x="397" y="534"/>
                  </a:lnTo>
                  <a:lnTo>
                    <a:pt x="360" y="548"/>
                  </a:lnTo>
                  <a:lnTo>
                    <a:pt x="321" y="556"/>
                  </a:lnTo>
                  <a:lnTo>
                    <a:pt x="280" y="559"/>
                  </a:lnTo>
                  <a:lnTo>
                    <a:pt x="238" y="556"/>
                  </a:lnTo>
                  <a:lnTo>
                    <a:pt x="199" y="548"/>
                  </a:lnTo>
                  <a:lnTo>
                    <a:pt x="162" y="534"/>
                  </a:lnTo>
                  <a:lnTo>
                    <a:pt x="127" y="514"/>
                  </a:lnTo>
                  <a:lnTo>
                    <a:pt x="96" y="491"/>
                  </a:lnTo>
                  <a:lnTo>
                    <a:pt x="68" y="463"/>
                  </a:lnTo>
                  <a:lnTo>
                    <a:pt x="45" y="432"/>
                  </a:lnTo>
                  <a:lnTo>
                    <a:pt x="25" y="397"/>
                  </a:lnTo>
                  <a:lnTo>
                    <a:pt x="11" y="360"/>
                  </a:lnTo>
                  <a:lnTo>
                    <a:pt x="3" y="321"/>
                  </a:lnTo>
                  <a:lnTo>
                    <a:pt x="0" y="279"/>
                  </a:lnTo>
                  <a:lnTo>
                    <a:pt x="3" y="238"/>
                  </a:lnTo>
                  <a:lnTo>
                    <a:pt x="11" y="199"/>
                  </a:lnTo>
                  <a:lnTo>
                    <a:pt x="25" y="162"/>
                  </a:lnTo>
                  <a:lnTo>
                    <a:pt x="45" y="127"/>
                  </a:lnTo>
                  <a:lnTo>
                    <a:pt x="68" y="96"/>
                  </a:lnTo>
                  <a:lnTo>
                    <a:pt x="96" y="68"/>
                  </a:lnTo>
                  <a:lnTo>
                    <a:pt x="127" y="45"/>
                  </a:lnTo>
                  <a:lnTo>
                    <a:pt x="162" y="25"/>
                  </a:lnTo>
                  <a:lnTo>
                    <a:pt x="199" y="11"/>
                  </a:lnTo>
                  <a:lnTo>
                    <a:pt x="238" y="3"/>
                  </a:lnTo>
                  <a:lnTo>
                    <a:pt x="280" y="0"/>
                  </a:lnTo>
                  <a:close/>
                </a:path>
              </a:pathLst>
            </a:custGeom>
            <a:grpFill/>
            <a:ln w="0">
              <a:no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800" b="0" i="0" u="none" strike="noStrike" kern="1200" cap="none" spc="0" normalizeH="0" baseline="0" noProof="0">
                <a:ln>
                  <a:noFill/>
                </a:ln>
                <a:solidFill>
                  <a:prstClr val="black"/>
                </a:solidFill>
                <a:effectLst/>
                <a:uLnTx/>
                <a:uFillTx/>
                <a:latin typeface="Calibri"/>
                <a:ea typeface="+mn-ea"/>
                <a:cs typeface="+mn-cs"/>
              </a:endParaRPr>
            </a:p>
          </p:txBody>
        </p:sp>
        <p:sp>
          <p:nvSpPr>
            <p:cNvPr id="7" name="Freeform 43">
              <a:extLst>
                <a:ext uri="{FF2B5EF4-FFF2-40B4-BE49-F238E27FC236}">
                  <a16:creationId xmlns:a16="http://schemas.microsoft.com/office/drawing/2014/main" id="{9DBD400B-A156-5740-8F8A-32BAF8B71CE8}"/>
                </a:ext>
              </a:extLst>
            </p:cNvPr>
            <p:cNvSpPr>
              <a:spLocks noEditPoints="1"/>
            </p:cNvSpPr>
            <p:nvPr/>
          </p:nvSpPr>
          <p:spPr bwMode="auto">
            <a:xfrm>
              <a:off x="4150" y="1017"/>
              <a:ext cx="425" cy="434"/>
            </a:xfrm>
            <a:custGeom>
              <a:avLst/>
              <a:gdLst>
                <a:gd name="T0" fmla="*/ 551 w 2977"/>
                <a:gd name="T1" fmla="*/ 1674 h 3034"/>
                <a:gd name="T2" fmla="*/ 525 w 2977"/>
                <a:gd name="T3" fmla="*/ 1688 h 3034"/>
                <a:gd name="T4" fmla="*/ 377 w 2977"/>
                <a:gd name="T5" fmla="*/ 1846 h 3034"/>
                <a:gd name="T6" fmla="*/ 369 w 2977"/>
                <a:gd name="T7" fmla="*/ 1873 h 3034"/>
                <a:gd name="T8" fmla="*/ 377 w 2977"/>
                <a:gd name="T9" fmla="*/ 1900 h 3034"/>
                <a:gd name="T10" fmla="*/ 1116 w 2977"/>
                <a:gd name="T11" fmla="*/ 2642 h 3034"/>
                <a:gd name="T12" fmla="*/ 1142 w 2977"/>
                <a:gd name="T13" fmla="*/ 2657 h 3034"/>
                <a:gd name="T14" fmla="*/ 1171 w 2977"/>
                <a:gd name="T15" fmla="*/ 2657 h 3034"/>
                <a:gd name="T16" fmla="*/ 1196 w 2977"/>
                <a:gd name="T17" fmla="*/ 2642 h 3034"/>
                <a:gd name="T18" fmla="*/ 1345 w 2977"/>
                <a:gd name="T19" fmla="*/ 2484 h 3034"/>
                <a:gd name="T20" fmla="*/ 1352 w 2977"/>
                <a:gd name="T21" fmla="*/ 2458 h 3034"/>
                <a:gd name="T22" fmla="*/ 1345 w 2977"/>
                <a:gd name="T23" fmla="*/ 2430 h 3034"/>
                <a:gd name="T24" fmla="*/ 606 w 2977"/>
                <a:gd name="T25" fmla="*/ 1688 h 3034"/>
                <a:gd name="T26" fmla="*/ 580 w 2977"/>
                <a:gd name="T27" fmla="*/ 1673 h 3034"/>
                <a:gd name="T28" fmla="*/ 2126 w 2977"/>
                <a:gd name="T29" fmla="*/ 280 h 3034"/>
                <a:gd name="T30" fmla="*/ 2026 w 2977"/>
                <a:gd name="T31" fmla="*/ 289 h 3034"/>
                <a:gd name="T32" fmla="*/ 1931 w 2977"/>
                <a:gd name="T33" fmla="*/ 315 h 3034"/>
                <a:gd name="T34" fmla="*/ 1842 w 2977"/>
                <a:gd name="T35" fmla="*/ 357 h 3034"/>
                <a:gd name="T36" fmla="*/ 1760 w 2977"/>
                <a:gd name="T37" fmla="*/ 415 h 3034"/>
                <a:gd name="T38" fmla="*/ 798 w 2977"/>
                <a:gd name="T39" fmla="*/ 1407 h 3034"/>
                <a:gd name="T40" fmla="*/ 784 w 2977"/>
                <a:gd name="T41" fmla="*/ 1433 h 3034"/>
                <a:gd name="T42" fmla="*/ 784 w 2977"/>
                <a:gd name="T43" fmla="*/ 1460 h 3034"/>
                <a:gd name="T44" fmla="*/ 799 w 2977"/>
                <a:gd name="T45" fmla="*/ 1486 h 3034"/>
                <a:gd name="T46" fmla="*/ 1541 w 2977"/>
                <a:gd name="T47" fmla="*/ 2225 h 3034"/>
                <a:gd name="T48" fmla="*/ 1569 w 2977"/>
                <a:gd name="T49" fmla="*/ 2232 h 3034"/>
                <a:gd name="T50" fmla="*/ 1597 w 2977"/>
                <a:gd name="T51" fmla="*/ 2225 h 3034"/>
                <a:gd name="T52" fmla="*/ 2540 w 2977"/>
                <a:gd name="T53" fmla="*/ 1253 h 3034"/>
                <a:gd name="T54" fmla="*/ 2607 w 2977"/>
                <a:gd name="T55" fmla="*/ 1169 h 3034"/>
                <a:gd name="T56" fmla="*/ 2656 w 2977"/>
                <a:gd name="T57" fmla="*/ 1074 h 3034"/>
                <a:gd name="T58" fmla="*/ 2687 w 2977"/>
                <a:gd name="T59" fmla="*/ 971 h 3034"/>
                <a:gd name="T60" fmla="*/ 2697 w 2977"/>
                <a:gd name="T61" fmla="*/ 864 h 3034"/>
                <a:gd name="T62" fmla="*/ 2694 w 2977"/>
                <a:gd name="T63" fmla="*/ 318 h 3034"/>
                <a:gd name="T64" fmla="*/ 2675 w 2977"/>
                <a:gd name="T65" fmla="*/ 290 h 3034"/>
                <a:gd name="T66" fmla="*/ 2641 w 2977"/>
                <a:gd name="T67" fmla="*/ 280 h 3034"/>
                <a:gd name="T68" fmla="*/ 2056 w 2977"/>
                <a:gd name="T69" fmla="*/ 0 h 3034"/>
                <a:gd name="T70" fmla="*/ 2890 w 2977"/>
                <a:gd name="T71" fmla="*/ 3 h 3034"/>
                <a:gd name="T72" fmla="*/ 2935 w 2977"/>
                <a:gd name="T73" fmla="*/ 24 h 3034"/>
                <a:gd name="T74" fmla="*/ 2966 w 2977"/>
                <a:gd name="T75" fmla="*/ 63 h 3034"/>
                <a:gd name="T76" fmla="*/ 2977 w 2977"/>
                <a:gd name="T77" fmla="*/ 112 h 3034"/>
                <a:gd name="T78" fmla="*/ 2975 w 2977"/>
                <a:gd name="T79" fmla="*/ 990 h 3034"/>
                <a:gd name="T80" fmla="*/ 2955 w 2977"/>
                <a:gd name="T81" fmla="*/ 1103 h 3034"/>
                <a:gd name="T82" fmla="*/ 2917 w 2977"/>
                <a:gd name="T83" fmla="*/ 1211 h 3034"/>
                <a:gd name="T84" fmla="*/ 2861 w 2977"/>
                <a:gd name="T85" fmla="*/ 1309 h 3034"/>
                <a:gd name="T86" fmla="*/ 2788 w 2977"/>
                <a:gd name="T87" fmla="*/ 1399 h 3034"/>
                <a:gd name="T88" fmla="*/ 1222 w 2977"/>
                <a:gd name="T89" fmla="*/ 3015 h 3034"/>
                <a:gd name="T90" fmla="*/ 1181 w 2977"/>
                <a:gd name="T91" fmla="*/ 3032 h 3034"/>
                <a:gd name="T92" fmla="*/ 1138 w 2977"/>
                <a:gd name="T93" fmla="*/ 3032 h 3034"/>
                <a:gd name="T94" fmla="*/ 1097 w 2977"/>
                <a:gd name="T95" fmla="*/ 3016 h 3034"/>
                <a:gd name="T96" fmla="*/ 32 w 2977"/>
                <a:gd name="T97" fmla="*/ 1954 h 3034"/>
                <a:gd name="T98" fmla="*/ 8 w 2977"/>
                <a:gd name="T99" fmla="*/ 1918 h 3034"/>
                <a:gd name="T100" fmla="*/ 0 w 2977"/>
                <a:gd name="T101" fmla="*/ 1877 h 3034"/>
                <a:gd name="T102" fmla="*/ 7 w 2977"/>
                <a:gd name="T103" fmla="*/ 1835 h 3034"/>
                <a:gd name="T104" fmla="*/ 31 w 2977"/>
                <a:gd name="T105" fmla="*/ 1797 h 3034"/>
                <a:gd name="T106" fmla="*/ 1617 w 2977"/>
                <a:gd name="T107" fmla="*/ 163 h 3034"/>
                <a:gd name="T108" fmla="*/ 1713 w 2977"/>
                <a:gd name="T109" fmla="*/ 94 h 3034"/>
                <a:gd name="T110" fmla="*/ 1820 w 2977"/>
                <a:gd name="T111" fmla="*/ 42 h 3034"/>
                <a:gd name="T112" fmla="*/ 1935 w 2977"/>
                <a:gd name="T113" fmla="*/ 11 h 3034"/>
                <a:gd name="T114" fmla="*/ 2056 w 2977"/>
                <a:gd name="T115" fmla="*/ 0 h 3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977" h="3034">
                  <a:moveTo>
                    <a:pt x="565" y="1672"/>
                  </a:moveTo>
                  <a:lnTo>
                    <a:pt x="551" y="1674"/>
                  </a:lnTo>
                  <a:lnTo>
                    <a:pt x="537" y="1679"/>
                  </a:lnTo>
                  <a:lnTo>
                    <a:pt x="525" y="1688"/>
                  </a:lnTo>
                  <a:lnTo>
                    <a:pt x="386" y="1834"/>
                  </a:lnTo>
                  <a:lnTo>
                    <a:pt x="377" y="1846"/>
                  </a:lnTo>
                  <a:lnTo>
                    <a:pt x="371" y="1859"/>
                  </a:lnTo>
                  <a:lnTo>
                    <a:pt x="369" y="1873"/>
                  </a:lnTo>
                  <a:lnTo>
                    <a:pt x="371" y="1887"/>
                  </a:lnTo>
                  <a:lnTo>
                    <a:pt x="377" y="1900"/>
                  </a:lnTo>
                  <a:lnTo>
                    <a:pt x="386" y="1912"/>
                  </a:lnTo>
                  <a:lnTo>
                    <a:pt x="1116" y="2642"/>
                  </a:lnTo>
                  <a:lnTo>
                    <a:pt x="1128" y="2651"/>
                  </a:lnTo>
                  <a:lnTo>
                    <a:pt x="1142" y="2657"/>
                  </a:lnTo>
                  <a:lnTo>
                    <a:pt x="1156" y="2658"/>
                  </a:lnTo>
                  <a:lnTo>
                    <a:pt x="1171" y="2657"/>
                  </a:lnTo>
                  <a:lnTo>
                    <a:pt x="1184" y="2651"/>
                  </a:lnTo>
                  <a:lnTo>
                    <a:pt x="1196" y="2642"/>
                  </a:lnTo>
                  <a:lnTo>
                    <a:pt x="1337" y="2497"/>
                  </a:lnTo>
                  <a:lnTo>
                    <a:pt x="1345" y="2484"/>
                  </a:lnTo>
                  <a:lnTo>
                    <a:pt x="1351" y="2471"/>
                  </a:lnTo>
                  <a:lnTo>
                    <a:pt x="1352" y="2458"/>
                  </a:lnTo>
                  <a:lnTo>
                    <a:pt x="1350" y="2444"/>
                  </a:lnTo>
                  <a:lnTo>
                    <a:pt x="1345" y="2430"/>
                  </a:lnTo>
                  <a:lnTo>
                    <a:pt x="1336" y="2418"/>
                  </a:lnTo>
                  <a:lnTo>
                    <a:pt x="606" y="1688"/>
                  </a:lnTo>
                  <a:lnTo>
                    <a:pt x="593" y="1678"/>
                  </a:lnTo>
                  <a:lnTo>
                    <a:pt x="580" y="1673"/>
                  </a:lnTo>
                  <a:lnTo>
                    <a:pt x="565" y="1672"/>
                  </a:lnTo>
                  <a:close/>
                  <a:moveTo>
                    <a:pt x="2126" y="280"/>
                  </a:moveTo>
                  <a:lnTo>
                    <a:pt x="2076" y="282"/>
                  </a:lnTo>
                  <a:lnTo>
                    <a:pt x="2026" y="289"/>
                  </a:lnTo>
                  <a:lnTo>
                    <a:pt x="1978" y="299"/>
                  </a:lnTo>
                  <a:lnTo>
                    <a:pt x="1931" y="315"/>
                  </a:lnTo>
                  <a:lnTo>
                    <a:pt x="1885" y="334"/>
                  </a:lnTo>
                  <a:lnTo>
                    <a:pt x="1842" y="357"/>
                  </a:lnTo>
                  <a:lnTo>
                    <a:pt x="1800" y="385"/>
                  </a:lnTo>
                  <a:lnTo>
                    <a:pt x="1760" y="415"/>
                  </a:lnTo>
                  <a:lnTo>
                    <a:pt x="1724" y="450"/>
                  </a:lnTo>
                  <a:lnTo>
                    <a:pt x="798" y="1407"/>
                  </a:lnTo>
                  <a:lnTo>
                    <a:pt x="789" y="1419"/>
                  </a:lnTo>
                  <a:lnTo>
                    <a:pt x="784" y="1433"/>
                  </a:lnTo>
                  <a:lnTo>
                    <a:pt x="783" y="1447"/>
                  </a:lnTo>
                  <a:lnTo>
                    <a:pt x="784" y="1460"/>
                  </a:lnTo>
                  <a:lnTo>
                    <a:pt x="790" y="1473"/>
                  </a:lnTo>
                  <a:lnTo>
                    <a:pt x="799" y="1486"/>
                  </a:lnTo>
                  <a:lnTo>
                    <a:pt x="1529" y="2216"/>
                  </a:lnTo>
                  <a:lnTo>
                    <a:pt x="1541" y="2225"/>
                  </a:lnTo>
                  <a:lnTo>
                    <a:pt x="1555" y="2231"/>
                  </a:lnTo>
                  <a:lnTo>
                    <a:pt x="1569" y="2232"/>
                  </a:lnTo>
                  <a:lnTo>
                    <a:pt x="1583" y="2231"/>
                  </a:lnTo>
                  <a:lnTo>
                    <a:pt x="1597" y="2225"/>
                  </a:lnTo>
                  <a:lnTo>
                    <a:pt x="1609" y="2216"/>
                  </a:lnTo>
                  <a:lnTo>
                    <a:pt x="2540" y="1253"/>
                  </a:lnTo>
                  <a:lnTo>
                    <a:pt x="2576" y="1213"/>
                  </a:lnTo>
                  <a:lnTo>
                    <a:pt x="2607" y="1169"/>
                  </a:lnTo>
                  <a:lnTo>
                    <a:pt x="2634" y="1123"/>
                  </a:lnTo>
                  <a:lnTo>
                    <a:pt x="2656" y="1074"/>
                  </a:lnTo>
                  <a:lnTo>
                    <a:pt x="2674" y="1023"/>
                  </a:lnTo>
                  <a:lnTo>
                    <a:pt x="2687" y="971"/>
                  </a:lnTo>
                  <a:lnTo>
                    <a:pt x="2695" y="918"/>
                  </a:lnTo>
                  <a:lnTo>
                    <a:pt x="2697" y="864"/>
                  </a:lnTo>
                  <a:lnTo>
                    <a:pt x="2697" y="336"/>
                  </a:lnTo>
                  <a:lnTo>
                    <a:pt x="2694" y="318"/>
                  </a:lnTo>
                  <a:lnTo>
                    <a:pt x="2687" y="302"/>
                  </a:lnTo>
                  <a:lnTo>
                    <a:pt x="2675" y="290"/>
                  </a:lnTo>
                  <a:lnTo>
                    <a:pt x="2659" y="283"/>
                  </a:lnTo>
                  <a:lnTo>
                    <a:pt x="2641" y="280"/>
                  </a:lnTo>
                  <a:lnTo>
                    <a:pt x="2126" y="280"/>
                  </a:lnTo>
                  <a:close/>
                  <a:moveTo>
                    <a:pt x="2056" y="0"/>
                  </a:moveTo>
                  <a:lnTo>
                    <a:pt x="2865" y="0"/>
                  </a:lnTo>
                  <a:lnTo>
                    <a:pt x="2890" y="3"/>
                  </a:lnTo>
                  <a:lnTo>
                    <a:pt x="2914" y="11"/>
                  </a:lnTo>
                  <a:lnTo>
                    <a:pt x="2935" y="24"/>
                  </a:lnTo>
                  <a:lnTo>
                    <a:pt x="2953" y="42"/>
                  </a:lnTo>
                  <a:lnTo>
                    <a:pt x="2966" y="63"/>
                  </a:lnTo>
                  <a:lnTo>
                    <a:pt x="2974" y="87"/>
                  </a:lnTo>
                  <a:lnTo>
                    <a:pt x="2977" y="112"/>
                  </a:lnTo>
                  <a:lnTo>
                    <a:pt x="2977" y="933"/>
                  </a:lnTo>
                  <a:lnTo>
                    <a:pt x="2975" y="990"/>
                  </a:lnTo>
                  <a:lnTo>
                    <a:pt x="2967" y="1047"/>
                  </a:lnTo>
                  <a:lnTo>
                    <a:pt x="2955" y="1103"/>
                  </a:lnTo>
                  <a:lnTo>
                    <a:pt x="2938" y="1158"/>
                  </a:lnTo>
                  <a:lnTo>
                    <a:pt x="2917" y="1211"/>
                  </a:lnTo>
                  <a:lnTo>
                    <a:pt x="2890" y="1262"/>
                  </a:lnTo>
                  <a:lnTo>
                    <a:pt x="2861" y="1309"/>
                  </a:lnTo>
                  <a:lnTo>
                    <a:pt x="2826" y="1356"/>
                  </a:lnTo>
                  <a:lnTo>
                    <a:pt x="2788" y="1399"/>
                  </a:lnTo>
                  <a:lnTo>
                    <a:pt x="1239" y="3000"/>
                  </a:lnTo>
                  <a:lnTo>
                    <a:pt x="1222" y="3015"/>
                  </a:lnTo>
                  <a:lnTo>
                    <a:pt x="1202" y="3025"/>
                  </a:lnTo>
                  <a:lnTo>
                    <a:pt x="1181" y="3032"/>
                  </a:lnTo>
                  <a:lnTo>
                    <a:pt x="1160" y="3034"/>
                  </a:lnTo>
                  <a:lnTo>
                    <a:pt x="1138" y="3032"/>
                  </a:lnTo>
                  <a:lnTo>
                    <a:pt x="1117" y="3026"/>
                  </a:lnTo>
                  <a:lnTo>
                    <a:pt x="1097" y="3016"/>
                  </a:lnTo>
                  <a:lnTo>
                    <a:pt x="1079" y="3002"/>
                  </a:lnTo>
                  <a:lnTo>
                    <a:pt x="32" y="1954"/>
                  </a:lnTo>
                  <a:lnTo>
                    <a:pt x="18" y="1937"/>
                  </a:lnTo>
                  <a:lnTo>
                    <a:pt x="8" y="1918"/>
                  </a:lnTo>
                  <a:lnTo>
                    <a:pt x="2" y="1897"/>
                  </a:lnTo>
                  <a:lnTo>
                    <a:pt x="0" y="1877"/>
                  </a:lnTo>
                  <a:lnTo>
                    <a:pt x="1" y="1855"/>
                  </a:lnTo>
                  <a:lnTo>
                    <a:pt x="7" y="1835"/>
                  </a:lnTo>
                  <a:lnTo>
                    <a:pt x="17" y="1815"/>
                  </a:lnTo>
                  <a:lnTo>
                    <a:pt x="31" y="1797"/>
                  </a:lnTo>
                  <a:lnTo>
                    <a:pt x="1573" y="205"/>
                  </a:lnTo>
                  <a:lnTo>
                    <a:pt x="1617" y="163"/>
                  </a:lnTo>
                  <a:lnTo>
                    <a:pt x="1664" y="126"/>
                  </a:lnTo>
                  <a:lnTo>
                    <a:pt x="1713" y="94"/>
                  </a:lnTo>
                  <a:lnTo>
                    <a:pt x="1765" y="65"/>
                  </a:lnTo>
                  <a:lnTo>
                    <a:pt x="1820" y="42"/>
                  </a:lnTo>
                  <a:lnTo>
                    <a:pt x="1877" y="24"/>
                  </a:lnTo>
                  <a:lnTo>
                    <a:pt x="1935" y="11"/>
                  </a:lnTo>
                  <a:lnTo>
                    <a:pt x="1994" y="3"/>
                  </a:lnTo>
                  <a:lnTo>
                    <a:pt x="2056" y="0"/>
                  </a:lnTo>
                  <a:close/>
                </a:path>
              </a:pathLst>
            </a:custGeom>
            <a:grpFill/>
            <a:ln w="0">
              <a:no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8" name="Freeform 44">
              <a:extLst>
                <a:ext uri="{FF2B5EF4-FFF2-40B4-BE49-F238E27FC236}">
                  <a16:creationId xmlns:a16="http://schemas.microsoft.com/office/drawing/2014/main" id="{3DE24FA0-2170-0645-9F61-98AA5E9258D4}"/>
                </a:ext>
              </a:extLst>
            </p:cNvPr>
            <p:cNvSpPr>
              <a:spLocks/>
            </p:cNvSpPr>
            <p:nvPr/>
          </p:nvSpPr>
          <p:spPr bwMode="auto">
            <a:xfrm>
              <a:off x="4418" y="1311"/>
              <a:ext cx="93" cy="168"/>
            </a:xfrm>
            <a:custGeom>
              <a:avLst/>
              <a:gdLst>
                <a:gd name="T0" fmla="*/ 623 w 651"/>
                <a:gd name="T1" fmla="*/ 0 h 1175"/>
                <a:gd name="T2" fmla="*/ 634 w 651"/>
                <a:gd name="T3" fmla="*/ 2 h 1175"/>
                <a:gd name="T4" fmla="*/ 643 w 651"/>
                <a:gd name="T5" fmla="*/ 7 h 1175"/>
                <a:gd name="T6" fmla="*/ 649 w 651"/>
                <a:gd name="T7" fmla="*/ 16 h 1175"/>
                <a:gd name="T8" fmla="*/ 651 w 651"/>
                <a:gd name="T9" fmla="*/ 27 h 1175"/>
                <a:gd name="T10" fmla="*/ 651 w 651"/>
                <a:gd name="T11" fmla="*/ 1063 h 1175"/>
                <a:gd name="T12" fmla="*/ 649 w 651"/>
                <a:gd name="T13" fmla="*/ 1086 h 1175"/>
                <a:gd name="T14" fmla="*/ 642 w 651"/>
                <a:gd name="T15" fmla="*/ 1109 h 1175"/>
                <a:gd name="T16" fmla="*/ 632 w 651"/>
                <a:gd name="T17" fmla="*/ 1127 h 1175"/>
                <a:gd name="T18" fmla="*/ 617 w 651"/>
                <a:gd name="T19" fmla="*/ 1143 h 1175"/>
                <a:gd name="T20" fmla="*/ 601 w 651"/>
                <a:gd name="T21" fmla="*/ 1156 h 1175"/>
                <a:gd name="T22" fmla="*/ 582 w 651"/>
                <a:gd name="T23" fmla="*/ 1167 h 1175"/>
                <a:gd name="T24" fmla="*/ 562 w 651"/>
                <a:gd name="T25" fmla="*/ 1173 h 1175"/>
                <a:gd name="T26" fmla="*/ 541 w 651"/>
                <a:gd name="T27" fmla="*/ 1175 h 1175"/>
                <a:gd name="T28" fmla="*/ 520 w 651"/>
                <a:gd name="T29" fmla="*/ 1174 h 1175"/>
                <a:gd name="T30" fmla="*/ 499 w 651"/>
                <a:gd name="T31" fmla="*/ 1168 h 1175"/>
                <a:gd name="T32" fmla="*/ 479 w 651"/>
                <a:gd name="T33" fmla="*/ 1157 h 1175"/>
                <a:gd name="T34" fmla="*/ 461 w 651"/>
                <a:gd name="T35" fmla="*/ 1142 h 1175"/>
                <a:gd name="T36" fmla="*/ 24 w 651"/>
                <a:gd name="T37" fmla="*/ 705 h 1175"/>
                <a:gd name="T38" fmla="*/ 12 w 651"/>
                <a:gd name="T39" fmla="*/ 691 h 1175"/>
                <a:gd name="T40" fmla="*/ 4 w 651"/>
                <a:gd name="T41" fmla="*/ 674 h 1175"/>
                <a:gd name="T42" fmla="*/ 0 w 651"/>
                <a:gd name="T43" fmla="*/ 655 h 1175"/>
                <a:gd name="T44" fmla="*/ 0 w 651"/>
                <a:gd name="T45" fmla="*/ 637 h 1175"/>
                <a:gd name="T46" fmla="*/ 4 w 651"/>
                <a:gd name="T47" fmla="*/ 619 h 1175"/>
                <a:gd name="T48" fmla="*/ 12 w 651"/>
                <a:gd name="T49" fmla="*/ 602 h 1175"/>
                <a:gd name="T50" fmla="*/ 24 w 651"/>
                <a:gd name="T51" fmla="*/ 587 h 1175"/>
                <a:gd name="T52" fmla="*/ 103 w 651"/>
                <a:gd name="T53" fmla="*/ 508 h 1175"/>
                <a:gd name="T54" fmla="*/ 118 w 651"/>
                <a:gd name="T55" fmla="*/ 496 h 1175"/>
                <a:gd name="T56" fmla="*/ 136 w 651"/>
                <a:gd name="T57" fmla="*/ 487 h 1175"/>
                <a:gd name="T58" fmla="*/ 153 w 651"/>
                <a:gd name="T59" fmla="*/ 483 h 1175"/>
                <a:gd name="T60" fmla="*/ 171 w 651"/>
                <a:gd name="T61" fmla="*/ 483 h 1175"/>
                <a:gd name="T62" fmla="*/ 190 w 651"/>
                <a:gd name="T63" fmla="*/ 487 h 1175"/>
                <a:gd name="T64" fmla="*/ 207 w 651"/>
                <a:gd name="T65" fmla="*/ 496 h 1175"/>
                <a:gd name="T66" fmla="*/ 222 w 651"/>
                <a:gd name="T67" fmla="*/ 508 h 1175"/>
                <a:gd name="T68" fmla="*/ 324 w 651"/>
                <a:gd name="T69" fmla="*/ 610 h 1175"/>
                <a:gd name="T70" fmla="*/ 333 w 651"/>
                <a:gd name="T71" fmla="*/ 616 h 1175"/>
                <a:gd name="T72" fmla="*/ 343 w 651"/>
                <a:gd name="T73" fmla="*/ 618 h 1175"/>
                <a:gd name="T74" fmla="*/ 355 w 651"/>
                <a:gd name="T75" fmla="*/ 616 h 1175"/>
                <a:gd name="T76" fmla="*/ 363 w 651"/>
                <a:gd name="T77" fmla="*/ 611 h 1175"/>
                <a:gd name="T78" fmla="*/ 369 w 651"/>
                <a:gd name="T79" fmla="*/ 601 h 1175"/>
                <a:gd name="T80" fmla="*/ 371 w 651"/>
                <a:gd name="T81" fmla="*/ 590 h 1175"/>
                <a:gd name="T82" fmla="*/ 371 w 651"/>
                <a:gd name="T83" fmla="*/ 286 h 1175"/>
                <a:gd name="T84" fmla="*/ 374 w 651"/>
                <a:gd name="T85" fmla="*/ 264 h 1175"/>
                <a:gd name="T86" fmla="*/ 380 w 651"/>
                <a:gd name="T87" fmla="*/ 243 h 1175"/>
                <a:gd name="T88" fmla="*/ 390 w 651"/>
                <a:gd name="T89" fmla="*/ 224 h 1175"/>
                <a:gd name="T90" fmla="*/ 405 w 651"/>
                <a:gd name="T91" fmla="*/ 206 h 1175"/>
                <a:gd name="T92" fmla="*/ 603 w 651"/>
                <a:gd name="T93" fmla="*/ 8 h 1175"/>
                <a:gd name="T94" fmla="*/ 613 w 651"/>
                <a:gd name="T95" fmla="*/ 1 h 1175"/>
                <a:gd name="T96" fmla="*/ 623 w 651"/>
                <a:gd name="T97" fmla="*/ 0 h 1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51" h="1175">
                  <a:moveTo>
                    <a:pt x="623" y="0"/>
                  </a:moveTo>
                  <a:lnTo>
                    <a:pt x="634" y="2"/>
                  </a:lnTo>
                  <a:lnTo>
                    <a:pt x="643" y="7"/>
                  </a:lnTo>
                  <a:lnTo>
                    <a:pt x="649" y="16"/>
                  </a:lnTo>
                  <a:lnTo>
                    <a:pt x="651" y="27"/>
                  </a:lnTo>
                  <a:lnTo>
                    <a:pt x="651" y="1063"/>
                  </a:lnTo>
                  <a:lnTo>
                    <a:pt x="649" y="1086"/>
                  </a:lnTo>
                  <a:lnTo>
                    <a:pt x="642" y="1109"/>
                  </a:lnTo>
                  <a:lnTo>
                    <a:pt x="632" y="1127"/>
                  </a:lnTo>
                  <a:lnTo>
                    <a:pt x="617" y="1143"/>
                  </a:lnTo>
                  <a:lnTo>
                    <a:pt x="601" y="1156"/>
                  </a:lnTo>
                  <a:lnTo>
                    <a:pt x="582" y="1167"/>
                  </a:lnTo>
                  <a:lnTo>
                    <a:pt x="562" y="1173"/>
                  </a:lnTo>
                  <a:lnTo>
                    <a:pt x="541" y="1175"/>
                  </a:lnTo>
                  <a:lnTo>
                    <a:pt x="520" y="1174"/>
                  </a:lnTo>
                  <a:lnTo>
                    <a:pt x="499" y="1168"/>
                  </a:lnTo>
                  <a:lnTo>
                    <a:pt x="479" y="1157"/>
                  </a:lnTo>
                  <a:lnTo>
                    <a:pt x="461" y="1142"/>
                  </a:lnTo>
                  <a:lnTo>
                    <a:pt x="24" y="705"/>
                  </a:lnTo>
                  <a:lnTo>
                    <a:pt x="12" y="691"/>
                  </a:lnTo>
                  <a:lnTo>
                    <a:pt x="4" y="674"/>
                  </a:lnTo>
                  <a:lnTo>
                    <a:pt x="0" y="655"/>
                  </a:lnTo>
                  <a:lnTo>
                    <a:pt x="0" y="637"/>
                  </a:lnTo>
                  <a:lnTo>
                    <a:pt x="4" y="619"/>
                  </a:lnTo>
                  <a:lnTo>
                    <a:pt x="12" y="602"/>
                  </a:lnTo>
                  <a:lnTo>
                    <a:pt x="24" y="587"/>
                  </a:lnTo>
                  <a:lnTo>
                    <a:pt x="103" y="508"/>
                  </a:lnTo>
                  <a:lnTo>
                    <a:pt x="118" y="496"/>
                  </a:lnTo>
                  <a:lnTo>
                    <a:pt x="136" y="487"/>
                  </a:lnTo>
                  <a:lnTo>
                    <a:pt x="153" y="483"/>
                  </a:lnTo>
                  <a:lnTo>
                    <a:pt x="171" y="483"/>
                  </a:lnTo>
                  <a:lnTo>
                    <a:pt x="190" y="487"/>
                  </a:lnTo>
                  <a:lnTo>
                    <a:pt x="207" y="496"/>
                  </a:lnTo>
                  <a:lnTo>
                    <a:pt x="222" y="508"/>
                  </a:lnTo>
                  <a:lnTo>
                    <a:pt x="324" y="610"/>
                  </a:lnTo>
                  <a:lnTo>
                    <a:pt x="333" y="616"/>
                  </a:lnTo>
                  <a:lnTo>
                    <a:pt x="343" y="618"/>
                  </a:lnTo>
                  <a:lnTo>
                    <a:pt x="355" y="616"/>
                  </a:lnTo>
                  <a:lnTo>
                    <a:pt x="363" y="611"/>
                  </a:lnTo>
                  <a:lnTo>
                    <a:pt x="369" y="601"/>
                  </a:lnTo>
                  <a:lnTo>
                    <a:pt x="371" y="590"/>
                  </a:lnTo>
                  <a:lnTo>
                    <a:pt x="371" y="286"/>
                  </a:lnTo>
                  <a:lnTo>
                    <a:pt x="374" y="264"/>
                  </a:lnTo>
                  <a:lnTo>
                    <a:pt x="380" y="243"/>
                  </a:lnTo>
                  <a:lnTo>
                    <a:pt x="390" y="224"/>
                  </a:lnTo>
                  <a:lnTo>
                    <a:pt x="405" y="206"/>
                  </a:lnTo>
                  <a:lnTo>
                    <a:pt x="603" y="8"/>
                  </a:lnTo>
                  <a:lnTo>
                    <a:pt x="613" y="1"/>
                  </a:lnTo>
                  <a:lnTo>
                    <a:pt x="623" y="0"/>
                  </a:lnTo>
                  <a:close/>
                </a:path>
              </a:pathLst>
            </a:custGeom>
            <a:grpFill/>
            <a:ln w="0">
              <a:no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800" b="0" i="0" u="none" strike="noStrike" kern="1200" cap="none" spc="0" normalizeH="0" baseline="0" noProof="0">
                <a:ln>
                  <a:noFill/>
                </a:ln>
                <a:solidFill>
                  <a:prstClr val="black"/>
                </a:solidFill>
                <a:effectLst/>
                <a:uLnTx/>
                <a:uFillTx/>
                <a:latin typeface="Calibri"/>
                <a:ea typeface="+mn-ea"/>
                <a:cs typeface="+mn-cs"/>
              </a:endParaRPr>
            </a:p>
          </p:txBody>
        </p:sp>
        <p:sp>
          <p:nvSpPr>
            <p:cNvPr id="9" name="Freeform 45">
              <a:extLst>
                <a:ext uri="{FF2B5EF4-FFF2-40B4-BE49-F238E27FC236}">
                  <a16:creationId xmlns:a16="http://schemas.microsoft.com/office/drawing/2014/main" id="{2F32B150-6C0E-2140-8102-817051C39D49}"/>
                </a:ext>
              </a:extLst>
            </p:cNvPr>
            <p:cNvSpPr>
              <a:spLocks/>
            </p:cNvSpPr>
            <p:nvPr/>
          </p:nvSpPr>
          <p:spPr bwMode="auto">
            <a:xfrm>
              <a:off x="4124" y="1081"/>
              <a:ext cx="168" cy="93"/>
            </a:xfrm>
            <a:custGeom>
              <a:avLst/>
              <a:gdLst>
                <a:gd name="T0" fmla="*/ 112 w 1176"/>
                <a:gd name="T1" fmla="*/ 0 h 651"/>
                <a:gd name="T2" fmla="*/ 1147 w 1176"/>
                <a:gd name="T3" fmla="*/ 0 h 651"/>
                <a:gd name="T4" fmla="*/ 1158 w 1176"/>
                <a:gd name="T5" fmla="*/ 2 h 651"/>
                <a:gd name="T6" fmla="*/ 1167 w 1176"/>
                <a:gd name="T7" fmla="*/ 8 h 651"/>
                <a:gd name="T8" fmla="*/ 1174 w 1176"/>
                <a:gd name="T9" fmla="*/ 17 h 651"/>
                <a:gd name="T10" fmla="*/ 1176 w 1176"/>
                <a:gd name="T11" fmla="*/ 28 h 651"/>
                <a:gd name="T12" fmla="*/ 1174 w 1176"/>
                <a:gd name="T13" fmla="*/ 38 h 651"/>
                <a:gd name="T14" fmla="*/ 1167 w 1176"/>
                <a:gd name="T15" fmla="*/ 48 h 651"/>
                <a:gd name="T16" fmla="*/ 968 w 1176"/>
                <a:gd name="T17" fmla="*/ 246 h 651"/>
                <a:gd name="T18" fmla="*/ 951 w 1176"/>
                <a:gd name="T19" fmla="*/ 261 h 651"/>
                <a:gd name="T20" fmla="*/ 931 w 1176"/>
                <a:gd name="T21" fmla="*/ 271 h 651"/>
                <a:gd name="T22" fmla="*/ 911 w 1176"/>
                <a:gd name="T23" fmla="*/ 277 h 651"/>
                <a:gd name="T24" fmla="*/ 888 w 1176"/>
                <a:gd name="T25" fmla="*/ 280 h 651"/>
                <a:gd name="T26" fmla="*/ 585 w 1176"/>
                <a:gd name="T27" fmla="*/ 280 h 651"/>
                <a:gd name="T28" fmla="*/ 573 w 1176"/>
                <a:gd name="T29" fmla="*/ 282 h 651"/>
                <a:gd name="T30" fmla="*/ 565 w 1176"/>
                <a:gd name="T31" fmla="*/ 288 h 651"/>
                <a:gd name="T32" fmla="*/ 559 w 1176"/>
                <a:gd name="T33" fmla="*/ 296 h 651"/>
                <a:gd name="T34" fmla="*/ 557 w 1176"/>
                <a:gd name="T35" fmla="*/ 308 h 651"/>
                <a:gd name="T36" fmla="*/ 559 w 1176"/>
                <a:gd name="T37" fmla="*/ 318 h 651"/>
                <a:gd name="T38" fmla="*/ 565 w 1176"/>
                <a:gd name="T39" fmla="*/ 327 h 651"/>
                <a:gd name="T40" fmla="*/ 666 w 1176"/>
                <a:gd name="T41" fmla="*/ 429 h 651"/>
                <a:gd name="T42" fmla="*/ 679 w 1176"/>
                <a:gd name="T43" fmla="*/ 444 h 651"/>
                <a:gd name="T44" fmla="*/ 687 w 1176"/>
                <a:gd name="T45" fmla="*/ 461 h 651"/>
                <a:gd name="T46" fmla="*/ 691 w 1176"/>
                <a:gd name="T47" fmla="*/ 480 h 651"/>
                <a:gd name="T48" fmla="*/ 691 w 1176"/>
                <a:gd name="T49" fmla="*/ 498 h 651"/>
                <a:gd name="T50" fmla="*/ 687 w 1176"/>
                <a:gd name="T51" fmla="*/ 515 h 651"/>
                <a:gd name="T52" fmla="*/ 679 w 1176"/>
                <a:gd name="T53" fmla="*/ 533 h 651"/>
                <a:gd name="T54" fmla="*/ 666 w 1176"/>
                <a:gd name="T55" fmla="*/ 548 h 651"/>
                <a:gd name="T56" fmla="*/ 588 w 1176"/>
                <a:gd name="T57" fmla="*/ 627 h 651"/>
                <a:gd name="T58" fmla="*/ 573 w 1176"/>
                <a:gd name="T59" fmla="*/ 639 h 651"/>
                <a:gd name="T60" fmla="*/ 556 w 1176"/>
                <a:gd name="T61" fmla="*/ 647 h 651"/>
                <a:gd name="T62" fmla="*/ 537 w 1176"/>
                <a:gd name="T63" fmla="*/ 651 h 651"/>
                <a:gd name="T64" fmla="*/ 519 w 1176"/>
                <a:gd name="T65" fmla="*/ 651 h 651"/>
                <a:gd name="T66" fmla="*/ 502 w 1176"/>
                <a:gd name="T67" fmla="*/ 647 h 651"/>
                <a:gd name="T68" fmla="*/ 484 w 1176"/>
                <a:gd name="T69" fmla="*/ 639 h 651"/>
                <a:gd name="T70" fmla="*/ 469 w 1176"/>
                <a:gd name="T71" fmla="*/ 627 h 651"/>
                <a:gd name="T72" fmla="*/ 33 w 1176"/>
                <a:gd name="T73" fmla="*/ 190 h 651"/>
                <a:gd name="T74" fmla="*/ 18 w 1176"/>
                <a:gd name="T75" fmla="*/ 172 h 651"/>
                <a:gd name="T76" fmla="*/ 8 w 1176"/>
                <a:gd name="T77" fmla="*/ 152 h 651"/>
                <a:gd name="T78" fmla="*/ 2 w 1176"/>
                <a:gd name="T79" fmla="*/ 131 h 651"/>
                <a:gd name="T80" fmla="*/ 0 w 1176"/>
                <a:gd name="T81" fmla="*/ 110 h 651"/>
                <a:gd name="T82" fmla="*/ 3 w 1176"/>
                <a:gd name="T83" fmla="*/ 89 h 651"/>
                <a:gd name="T84" fmla="*/ 9 w 1176"/>
                <a:gd name="T85" fmla="*/ 69 h 651"/>
                <a:gd name="T86" fmla="*/ 18 w 1176"/>
                <a:gd name="T87" fmla="*/ 50 h 651"/>
                <a:gd name="T88" fmla="*/ 31 w 1176"/>
                <a:gd name="T89" fmla="*/ 34 h 651"/>
                <a:gd name="T90" fmla="*/ 47 w 1176"/>
                <a:gd name="T91" fmla="*/ 19 h 651"/>
                <a:gd name="T92" fmla="*/ 67 w 1176"/>
                <a:gd name="T93" fmla="*/ 9 h 651"/>
                <a:gd name="T94" fmla="*/ 88 w 1176"/>
                <a:gd name="T95" fmla="*/ 2 h 651"/>
                <a:gd name="T96" fmla="*/ 112 w 1176"/>
                <a:gd name="T97" fmla="*/ 0 h 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76" h="651">
                  <a:moveTo>
                    <a:pt x="112" y="0"/>
                  </a:moveTo>
                  <a:lnTo>
                    <a:pt x="1147" y="0"/>
                  </a:lnTo>
                  <a:lnTo>
                    <a:pt x="1158" y="2"/>
                  </a:lnTo>
                  <a:lnTo>
                    <a:pt x="1167" y="8"/>
                  </a:lnTo>
                  <a:lnTo>
                    <a:pt x="1174" y="17"/>
                  </a:lnTo>
                  <a:lnTo>
                    <a:pt x="1176" y="28"/>
                  </a:lnTo>
                  <a:lnTo>
                    <a:pt x="1174" y="38"/>
                  </a:lnTo>
                  <a:lnTo>
                    <a:pt x="1167" y="48"/>
                  </a:lnTo>
                  <a:lnTo>
                    <a:pt x="968" y="246"/>
                  </a:lnTo>
                  <a:lnTo>
                    <a:pt x="951" y="261"/>
                  </a:lnTo>
                  <a:lnTo>
                    <a:pt x="931" y="271"/>
                  </a:lnTo>
                  <a:lnTo>
                    <a:pt x="911" y="277"/>
                  </a:lnTo>
                  <a:lnTo>
                    <a:pt x="888" y="280"/>
                  </a:lnTo>
                  <a:lnTo>
                    <a:pt x="585" y="280"/>
                  </a:lnTo>
                  <a:lnTo>
                    <a:pt x="573" y="282"/>
                  </a:lnTo>
                  <a:lnTo>
                    <a:pt x="565" y="288"/>
                  </a:lnTo>
                  <a:lnTo>
                    <a:pt x="559" y="296"/>
                  </a:lnTo>
                  <a:lnTo>
                    <a:pt x="557" y="308"/>
                  </a:lnTo>
                  <a:lnTo>
                    <a:pt x="559" y="318"/>
                  </a:lnTo>
                  <a:lnTo>
                    <a:pt x="565" y="327"/>
                  </a:lnTo>
                  <a:lnTo>
                    <a:pt x="666" y="429"/>
                  </a:lnTo>
                  <a:lnTo>
                    <a:pt x="679" y="444"/>
                  </a:lnTo>
                  <a:lnTo>
                    <a:pt x="687" y="461"/>
                  </a:lnTo>
                  <a:lnTo>
                    <a:pt x="691" y="480"/>
                  </a:lnTo>
                  <a:lnTo>
                    <a:pt x="691" y="498"/>
                  </a:lnTo>
                  <a:lnTo>
                    <a:pt x="687" y="515"/>
                  </a:lnTo>
                  <a:lnTo>
                    <a:pt x="679" y="533"/>
                  </a:lnTo>
                  <a:lnTo>
                    <a:pt x="666" y="548"/>
                  </a:lnTo>
                  <a:lnTo>
                    <a:pt x="588" y="627"/>
                  </a:lnTo>
                  <a:lnTo>
                    <a:pt x="573" y="639"/>
                  </a:lnTo>
                  <a:lnTo>
                    <a:pt x="556" y="647"/>
                  </a:lnTo>
                  <a:lnTo>
                    <a:pt x="537" y="651"/>
                  </a:lnTo>
                  <a:lnTo>
                    <a:pt x="519" y="651"/>
                  </a:lnTo>
                  <a:lnTo>
                    <a:pt x="502" y="647"/>
                  </a:lnTo>
                  <a:lnTo>
                    <a:pt x="484" y="639"/>
                  </a:lnTo>
                  <a:lnTo>
                    <a:pt x="469" y="627"/>
                  </a:lnTo>
                  <a:lnTo>
                    <a:pt x="33" y="190"/>
                  </a:lnTo>
                  <a:lnTo>
                    <a:pt x="18" y="172"/>
                  </a:lnTo>
                  <a:lnTo>
                    <a:pt x="8" y="152"/>
                  </a:lnTo>
                  <a:lnTo>
                    <a:pt x="2" y="131"/>
                  </a:lnTo>
                  <a:lnTo>
                    <a:pt x="0" y="110"/>
                  </a:lnTo>
                  <a:lnTo>
                    <a:pt x="3" y="89"/>
                  </a:lnTo>
                  <a:lnTo>
                    <a:pt x="9" y="69"/>
                  </a:lnTo>
                  <a:lnTo>
                    <a:pt x="18" y="50"/>
                  </a:lnTo>
                  <a:lnTo>
                    <a:pt x="31" y="34"/>
                  </a:lnTo>
                  <a:lnTo>
                    <a:pt x="47" y="19"/>
                  </a:lnTo>
                  <a:lnTo>
                    <a:pt x="67" y="9"/>
                  </a:lnTo>
                  <a:lnTo>
                    <a:pt x="88" y="2"/>
                  </a:lnTo>
                  <a:lnTo>
                    <a:pt x="112" y="0"/>
                  </a:lnTo>
                  <a:close/>
                </a:path>
              </a:pathLst>
            </a:custGeom>
            <a:grpFill/>
            <a:ln w="0">
              <a:no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10" name="TextBox 73">
            <a:extLst>
              <a:ext uri="{FF2B5EF4-FFF2-40B4-BE49-F238E27FC236}">
                <a16:creationId xmlns:a16="http://schemas.microsoft.com/office/drawing/2014/main" id="{1DC51C43-3F56-1340-9A8D-196086390B6F}"/>
              </a:ext>
            </a:extLst>
          </p:cNvPr>
          <p:cNvSpPr txBox="1"/>
          <p:nvPr/>
        </p:nvSpPr>
        <p:spPr>
          <a:xfrm>
            <a:off x="3401669" y="5552858"/>
            <a:ext cx="8485531" cy="646331"/>
          </a:xfrm>
          <a:prstGeom prst="rect">
            <a:avLst/>
          </a:prstGeom>
          <a:noFill/>
        </p:spPr>
        <p:txBody>
          <a:bodyPr wrap="square" lIns="0" r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1">
                <a:ln>
                  <a:noFill/>
                </a:ln>
                <a:solidFill>
                  <a:srgbClr val="FF0066"/>
                </a:solidFill>
                <a:effectLst/>
                <a:uLnTx/>
                <a:uFillTx/>
                <a:latin typeface="Calibri"/>
                <a:ea typeface="+mn-ea"/>
                <a:cs typeface="+mn-cs"/>
              </a:rPr>
              <a:t>44 Cámaras de Comercio </a:t>
            </a:r>
            <a:r>
              <a:rPr kumimoji="0" lang="en-US" sz="1600" b="1" i="0" u="none" strike="noStrike" kern="1200" cap="none" spc="0" normalizeH="0" baseline="0" noProof="1">
                <a:ln>
                  <a:noFill/>
                </a:ln>
                <a:solidFill>
                  <a:srgbClr val="000000">
                    <a:lumMod val="65000"/>
                    <a:lumOff val="35000"/>
                  </a:srgbClr>
                </a:solidFill>
                <a:effectLst/>
                <a:uLnTx/>
                <a:uFillTx/>
                <a:latin typeface="Calibri"/>
                <a:ea typeface="+mn-ea"/>
                <a:cs typeface="+mn-cs"/>
              </a:rPr>
              <a:t>se han sumado a la divulgación de la plataforma entre sus empresarios</a:t>
            </a:r>
          </a:p>
        </p:txBody>
      </p:sp>
      <p:sp>
        <p:nvSpPr>
          <p:cNvPr id="22" name="TextBox 73">
            <a:extLst>
              <a:ext uri="{FF2B5EF4-FFF2-40B4-BE49-F238E27FC236}">
                <a16:creationId xmlns:a16="http://schemas.microsoft.com/office/drawing/2014/main" id="{F427D7D2-4AAB-3C4E-9CCB-1ECBD233134E}"/>
              </a:ext>
            </a:extLst>
          </p:cNvPr>
          <p:cNvSpPr txBox="1"/>
          <p:nvPr/>
        </p:nvSpPr>
        <p:spPr>
          <a:xfrm>
            <a:off x="3382277" y="6152923"/>
            <a:ext cx="6361330" cy="338554"/>
          </a:xfrm>
          <a:prstGeom prst="rect">
            <a:avLst/>
          </a:prstGeom>
          <a:noFill/>
        </p:spPr>
        <p:txBody>
          <a:bodyPr wrap="square" lIns="0" r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1">
                <a:ln>
                  <a:noFill/>
                </a:ln>
                <a:solidFill>
                  <a:srgbClr val="000000">
                    <a:lumMod val="65000"/>
                    <a:lumOff val="35000"/>
                  </a:srgbClr>
                </a:solidFill>
                <a:effectLst/>
                <a:uLnTx/>
                <a:uFillTx/>
                <a:latin typeface="Calibri"/>
                <a:ea typeface="+mn-ea"/>
                <a:cs typeface="+mn-cs"/>
              </a:rPr>
              <a:t>920 empresas registradas en las distintas categorías de la plataforma</a:t>
            </a:r>
          </a:p>
        </p:txBody>
      </p:sp>
      <p:sp>
        <p:nvSpPr>
          <p:cNvPr id="23" name="TextBox 73">
            <a:extLst>
              <a:ext uri="{FF2B5EF4-FFF2-40B4-BE49-F238E27FC236}">
                <a16:creationId xmlns:a16="http://schemas.microsoft.com/office/drawing/2014/main" id="{36C3FA67-FCC8-E041-9837-9561E38897D7}"/>
              </a:ext>
            </a:extLst>
          </p:cNvPr>
          <p:cNvSpPr txBox="1"/>
          <p:nvPr/>
        </p:nvSpPr>
        <p:spPr>
          <a:xfrm>
            <a:off x="3401668" y="4996797"/>
            <a:ext cx="7756661" cy="400110"/>
          </a:xfrm>
          <a:prstGeom prst="rect">
            <a:avLst/>
          </a:prstGeom>
          <a:noFill/>
        </p:spPr>
        <p:txBody>
          <a:bodyPr wrap="square" lIns="0" r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1">
                <a:ln>
                  <a:noFill/>
                </a:ln>
                <a:solidFill>
                  <a:srgbClr val="000000">
                    <a:lumMod val="65000"/>
                    <a:lumOff val="35000"/>
                  </a:srgbClr>
                </a:solidFill>
                <a:effectLst/>
                <a:uLnTx/>
                <a:uFillTx/>
                <a:latin typeface="Calibri"/>
                <a:ea typeface="+mn-ea"/>
                <a:cs typeface="+mn-cs"/>
              </a:rPr>
              <a:t>132 empresas</a:t>
            </a:r>
            <a:r>
              <a:rPr kumimoji="0" lang="en-US" sz="1600" b="1" i="0" u="none" strike="noStrike" kern="1200" cap="none" spc="0" normalizeH="0" baseline="0" noProof="1">
                <a:ln>
                  <a:noFill/>
                </a:ln>
                <a:solidFill>
                  <a:srgbClr val="000000">
                    <a:lumMod val="65000"/>
                    <a:lumOff val="35000"/>
                  </a:srgbClr>
                </a:solidFill>
                <a:effectLst/>
                <a:uLnTx/>
                <a:uFillTx/>
                <a:latin typeface="Calibri"/>
                <a:ea typeface="+mn-ea"/>
                <a:cs typeface="+mn-cs"/>
              </a:rPr>
              <a:t> de </a:t>
            </a:r>
            <a:r>
              <a:rPr kumimoji="0" lang="en-US" sz="1600" b="1" i="1" u="none" strike="noStrike" kern="1200" cap="none" spc="0" normalizeH="0" baseline="0" noProof="1">
                <a:ln>
                  <a:noFill/>
                </a:ln>
                <a:solidFill>
                  <a:srgbClr val="000000">
                    <a:lumMod val="65000"/>
                    <a:lumOff val="35000"/>
                  </a:srgbClr>
                </a:solidFill>
                <a:effectLst/>
                <a:uLnTx/>
                <a:uFillTx/>
                <a:latin typeface="Calibri"/>
                <a:ea typeface="+mn-ea"/>
                <a:cs typeface="+mn-cs"/>
              </a:rPr>
              <a:t>“Clusters en Acción” </a:t>
            </a:r>
            <a:r>
              <a:rPr kumimoji="0" lang="en-US" sz="1600" b="1" i="0" u="none" strike="noStrike" kern="1200" cap="none" spc="0" normalizeH="0" baseline="0" noProof="1">
                <a:ln>
                  <a:noFill/>
                </a:ln>
                <a:solidFill>
                  <a:srgbClr val="000000">
                    <a:lumMod val="65000"/>
                    <a:lumOff val="35000"/>
                  </a:srgbClr>
                </a:solidFill>
                <a:effectLst/>
                <a:uLnTx/>
                <a:uFillTx/>
                <a:latin typeface="Calibri"/>
                <a:ea typeface="+mn-ea"/>
                <a:cs typeface="+mn-cs"/>
              </a:rPr>
              <a:t>registradas desde el lanzamiento (26 de marzo)</a:t>
            </a:r>
          </a:p>
        </p:txBody>
      </p:sp>
      <p:sp>
        <p:nvSpPr>
          <p:cNvPr id="24" name="Freeform 50">
            <a:extLst>
              <a:ext uri="{FF2B5EF4-FFF2-40B4-BE49-F238E27FC236}">
                <a16:creationId xmlns:a16="http://schemas.microsoft.com/office/drawing/2014/main" id="{A9DCB0E3-0B0F-2C4E-A4D8-D395E8E2D147}"/>
              </a:ext>
            </a:extLst>
          </p:cNvPr>
          <p:cNvSpPr>
            <a:spLocks noEditPoints="1"/>
          </p:cNvSpPr>
          <p:nvPr/>
        </p:nvSpPr>
        <p:spPr bwMode="auto">
          <a:xfrm>
            <a:off x="2738662" y="5523041"/>
            <a:ext cx="354100" cy="421422"/>
          </a:xfrm>
          <a:custGeom>
            <a:avLst/>
            <a:gdLst>
              <a:gd name="T0" fmla="*/ 2147483646 w 3360"/>
              <a:gd name="T1" fmla="*/ 2147483646 h 3360"/>
              <a:gd name="T2" fmla="*/ 2147483646 w 3360"/>
              <a:gd name="T3" fmla="*/ 2147483646 h 3360"/>
              <a:gd name="T4" fmla="*/ 2147483646 w 3360"/>
              <a:gd name="T5" fmla="*/ 2147483646 h 3360"/>
              <a:gd name="T6" fmla="*/ 2147483646 w 3360"/>
              <a:gd name="T7" fmla="*/ 2147483646 h 3360"/>
              <a:gd name="T8" fmla="*/ 2147483646 w 3360"/>
              <a:gd name="T9" fmla="*/ 2147483646 h 3360"/>
              <a:gd name="T10" fmla="*/ 2147483646 w 3360"/>
              <a:gd name="T11" fmla="*/ 2147483646 h 3360"/>
              <a:gd name="T12" fmla="*/ 2147483646 w 3360"/>
              <a:gd name="T13" fmla="*/ 2147483646 h 3360"/>
              <a:gd name="T14" fmla="*/ 2147483646 w 3360"/>
              <a:gd name="T15" fmla="*/ 2147483646 h 3360"/>
              <a:gd name="T16" fmla="*/ 2147483646 w 3360"/>
              <a:gd name="T17" fmla="*/ 2147483646 h 3360"/>
              <a:gd name="T18" fmla="*/ 2147483646 w 3360"/>
              <a:gd name="T19" fmla="*/ 2147483646 h 3360"/>
              <a:gd name="T20" fmla="*/ 2147483646 w 3360"/>
              <a:gd name="T21" fmla="*/ 2147483646 h 3360"/>
              <a:gd name="T22" fmla="*/ 2147483646 w 3360"/>
              <a:gd name="T23" fmla="*/ 2147483646 h 3360"/>
              <a:gd name="T24" fmla="*/ 2147483646 w 3360"/>
              <a:gd name="T25" fmla="*/ 2147483646 h 3360"/>
              <a:gd name="T26" fmla="*/ 2147483646 w 3360"/>
              <a:gd name="T27" fmla="*/ 2147483646 h 3360"/>
              <a:gd name="T28" fmla="*/ 2147483646 w 3360"/>
              <a:gd name="T29" fmla="*/ 2147483646 h 3360"/>
              <a:gd name="T30" fmla="*/ 2147483646 w 3360"/>
              <a:gd name="T31" fmla="*/ 2147483646 h 3360"/>
              <a:gd name="T32" fmla="*/ 2147483646 w 3360"/>
              <a:gd name="T33" fmla="*/ 2147483646 h 3360"/>
              <a:gd name="T34" fmla="*/ 2147483646 w 3360"/>
              <a:gd name="T35" fmla="*/ 2147483646 h 3360"/>
              <a:gd name="T36" fmla="*/ 2147483646 w 3360"/>
              <a:gd name="T37" fmla="*/ 2147483646 h 3360"/>
              <a:gd name="T38" fmla="*/ 2147483646 w 3360"/>
              <a:gd name="T39" fmla="*/ 2147483646 h 3360"/>
              <a:gd name="T40" fmla="*/ 2147483646 w 3360"/>
              <a:gd name="T41" fmla="*/ 2147483646 h 3360"/>
              <a:gd name="T42" fmla="*/ 2147483646 w 3360"/>
              <a:gd name="T43" fmla="*/ 2147483646 h 3360"/>
              <a:gd name="T44" fmla="*/ 2147483646 w 3360"/>
              <a:gd name="T45" fmla="*/ 2147483646 h 3360"/>
              <a:gd name="T46" fmla="*/ 2147483646 w 3360"/>
              <a:gd name="T47" fmla="*/ 2147483646 h 3360"/>
              <a:gd name="T48" fmla="*/ 2147483646 w 3360"/>
              <a:gd name="T49" fmla="*/ 2147483646 h 3360"/>
              <a:gd name="T50" fmla="*/ 2147483646 w 3360"/>
              <a:gd name="T51" fmla="*/ 2147483646 h 3360"/>
              <a:gd name="T52" fmla="*/ 2147483646 w 3360"/>
              <a:gd name="T53" fmla="*/ 2147483646 h 3360"/>
              <a:gd name="T54" fmla="*/ 2147483646 w 3360"/>
              <a:gd name="T55" fmla="*/ 2147483646 h 3360"/>
              <a:gd name="T56" fmla="*/ 2147483646 w 3360"/>
              <a:gd name="T57" fmla="*/ 2147483646 h 3360"/>
              <a:gd name="T58" fmla="*/ 2147483646 w 3360"/>
              <a:gd name="T59" fmla="*/ 2147483646 h 3360"/>
              <a:gd name="T60" fmla="*/ 2147483646 w 3360"/>
              <a:gd name="T61" fmla="*/ 2147483646 h 3360"/>
              <a:gd name="T62" fmla="*/ 2147483646 w 3360"/>
              <a:gd name="T63" fmla="*/ 2147483646 h 3360"/>
              <a:gd name="T64" fmla="*/ 2147483646 w 3360"/>
              <a:gd name="T65" fmla="*/ 2147483646 h 3360"/>
              <a:gd name="T66" fmla="*/ 2147483646 w 3360"/>
              <a:gd name="T67" fmla="*/ 2147483646 h 3360"/>
              <a:gd name="T68" fmla="*/ 2147483646 w 3360"/>
              <a:gd name="T69" fmla="*/ 2147483646 h 3360"/>
              <a:gd name="T70" fmla="*/ 2147483646 w 3360"/>
              <a:gd name="T71" fmla="*/ 2147483646 h 3360"/>
              <a:gd name="T72" fmla="*/ 2147483646 w 3360"/>
              <a:gd name="T73" fmla="*/ 2147483646 h 3360"/>
              <a:gd name="T74" fmla="*/ 2147483646 w 3360"/>
              <a:gd name="T75" fmla="*/ 2147483646 h 3360"/>
              <a:gd name="T76" fmla="*/ 2147483646 w 3360"/>
              <a:gd name="T77" fmla="*/ 2147483646 h 3360"/>
              <a:gd name="T78" fmla="*/ 2147483646 w 3360"/>
              <a:gd name="T79" fmla="*/ 2147483646 h 3360"/>
              <a:gd name="T80" fmla="*/ 2147483646 w 3360"/>
              <a:gd name="T81" fmla="*/ 2147483646 h 3360"/>
              <a:gd name="T82" fmla="*/ 2147483646 w 3360"/>
              <a:gd name="T83" fmla="*/ 2147483646 h 3360"/>
              <a:gd name="T84" fmla="*/ 2147483646 w 3360"/>
              <a:gd name="T85" fmla="*/ 2147483646 h 3360"/>
              <a:gd name="T86" fmla="*/ 2147483646 w 3360"/>
              <a:gd name="T87" fmla="*/ 2147483646 h 3360"/>
              <a:gd name="T88" fmla="*/ 2147483646 w 3360"/>
              <a:gd name="T89" fmla="*/ 2147483646 h 3360"/>
              <a:gd name="T90" fmla="*/ 2147483646 w 3360"/>
              <a:gd name="T91" fmla="*/ 2147483646 h 3360"/>
              <a:gd name="T92" fmla="*/ 2147483646 w 3360"/>
              <a:gd name="T93" fmla="*/ 2147483646 h 3360"/>
              <a:gd name="T94" fmla="*/ 2147483646 w 3360"/>
              <a:gd name="T95" fmla="*/ 2147483646 h 3360"/>
              <a:gd name="T96" fmla="*/ 2147483646 w 3360"/>
              <a:gd name="T97" fmla="*/ 2147483646 h 3360"/>
              <a:gd name="T98" fmla="*/ 2147483646 w 3360"/>
              <a:gd name="T99" fmla="*/ 2147483646 h 3360"/>
              <a:gd name="T100" fmla="*/ 2147483646 w 3360"/>
              <a:gd name="T101" fmla="*/ 2147483646 h 3360"/>
              <a:gd name="T102" fmla="*/ 2147483646 w 3360"/>
              <a:gd name="T103" fmla="*/ 2147483646 h 3360"/>
              <a:gd name="T104" fmla="*/ 2147483646 w 3360"/>
              <a:gd name="T105" fmla="*/ 2147483646 h 3360"/>
              <a:gd name="T106" fmla="*/ 2147483646 w 3360"/>
              <a:gd name="T107" fmla="*/ 2147483646 h 3360"/>
              <a:gd name="T108" fmla="*/ 2147483646 w 3360"/>
              <a:gd name="T109" fmla="*/ 2147483646 h 3360"/>
              <a:gd name="T110" fmla="*/ 2147483646 w 3360"/>
              <a:gd name="T111" fmla="*/ 2147483646 h 336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3360" h="3360">
                <a:moveTo>
                  <a:pt x="2214" y="830"/>
                </a:moveTo>
                <a:lnTo>
                  <a:pt x="2247" y="1049"/>
                </a:lnTo>
                <a:lnTo>
                  <a:pt x="2249" y="1078"/>
                </a:lnTo>
                <a:lnTo>
                  <a:pt x="2246" y="1108"/>
                </a:lnTo>
                <a:lnTo>
                  <a:pt x="2238" y="1135"/>
                </a:lnTo>
                <a:lnTo>
                  <a:pt x="2226" y="1161"/>
                </a:lnTo>
                <a:lnTo>
                  <a:pt x="2208" y="1183"/>
                </a:lnTo>
                <a:lnTo>
                  <a:pt x="2189" y="1203"/>
                </a:lnTo>
                <a:lnTo>
                  <a:pt x="2166" y="1220"/>
                </a:lnTo>
                <a:lnTo>
                  <a:pt x="2139" y="1232"/>
                </a:lnTo>
                <a:lnTo>
                  <a:pt x="2112" y="1239"/>
                </a:lnTo>
                <a:lnTo>
                  <a:pt x="2081" y="1242"/>
                </a:lnTo>
                <a:lnTo>
                  <a:pt x="1903" y="1242"/>
                </a:lnTo>
                <a:lnTo>
                  <a:pt x="1951" y="1567"/>
                </a:lnTo>
                <a:lnTo>
                  <a:pt x="2810" y="1567"/>
                </a:lnTo>
                <a:lnTo>
                  <a:pt x="2621" y="1244"/>
                </a:lnTo>
                <a:lnTo>
                  <a:pt x="2611" y="1223"/>
                </a:lnTo>
                <a:lnTo>
                  <a:pt x="2606" y="1201"/>
                </a:lnTo>
                <a:lnTo>
                  <a:pt x="2606" y="1179"/>
                </a:lnTo>
                <a:lnTo>
                  <a:pt x="2609" y="1157"/>
                </a:lnTo>
                <a:lnTo>
                  <a:pt x="2700" y="830"/>
                </a:lnTo>
                <a:lnTo>
                  <a:pt x="2214" y="830"/>
                </a:lnTo>
                <a:close/>
                <a:moveTo>
                  <a:pt x="1236" y="280"/>
                </a:moveTo>
                <a:lnTo>
                  <a:pt x="1337" y="962"/>
                </a:lnTo>
                <a:lnTo>
                  <a:pt x="1955" y="962"/>
                </a:lnTo>
                <a:lnTo>
                  <a:pt x="1850" y="280"/>
                </a:lnTo>
                <a:lnTo>
                  <a:pt x="1236" y="280"/>
                </a:lnTo>
                <a:close/>
                <a:moveTo>
                  <a:pt x="1107" y="0"/>
                </a:moveTo>
                <a:lnTo>
                  <a:pt x="1938" y="0"/>
                </a:lnTo>
                <a:lnTo>
                  <a:pt x="1968" y="3"/>
                </a:lnTo>
                <a:lnTo>
                  <a:pt x="1997" y="10"/>
                </a:lnTo>
                <a:lnTo>
                  <a:pt x="2022" y="22"/>
                </a:lnTo>
                <a:lnTo>
                  <a:pt x="2046" y="40"/>
                </a:lnTo>
                <a:lnTo>
                  <a:pt x="2066" y="60"/>
                </a:lnTo>
                <a:lnTo>
                  <a:pt x="2083" y="83"/>
                </a:lnTo>
                <a:lnTo>
                  <a:pt x="2095" y="110"/>
                </a:lnTo>
                <a:lnTo>
                  <a:pt x="2104" y="138"/>
                </a:lnTo>
                <a:lnTo>
                  <a:pt x="2165" y="551"/>
                </a:lnTo>
                <a:lnTo>
                  <a:pt x="2998" y="551"/>
                </a:lnTo>
                <a:lnTo>
                  <a:pt x="3015" y="553"/>
                </a:lnTo>
                <a:lnTo>
                  <a:pt x="3030" y="561"/>
                </a:lnTo>
                <a:lnTo>
                  <a:pt x="3042" y="573"/>
                </a:lnTo>
                <a:lnTo>
                  <a:pt x="3050" y="589"/>
                </a:lnTo>
                <a:lnTo>
                  <a:pt x="3054" y="605"/>
                </a:lnTo>
                <a:lnTo>
                  <a:pt x="3050" y="623"/>
                </a:lnTo>
                <a:lnTo>
                  <a:pt x="2882" y="1171"/>
                </a:lnTo>
                <a:lnTo>
                  <a:pt x="3264" y="1760"/>
                </a:lnTo>
                <a:lnTo>
                  <a:pt x="3270" y="1776"/>
                </a:lnTo>
                <a:lnTo>
                  <a:pt x="3272" y="1790"/>
                </a:lnTo>
                <a:lnTo>
                  <a:pt x="3271" y="1804"/>
                </a:lnTo>
                <a:lnTo>
                  <a:pt x="3266" y="1817"/>
                </a:lnTo>
                <a:lnTo>
                  <a:pt x="3257" y="1830"/>
                </a:lnTo>
                <a:lnTo>
                  <a:pt x="3246" y="1839"/>
                </a:lnTo>
                <a:lnTo>
                  <a:pt x="3233" y="1845"/>
                </a:lnTo>
                <a:lnTo>
                  <a:pt x="3216" y="1847"/>
                </a:lnTo>
                <a:lnTo>
                  <a:pt x="1913" y="1847"/>
                </a:lnTo>
                <a:lnTo>
                  <a:pt x="1878" y="1844"/>
                </a:lnTo>
                <a:lnTo>
                  <a:pt x="1844" y="1836"/>
                </a:lnTo>
                <a:lnTo>
                  <a:pt x="1811" y="1823"/>
                </a:lnTo>
                <a:lnTo>
                  <a:pt x="1782" y="1804"/>
                </a:lnTo>
                <a:lnTo>
                  <a:pt x="1756" y="1783"/>
                </a:lnTo>
                <a:lnTo>
                  <a:pt x="1734" y="1756"/>
                </a:lnTo>
                <a:lnTo>
                  <a:pt x="1715" y="1727"/>
                </a:lnTo>
                <a:lnTo>
                  <a:pt x="1701" y="1695"/>
                </a:lnTo>
                <a:lnTo>
                  <a:pt x="1692" y="1660"/>
                </a:lnTo>
                <a:lnTo>
                  <a:pt x="1623" y="1242"/>
                </a:lnTo>
                <a:lnTo>
                  <a:pt x="1378" y="1242"/>
                </a:lnTo>
                <a:lnTo>
                  <a:pt x="1562" y="2468"/>
                </a:lnTo>
                <a:lnTo>
                  <a:pt x="1634" y="2464"/>
                </a:lnTo>
                <a:lnTo>
                  <a:pt x="1707" y="2463"/>
                </a:lnTo>
                <a:lnTo>
                  <a:pt x="1815" y="2465"/>
                </a:lnTo>
                <a:lnTo>
                  <a:pt x="1919" y="2472"/>
                </a:lnTo>
                <a:lnTo>
                  <a:pt x="2021" y="2484"/>
                </a:lnTo>
                <a:lnTo>
                  <a:pt x="2119" y="2500"/>
                </a:lnTo>
                <a:lnTo>
                  <a:pt x="2215" y="2519"/>
                </a:lnTo>
                <a:lnTo>
                  <a:pt x="2306" y="2542"/>
                </a:lnTo>
                <a:lnTo>
                  <a:pt x="2395" y="2569"/>
                </a:lnTo>
                <a:lnTo>
                  <a:pt x="2480" y="2597"/>
                </a:lnTo>
                <a:lnTo>
                  <a:pt x="2563" y="2629"/>
                </a:lnTo>
                <a:lnTo>
                  <a:pt x="2642" y="2663"/>
                </a:lnTo>
                <a:lnTo>
                  <a:pt x="2718" y="2698"/>
                </a:lnTo>
                <a:lnTo>
                  <a:pt x="2790" y="2735"/>
                </a:lnTo>
                <a:lnTo>
                  <a:pt x="2859" y="2773"/>
                </a:lnTo>
                <a:lnTo>
                  <a:pt x="2925" y="2812"/>
                </a:lnTo>
                <a:lnTo>
                  <a:pt x="2987" y="2852"/>
                </a:lnTo>
                <a:lnTo>
                  <a:pt x="3046" y="2892"/>
                </a:lnTo>
                <a:lnTo>
                  <a:pt x="3101" y="2931"/>
                </a:lnTo>
                <a:lnTo>
                  <a:pt x="3153" y="2971"/>
                </a:lnTo>
                <a:lnTo>
                  <a:pt x="3202" y="3010"/>
                </a:lnTo>
                <a:lnTo>
                  <a:pt x="3247" y="3047"/>
                </a:lnTo>
                <a:lnTo>
                  <a:pt x="3288" y="3083"/>
                </a:lnTo>
                <a:lnTo>
                  <a:pt x="3326" y="3118"/>
                </a:lnTo>
                <a:lnTo>
                  <a:pt x="3360" y="3150"/>
                </a:lnTo>
                <a:lnTo>
                  <a:pt x="3360" y="3358"/>
                </a:lnTo>
                <a:lnTo>
                  <a:pt x="3168" y="3356"/>
                </a:lnTo>
                <a:lnTo>
                  <a:pt x="3137" y="3326"/>
                </a:lnTo>
                <a:lnTo>
                  <a:pt x="3102" y="3295"/>
                </a:lnTo>
                <a:lnTo>
                  <a:pt x="3065" y="3261"/>
                </a:lnTo>
                <a:lnTo>
                  <a:pt x="3023" y="3227"/>
                </a:lnTo>
                <a:lnTo>
                  <a:pt x="2977" y="3191"/>
                </a:lnTo>
                <a:lnTo>
                  <a:pt x="2928" y="3154"/>
                </a:lnTo>
                <a:lnTo>
                  <a:pt x="2876" y="3118"/>
                </a:lnTo>
                <a:lnTo>
                  <a:pt x="2820" y="3080"/>
                </a:lnTo>
                <a:lnTo>
                  <a:pt x="2761" y="3043"/>
                </a:lnTo>
                <a:lnTo>
                  <a:pt x="2699" y="3008"/>
                </a:lnTo>
                <a:lnTo>
                  <a:pt x="2634" y="2972"/>
                </a:lnTo>
                <a:lnTo>
                  <a:pt x="2565" y="2937"/>
                </a:lnTo>
                <a:lnTo>
                  <a:pt x="2493" y="2905"/>
                </a:lnTo>
                <a:lnTo>
                  <a:pt x="2417" y="2875"/>
                </a:lnTo>
                <a:lnTo>
                  <a:pt x="2340" y="2847"/>
                </a:lnTo>
                <a:lnTo>
                  <a:pt x="2258" y="2821"/>
                </a:lnTo>
                <a:lnTo>
                  <a:pt x="2174" y="2799"/>
                </a:lnTo>
                <a:lnTo>
                  <a:pt x="2086" y="2780"/>
                </a:lnTo>
                <a:lnTo>
                  <a:pt x="1996" y="2763"/>
                </a:lnTo>
                <a:lnTo>
                  <a:pt x="1903" y="2752"/>
                </a:lnTo>
                <a:lnTo>
                  <a:pt x="1806" y="2745"/>
                </a:lnTo>
                <a:lnTo>
                  <a:pt x="1707" y="2743"/>
                </a:lnTo>
                <a:lnTo>
                  <a:pt x="1605" y="2745"/>
                </a:lnTo>
                <a:lnTo>
                  <a:pt x="1504" y="2752"/>
                </a:lnTo>
                <a:lnTo>
                  <a:pt x="1406" y="2764"/>
                </a:lnTo>
                <a:lnTo>
                  <a:pt x="1311" y="2780"/>
                </a:lnTo>
                <a:lnTo>
                  <a:pt x="1219" y="2799"/>
                </a:lnTo>
                <a:lnTo>
                  <a:pt x="1130" y="2821"/>
                </a:lnTo>
                <a:lnTo>
                  <a:pt x="1044" y="2847"/>
                </a:lnTo>
                <a:lnTo>
                  <a:pt x="961" y="2874"/>
                </a:lnTo>
                <a:lnTo>
                  <a:pt x="881" y="2905"/>
                </a:lnTo>
                <a:lnTo>
                  <a:pt x="804" y="2936"/>
                </a:lnTo>
                <a:lnTo>
                  <a:pt x="732" y="2970"/>
                </a:lnTo>
                <a:lnTo>
                  <a:pt x="662" y="3005"/>
                </a:lnTo>
                <a:lnTo>
                  <a:pt x="596" y="3040"/>
                </a:lnTo>
                <a:lnTo>
                  <a:pt x="534" y="3076"/>
                </a:lnTo>
                <a:lnTo>
                  <a:pt x="474" y="3112"/>
                </a:lnTo>
                <a:lnTo>
                  <a:pt x="418" y="3147"/>
                </a:lnTo>
                <a:lnTo>
                  <a:pt x="368" y="3183"/>
                </a:lnTo>
                <a:lnTo>
                  <a:pt x="320" y="3216"/>
                </a:lnTo>
                <a:lnTo>
                  <a:pt x="276" y="3250"/>
                </a:lnTo>
                <a:lnTo>
                  <a:pt x="237" y="3281"/>
                </a:lnTo>
                <a:lnTo>
                  <a:pt x="202" y="3310"/>
                </a:lnTo>
                <a:lnTo>
                  <a:pt x="170" y="3337"/>
                </a:lnTo>
                <a:lnTo>
                  <a:pt x="144" y="3360"/>
                </a:lnTo>
                <a:lnTo>
                  <a:pt x="1" y="3358"/>
                </a:lnTo>
                <a:lnTo>
                  <a:pt x="0" y="3113"/>
                </a:lnTo>
                <a:lnTo>
                  <a:pt x="40" y="3079"/>
                </a:lnTo>
                <a:lnTo>
                  <a:pt x="83" y="3043"/>
                </a:lnTo>
                <a:lnTo>
                  <a:pt x="132" y="3006"/>
                </a:lnTo>
                <a:lnTo>
                  <a:pt x="186" y="2966"/>
                </a:lnTo>
                <a:lnTo>
                  <a:pt x="245" y="2925"/>
                </a:lnTo>
                <a:lnTo>
                  <a:pt x="309" y="2883"/>
                </a:lnTo>
                <a:lnTo>
                  <a:pt x="376" y="2842"/>
                </a:lnTo>
                <a:lnTo>
                  <a:pt x="448" y="2800"/>
                </a:lnTo>
                <a:lnTo>
                  <a:pt x="524" y="2758"/>
                </a:lnTo>
                <a:lnTo>
                  <a:pt x="605" y="2719"/>
                </a:lnTo>
                <a:lnTo>
                  <a:pt x="689" y="2679"/>
                </a:lnTo>
                <a:lnTo>
                  <a:pt x="779" y="2642"/>
                </a:lnTo>
                <a:lnTo>
                  <a:pt x="872" y="2608"/>
                </a:lnTo>
                <a:lnTo>
                  <a:pt x="969" y="2575"/>
                </a:lnTo>
                <a:lnTo>
                  <a:pt x="1070" y="2546"/>
                </a:lnTo>
                <a:lnTo>
                  <a:pt x="1175" y="2521"/>
                </a:lnTo>
                <a:lnTo>
                  <a:pt x="1283" y="2500"/>
                </a:lnTo>
                <a:lnTo>
                  <a:pt x="940" y="192"/>
                </a:lnTo>
                <a:lnTo>
                  <a:pt x="939" y="163"/>
                </a:lnTo>
                <a:lnTo>
                  <a:pt x="942" y="133"/>
                </a:lnTo>
                <a:lnTo>
                  <a:pt x="950" y="106"/>
                </a:lnTo>
                <a:lnTo>
                  <a:pt x="962" y="81"/>
                </a:lnTo>
                <a:lnTo>
                  <a:pt x="979" y="58"/>
                </a:lnTo>
                <a:lnTo>
                  <a:pt x="999" y="39"/>
                </a:lnTo>
                <a:lnTo>
                  <a:pt x="1022" y="22"/>
                </a:lnTo>
                <a:lnTo>
                  <a:pt x="1049" y="10"/>
                </a:lnTo>
                <a:lnTo>
                  <a:pt x="1076" y="3"/>
                </a:lnTo>
                <a:lnTo>
                  <a:pt x="1107" y="0"/>
                </a:lnTo>
                <a:close/>
              </a:path>
            </a:pathLst>
          </a:custGeom>
          <a:solidFill>
            <a:srgbClr val="3DD4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Calibri"/>
              <a:ea typeface="+mn-ea"/>
              <a:cs typeface="+mn-cs"/>
            </a:endParaRPr>
          </a:p>
        </p:txBody>
      </p:sp>
      <p:sp>
        <p:nvSpPr>
          <p:cNvPr id="26" name="Rectangle 3">
            <a:extLst>
              <a:ext uri="{FF2B5EF4-FFF2-40B4-BE49-F238E27FC236}">
                <a16:creationId xmlns:a16="http://schemas.microsoft.com/office/drawing/2014/main" id="{BCDB8D46-42D0-4009-8882-316BFBB5C51A}"/>
              </a:ext>
            </a:extLst>
          </p:cNvPr>
          <p:cNvSpPr>
            <a:spLocks noChangeArrowheads="1"/>
          </p:cNvSpPr>
          <p:nvPr/>
        </p:nvSpPr>
        <p:spPr bwMode="auto">
          <a:xfrm>
            <a:off x="597181" y="200938"/>
            <a:ext cx="10058809" cy="142519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tx1">
                      <a:alpha val="74998"/>
                    </a:schemeClr>
                  </a:outerShdw>
                </a:effectLst>
              </a14:hiddenEffects>
            </a:ext>
          </a:extLst>
        </p:spPr>
        <p:txBody>
          <a:bodyPr wrap="square">
            <a:spAutoFit/>
          </a:bodyPr>
          <a:lstStyle/>
          <a:p>
            <a:pPr marL="0" marR="0" lvl="0" indent="0" algn="just" defTabSz="342900" rtl="0" eaLnBrk="1" fontAlgn="auto" latinLnBrk="0" hangingPunct="1">
              <a:lnSpc>
                <a:spcPct val="80000"/>
              </a:lnSpc>
              <a:spcBef>
                <a:spcPts val="0"/>
              </a:spcBef>
              <a:spcAft>
                <a:spcPts val="0"/>
              </a:spcAft>
              <a:buClrTx/>
              <a:buSzTx/>
              <a:buFontTx/>
              <a:buNone/>
              <a:tabLst/>
              <a:defRPr/>
            </a:pPr>
            <a:r>
              <a:rPr kumimoji="0" lang="es-ES" sz="2600" b="0" i="0" u="none" strike="noStrike" kern="1200" cap="none" spc="0" normalizeH="0" baseline="0" noProof="0" dirty="0">
                <a:ln>
                  <a:noFill/>
                </a:ln>
                <a:solidFill>
                  <a:srgbClr val="253D90"/>
                </a:solidFill>
                <a:effectLst/>
                <a:uLnTx/>
                <a:uFillTx/>
                <a:latin typeface="AmpleSoft-Bold" panose="02000000000000000000" pitchFamily="50" charset="0"/>
                <a:ea typeface="+mn-ea"/>
                <a:cs typeface="AmpleSoft Bold"/>
              </a:rPr>
              <a:t>SUPLIT.CO, la plataforma orientada a facilitar el abastecimiento de las cadenas productivas de alimentos, aseo e insumos médicos, ha sido adoptada a nivel nacional</a:t>
            </a:r>
          </a:p>
          <a:p>
            <a:pPr marL="0" marR="0" lvl="0" indent="0" algn="l" defTabSz="914400" rtl="0" eaLnBrk="1" fontAlgn="auto" latinLnBrk="0" hangingPunct="1">
              <a:lnSpc>
                <a:spcPct val="80000"/>
              </a:lnSpc>
              <a:spcBef>
                <a:spcPts val="0"/>
              </a:spcBef>
              <a:spcAft>
                <a:spcPts val="0"/>
              </a:spcAft>
              <a:buClrTx/>
              <a:buSzTx/>
              <a:buFontTx/>
              <a:buNone/>
              <a:tabLst/>
              <a:defRPr/>
            </a:pPr>
            <a:r>
              <a:rPr kumimoji="0" lang="es-ES" sz="3000" b="0" i="0" u="none" strike="noStrike" kern="1200" cap="none" spc="0" normalizeH="0" baseline="0" noProof="0" dirty="0">
                <a:ln>
                  <a:noFill/>
                </a:ln>
                <a:solidFill>
                  <a:srgbClr val="FF207B"/>
                </a:solidFill>
                <a:effectLst/>
                <a:uLnTx/>
                <a:uFillTx/>
                <a:latin typeface="AmpleSoft-Bold"/>
                <a:ea typeface="+mn-ea"/>
                <a:cs typeface="AmpleSoft Bold"/>
              </a:rPr>
              <a:t>—</a:t>
            </a:r>
            <a:endParaRPr kumimoji="0" lang="da-DK" sz="3000" b="0" i="0" u="none" strike="noStrike" kern="1200" cap="none" spc="0" normalizeH="0" baseline="0" noProof="0" dirty="0">
              <a:ln>
                <a:noFill/>
              </a:ln>
              <a:solidFill>
                <a:srgbClr val="FF207B"/>
              </a:solidFill>
              <a:effectLst/>
              <a:uLnTx/>
              <a:uFillTx/>
              <a:latin typeface="AmpleSoft-Bold"/>
              <a:ea typeface="+mn-ea"/>
              <a:cs typeface="AmpleSoft Bold"/>
            </a:endParaRPr>
          </a:p>
        </p:txBody>
      </p:sp>
      <p:pic>
        <p:nvPicPr>
          <p:cNvPr id="29" name="Picture 28">
            <a:extLst>
              <a:ext uri="{FF2B5EF4-FFF2-40B4-BE49-F238E27FC236}">
                <a16:creationId xmlns:a16="http://schemas.microsoft.com/office/drawing/2014/main" id="{C5CB0C33-6CAD-FD4A-8EFF-EE74CF1B29C4}"/>
              </a:ext>
            </a:extLst>
          </p:cNvPr>
          <p:cNvPicPr>
            <a:picLocks noChangeAspect="1"/>
          </p:cNvPicPr>
          <p:nvPr/>
        </p:nvPicPr>
        <p:blipFill>
          <a:blip r:embed="rId2"/>
          <a:stretch>
            <a:fillRect/>
          </a:stretch>
        </p:blipFill>
        <p:spPr>
          <a:xfrm>
            <a:off x="3354951" y="1406936"/>
            <a:ext cx="6047466" cy="3383280"/>
          </a:xfrm>
          <a:prstGeom prst="rect">
            <a:avLst/>
          </a:prstGeom>
        </p:spPr>
      </p:pic>
      <p:grpSp>
        <p:nvGrpSpPr>
          <p:cNvPr id="36" name="Group 5">
            <a:extLst>
              <a:ext uri="{FF2B5EF4-FFF2-40B4-BE49-F238E27FC236}">
                <a16:creationId xmlns:a16="http://schemas.microsoft.com/office/drawing/2014/main" id="{A32A2E5D-FA7D-2941-B5A0-3C0EBC6FA970}"/>
              </a:ext>
            </a:extLst>
          </p:cNvPr>
          <p:cNvGrpSpPr>
            <a:grpSpLocks noChangeAspect="1"/>
          </p:cNvGrpSpPr>
          <p:nvPr/>
        </p:nvGrpSpPr>
        <p:grpSpPr bwMode="auto">
          <a:xfrm>
            <a:off x="2755233" y="6112767"/>
            <a:ext cx="360000" cy="360000"/>
            <a:chOff x="607" y="1039"/>
            <a:chExt cx="480" cy="480"/>
          </a:xfrm>
          <a:solidFill>
            <a:srgbClr val="FF7133"/>
          </a:solidFill>
        </p:grpSpPr>
        <p:sp>
          <p:nvSpPr>
            <p:cNvPr id="37" name="Freeform 7">
              <a:extLst>
                <a:ext uri="{FF2B5EF4-FFF2-40B4-BE49-F238E27FC236}">
                  <a16:creationId xmlns:a16="http://schemas.microsoft.com/office/drawing/2014/main" id="{E57E470E-C03A-A040-866F-24A64BA9F27F}"/>
                </a:ext>
              </a:extLst>
            </p:cNvPr>
            <p:cNvSpPr>
              <a:spLocks noEditPoints="1"/>
            </p:cNvSpPr>
            <p:nvPr/>
          </p:nvSpPr>
          <p:spPr bwMode="auto">
            <a:xfrm>
              <a:off x="607" y="1039"/>
              <a:ext cx="480" cy="480"/>
            </a:xfrm>
            <a:custGeom>
              <a:avLst/>
              <a:gdLst>
                <a:gd name="T0" fmla="*/ 1648 w 3360"/>
                <a:gd name="T1" fmla="*/ 302 h 3359"/>
                <a:gd name="T2" fmla="*/ 336 w 3360"/>
                <a:gd name="T3" fmla="*/ 971 h 3359"/>
                <a:gd name="T4" fmla="*/ 301 w 3360"/>
                <a:gd name="T5" fmla="*/ 1003 h 3359"/>
                <a:gd name="T6" fmla="*/ 282 w 3360"/>
                <a:gd name="T7" fmla="*/ 1045 h 3359"/>
                <a:gd name="T8" fmla="*/ 280 w 3360"/>
                <a:gd name="T9" fmla="*/ 2967 h 3359"/>
                <a:gd name="T10" fmla="*/ 291 w 3360"/>
                <a:gd name="T11" fmla="*/ 3016 h 3359"/>
                <a:gd name="T12" fmla="*/ 322 w 3360"/>
                <a:gd name="T13" fmla="*/ 3055 h 3359"/>
                <a:gd name="T14" fmla="*/ 367 w 3360"/>
                <a:gd name="T15" fmla="*/ 3076 h 3359"/>
                <a:gd name="T16" fmla="*/ 2968 w 3360"/>
                <a:gd name="T17" fmla="*/ 3079 h 3359"/>
                <a:gd name="T18" fmla="*/ 3017 w 3360"/>
                <a:gd name="T19" fmla="*/ 3068 h 3359"/>
                <a:gd name="T20" fmla="*/ 3056 w 3360"/>
                <a:gd name="T21" fmla="*/ 3037 h 3359"/>
                <a:gd name="T22" fmla="*/ 3077 w 3360"/>
                <a:gd name="T23" fmla="*/ 2992 h 3359"/>
                <a:gd name="T24" fmla="*/ 3080 w 3360"/>
                <a:gd name="T25" fmla="*/ 1068 h 3359"/>
                <a:gd name="T26" fmla="*/ 3071 w 3360"/>
                <a:gd name="T27" fmla="*/ 1022 h 3359"/>
                <a:gd name="T28" fmla="*/ 3043 w 3360"/>
                <a:gd name="T29" fmla="*/ 985 h 3359"/>
                <a:gd name="T30" fmla="*/ 1740 w 3360"/>
                <a:gd name="T31" fmla="*/ 313 h 3359"/>
                <a:gd name="T32" fmla="*/ 1695 w 3360"/>
                <a:gd name="T33" fmla="*/ 297 h 3359"/>
                <a:gd name="T34" fmla="*/ 1667 w 3360"/>
                <a:gd name="T35" fmla="*/ 0 h 3359"/>
                <a:gd name="T36" fmla="*/ 1733 w 3360"/>
                <a:gd name="T37" fmla="*/ 5 h 3359"/>
                <a:gd name="T38" fmla="*/ 1796 w 3360"/>
                <a:gd name="T39" fmla="*/ 30 h 3359"/>
                <a:gd name="T40" fmla="*/ 3277 w 3360"/>
                <a:gd name="T41" fmla="*/ 797 h 3359"/>
                <a:gd name="T42" fmla="*/ 3321 w 3360"/>
                <a:gd name="T43" fmla="*/ 846 h 3359"/>
                <a:gd name="T44" fmla="*/ 3350 w 3360"/>
                <a:gd name="T45" fmla="*/ 905 h 3359"/>
                <a:gd name="T46" fmla="*/ 3360 w 3360"/>
                <a:gd name="T47" fmla="*/ 971 h 3359"/>
                <a:gd name="T48" fmla="*/ 3357 w 3360"/>
                <a:gd name="T49" fmla="*/ 3172 h 3359"/>
                <a:gd name="T50" fmla="*/ 3335 w 3360"/>
                <a:gd name="T51" fmla="*/ 3238 h 3359"/>
                <a:gd name="T52" fmla="*/ 3295 w 3360"/>
                <a:gd name="T53" fmla="*/ 3294 h 3359"/>
                <a:gd name="T54" fmla="*/ 3239 w 3360"/>
                <a:gd name="T55" fmla="*/ 3334 h 3359"/>
                <a:gd name="T56" fmla="*/ 3173 w 3360"/>
                <a:gd name="T57" fmla="*/ 3356 h 3359"/>
                <a:gd name="T58" fmla="*/ 224 w 3360"/>
                <a:gd name="T59" fmla="*/ 3359 h 3359"/>
                <a:gd name="T60" fmla="*/ 153 w 3360"/>
                <a:gd name="T61" fmla="*/ 3348 h 3359"/>
                <a:gd name="T62" fmla="*/ 92 w 3360"/>
                <a:gd name="T63" fmla="*/ 3316 h 3359"/>
                <a:gd name="T64" fmla="*/ 43 w 3360"/>
                <a:gd name="T65" fmla="*/ 3267 h 3359"/>
                <a:gd name="T66" fmla="*/ 11 w 3360"/>
                <a:gd name="T67" fmla="*/ 3206 h 3359"/>
                <a:gd name="T68" fmla="*/ 0 w 3360"/>
                <a:gd name="T69" fmla="*/ 3135 h 3359"/>
                <a:gd name="T70" fmla="*/ 3 w 3360"/>
                <a:gd name="T71" fmla="*/ 938 h 3359"/>
                <a:gd name="T72" fmla="*/ 22 w 3360"/>
                <a:gd name="T73" fmla="*/ 875 h 3359"/>
                <a:gd name="T74" fmla="*/ 59 w 3360"/>
                <a:gd name="T75" fmla="*/ 820 h 3359"/>
                <a:gd name="T76" fmla="*/ 112 w 3360"/>
                <a:gd name="T77" fmla="*/ 778 h 3359"/>
                <a:gd name="T78" fmla="*/ 1602 w 3360"/>
                <a:gd name="T79" fmla="*/ 14 h 3359"/>
                <a:gd name="T80" fmla="*/ 1667 w 3360"/>
                <a:gd name="T81" fmla="*/ 0 h 3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60" h="3359">
                  <a:moveTo>
                    <a:pt x="1672" y="297"/>
                  </a:moveTo>
                  <a:lnTo>
                    <a:pt x="1648" y="302"/>
                  </a:lnTo>
                  <a:lnTo>
                    <a:pt x="1627" y="313"/>
                  </a:lnTo>
                  <a:lnTo>
                    <a:pt x="336" y="971"/>
                  </a:lnTo>
                  <a:lnTo>
                    <a:pt x="317" y="986"/>
                  </a:lnTo>
                  <a:lnTo>
                    <a:pt x="301" y="1003"/>
                  </a:lnTo>
                  <a:lnTo>
                    <a:pt x="290" y="1022"/>
                  </a:lnTo>
                  <a:lnTo>
                    <a:pt x="282" y="1045"/>
                  </a:lnTo>
                  <a:lnTo>
                    <a:pt x="280" y="1068"/>
                  </a:lnTo>
                  <a:lnTo>
                    <a:pt x="280" y="2967"/>
                  </a:lnTo>
                  <a:lnTo>
                    <a:pt x="283" y="2992"/>
                  </a:lnTo>
                  <a:lnTo>
                    <a:pt x="291" y="3016"/>
                  </a:lnTo>
                  <a:lnTo>
                    <a:pt x="304" y="3037"/>
                  </a:lnTo>
                  <a:lnTo>
                    <a:pt x="322" y="3055"/>
                  </a:lnTo>
                  <a:lnTo>
                    <a:pt x="343" y="3068"/>
                  </a:lnTo>
                  <a:lnTo>
                    <a:pt x="367" y="3076"/>
                  </a:lnTo>
                  <a:lnTo>
                    <a:pt x="392" y="3079"/>
                  </a:lnTo>
                  <a:lnTo>
                    <a:pt x="2968" y="3079"/>
                  </a:lnTo>
                  <a:lnTo>
                    <a:pt x="2993" y="3076"/>
                  </a:lnTo>
                  <a:lnTo>
                    <a:pt x="3017" y="3068"/>
                  </a:lnTo>
                  <a:lnTo>
                    <a:pt x="3038" y="3055"/>
                  </a:lnTo>
                  <a:lnTo>
                    <a:pt x="3056" y="3037"/>
                  </a:lnTo>
                  <a:lnTo>
                    <a:pt x="3069" y="3016"/>
                  </a:lnTo>
                  <a:lnTo>
                    <a:pt x="3077" y="2992"/>
                  </a:lnTo>
                  <a:lnTo>
                    <a:pt x="3080" y="2967"/>
                  </a:lnTo>
                  <a:lnTo>
                    <a:pt x="3080" y="1068"/>
                  </a:lnTo>
                  <a:lnTo>
                    <a:pt x="3078" y="1045"/>
                  </a:lnTo>
                  <a:lnTo>
                    <a:pt x="3071" y="1022"/>
                  </a:lnTo>
                  <a:lnTo>
                    <a:pt x="3059" y="1002"/>
                  </a:lnTo>
                  <a:lnTo>
                    <a:pt x="3043" y="985"/>
                  </a:lnTo>
                  <a:lnTo>
                    <a:pt x="3024" y="971"/>
                  </a:lnTo>
                  <a:lnTo>
                    <a:pt x="1740" y="313"/>
                  </a:lnTo>
                  <a:lnTo>
                    <a:pt x="1718" y="302"/>
                  </a:lnTo>
                  <a:lnTo>
                    <a:pt x="1695" y="297"/>
                  </a:lnTo>
                  <a:lnTo>
                    <a:pt x="1672" y="297"/>
                  </a:lnTo>
                  <a:close/>
                  <a:moveTo>
                    <a:pt x="1667" y="0"/>
                  </a:moveTo>
                  <a:lnTo>
                    <a:pt x="1700" y="0"/>
                  </a:lnTo>
                  <a:lnTo>
                    <a:pt x="1733" y="5"/>
                  </a:lnTo>
                  <a:lnTo>
                    <a:pt x="1766" y="14"/>
                  </a:lnTo>
                  <a:lnTo>
                    <a:pt x="1796" y="30"/>
                  </a:lnTo>
                  <a:lnTo>
                    <a:pt x="3249" y="778"/>
                  </a:lnTo>
                  <a:lnTo>
                    <a:pt x="3277" y="797"/>
                  </a:lnTo>
                  <a:lnTo>
                    <a:pt x="3301" y="820"/>
                  </a:lnTo>
                  <a:lnTo>
                    <a:pt x="3321" y="846"/>
                  </a:lnTo>
                  <a:lnTo>
                    <a:pt x="3338" y="875"/>
                  </a:lnTo>
                  <a:lnTo>
                    <a:pt x="3350" y="905"/>
                  </a:lnTo>
                  <a:lnTo>
                    <a:pt x="3358" y="938"/>
                  </a:lnTo>
                  <a:lnTo>
                    <a:pt x="3360" y="971"/>
                  </a:lnTo>
                  <a:lnTo>
                    <a:pt x="3360" y="3135"/>
                  </a:lnTo>
                  <a:lnTo>
                    <a:pt x="3357" y="3172"/>
                  </a:lnTo>
                  <a:lnTo>
                    <a:pt x="3349" y="3206"/>
                  </a:lnTo>
                  <a:lnTo>
                    <a:pt x="3335" y="3238"/>
                  </a:lnTo>
                  <a:lnTo>
                    <a:pt x="3317" y="3267"/>
                  </a:lnTo>
                  <a:lnTo>
                    <a:pt x="3295" y="3294"/>
                  </a:lnTo>
                  <a:lnTo>
                    <a:pt x="3268" y="3316"/>
                  </a:lnTo>
                  <a:lnTo>
                    <a:pt x="3239" y="3334"/>
                  </a:lnTo>
                  <a:lnTo>
                    <a:pt x="3207" y="3348"/>
                  </a:lnTo>
                  <a:lnTo>
                    <a:pt x="3173" y="3356"/>
                  </a:lnTo>
                  <a:lnTo>
                    <a:pt x="3136" y="3359"/>
                  </a:lnTo>
                  <a:lnTo>
                    <a:pt x="224" y="3359"/>
                  </a:lnTo>
                  <a:lnTo>
                    <a:pt x="187" y="3356"/>
                  </a:lnTo>
                  <a:lnTo>
                    <a:pt x="153" y="3348"/>
                  </a:lnTo>
                  <a:lnTo>
                    <a:pt x="121" y="3334"/>
                  </a:lnTo>
                  <a:lnTo>
                    <a:pt x="92" y="3316"/>
                  </a:lnTo>
                  <a:lnTo>
                    <a:pt x="65" y="3294"/>
                  </a:lnTo>
                  <a:lnTo>
                    <a:pt x="43" y="3267"/>
                  </a:lnTo>
                  <a:lnTo>
                    <a:pt x="25" y="3238"/>
                  </a:lnTo>
                  <a:lnTo>
                    <a:pt x="11" y="3206"/>
                  </a:lnTo>
                  <a:lnTo>
                    <a:pt x="3" y="3172"/>
                  </a:lnTo>
                  <a:lnTo>
                    <a:pt x="0" y="3135"/>
                  </a:lnTo>
                  <a:lnTo>
                    <a:pt x="0" y="971"/>
                  </a:lnTo>
                  <a:lnTo>
                    <a:pt x="3" y="938"/>
                  </a:lnTo>
                  <a:lnTo>
                    <a:pt x="10" y="905"/>
                  </a:lnTo>
                  <a:lnTo>
                    <a:pt x="22" y="875"/>
                  </a:lnTo>
                  <a:lnTo>
                    <a:pt x="39" y="845"/>
                  </a:lnTo>
                  <a:lnTo>
                    <a:pt x="59" y="820"/>
                  </a:lnTo>
                  <a:lnTo>
                    <a:pt x="83" y="797"/>
                  </a:lnTo>
                  <a:lnTo>
                    <a:pt x="112" y="778"/>
                  </a:lnTo>
                  <a:lnTo>
                    <a:pt x="1571" y="30"/>
                  </a:lnTo>
                  <a:lnTo>
                    <a:pt x="1602" y="14"/>
                  </a:lnTo>
                  <a:lnTo>
                    <a:pt x="1634" y="4"/>
                  </a:lnTo>
                  <a:lnTo>
                    <a:pt x="1667" y="0"/>
                  </a:lnTo>
                  <a:close/>
                </a:path>
              </a:pathLst>
            </a:custGeom>
            <a:grpFill/>
            <a:ln w="0">
              <a:noFill/>
              <a:prstDash val="solid"/>
              <a:round/>
              <a:headEnd/>
              <a:tailEnd/>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3200" b="0" i="0" u="none" strike="noStrike" kern="1200" cap="none" spc="0" normalizeH="0" baseline="0" noProof="0">
                <a:ln>
                  <a:noFill/>
                </a:ln>
                <a:solidFill>
                  <a:srgbClr val="000000"/>
                </a:solidFill>
                <a:effectLst/>
                <a:uLnTx/>
                <a:uFillTx/>
                <a:latin typeface="Calibri"/>
                <a:ea typeface="+mn-ea"/>
                <a:cs typeface="+mn-cs"/>
              </a:endParaRPr>
            </a:p>
          </p:txBody>
        </p:sp>
        <p:sp>
          <p:nvSpPr>
            <p:cNvPr id="38" name="Freeform 8">
              <a:extLst>
                <a:ext uri="{FF2B5EF4-FFF2-40B4-BE49-F238E27FC236}">
                  <a16:creationId xmlns:a16="http://schemas.microsoft.com/office/drawing/2014/main" id="{78A0F5AE-CE33-A945-89CB-B08CF536B61C}"/>
                </a:ext>
              </a:extLst>
            </p:cNvPr>
            <p:cNvSpPr>
              <a:spLocks noEditPoints="1"/>
            </p:cNvSpPr>
            <p:nvPr/>
          </p:nvSpPr>
          <p:spPr bwMode="auto">
            <a:xfrm>
              <a:off x="685" y="1267"/>
              <a:ext cx="179" cy="183"/>
            </a:xfrm>
            <a:custGeom>
              <a:avLst/>
              <a:gdLst>
                <a:gd name="T0" fmla="*/ 575 w 1249"/>
                <a:gd name="T1" fmla="*/ 462 h 1279"/>
                <a:gd name="T2" fmla="*/ 505 w 1249"/>
                <a:gd name="T3" fmla="*/ 498 h 1279"/>
                <a:gd name="T4" fmla="*/ 454 w 1249"/>
                <a:gd name="T5" fmla="*/ 568 h 1279"/>
                <a:gd name="T6" fmla="*/ 440 w 1249"/>
                <a:gd name="T7" fmla="*/ 657 h 1279"/>
                <a:gd name="T8" fmla="*/ 470 w 1249"/>
                <a:gd name="T9" fmla="*/ 744 h 1279"/>
                <a:gd name="T10" fmla="*/ 539 w 1249"/>
                <a:gd name="T11" fmla="*/ 806 h 1279"/>
                <a:gd name="T12" fmla="*/ 628 w 1249"/>
                <a:gd name="T13" fmla="*/ 826 h 1279"/>
                <a:gd name="T14" fmla="*/ 718 w 1249"/>
                <a:gd name="T15" fmla="*/ 802 h 1279"/>
                <a:gd name="T16" fmla="*/ 782 w 1249"/>
                <a:gd name="T17" fmla="*/ 740 h 1279"/>
                <a:gd name="T18" fmla="*/ 809 w 1249"/>
                <a:gd name="T19" fmla="*/ 658 h 1279"/>
                <a:gd name="T20" fmla="*/ 797 w 1249"/>
                <a:gd name="T21" fmla="*/ 572 h 1279"/>
                <a:gd name="T22" fmla="*/ 746 w 1249"/>
                <a:gd name="T23" fmla="*/ 499 h 1279"/>
                <a:gd name="T24" fmla="*/ 670 w 1249"/>
                <a:gd name="T25" fmla="*/ 460 h 1279"/>
                <a:gd name="T26" fmla="*/ 634 w 1249"/>
                <a:gd name="T27" fmla="*/ 0 h 1279"/>
                <a:gd name="T28" fmla="*/ 804 w 1249"/>
                <a:gd name="T29" fmla="*/ 25 h 1279"/>
                <a:gd name="T30" fmla="*/ 839 w 1249"/>
                <a:gd name="T31" fmla="*/ 55 h 1279"/>
                <a:gd name="T32" fmla="*/ 841 w 1249"/>
                <a:gd name="T33" fmla="*/ 100 h 1279"/>
                <a:gd name="T34" fmla="*/ 877 w 1249"/>
                <a:gd name="T35" fmla="*/ 250 h 1279"/>
                <a:gd name="T36" fmla="*/ 978 w 1249"/>
                <a:gd name="T37" fmla="*/ 338 h 1279"/>
                <a:gd name="T38" fmla="*/ 1118 w 1249"/>
                <a:gd name="T39" fmla="*/ 302 h 1279"/>
                <a:gd name="T40" fmla="*/ 1162 w 1249"/>
                <a:gd name="T41" fmla="*/ 306 h 1279"/>
                <a:gd name="T42" fmla="*/ 1210 w 1249"/>
                <a:gd name="T43" fmla="*/ 380 h 1279"/>
                <a:gd name="T44" fmla="*/ 1249 w 1249"/>
                <a:gd name="T45" fmla="*/ 507 h 1279"/>
                <a:gd name="T46" fmla="*/ 1230 w 1249"/>
                <a:gd name="T47" fmla="*/ 546 h 1279"/>
                <a:gd name="T48" fmla="*/ 1086 w 1249"/>
                <a:gd name="T49" fmla="*/ 576 h 1279"/>
                <a:gd name="T50" fmla="*/ 1085 w 1249"/>
                <a:gd name="T51" fmla="*/ 710 h 1279"/>
                <a:gd name="T52" fmla="*/ 1045 w 1249"/>
                <a:gd name="T53" fmla="*/ 840 h 1279"/>
                <a:gd name="T54" fmla="*/ 1174 w 1249"/>
                <a:gd name="T55" fmla="*/ 910 h 1279"/>
                <a:gd name="T56" fmla="*/ 1181 w 1249"/>
                <a:gd name="T57" fmla="*/ 954 h 1279"/>
                <a:gd name="T58" fmla="*/ 1107 w 1249"/>
                <a:gd name="T59" fmla="*/ 1063 h 1279"/>
                <a:gd name="T60" fmla="*/ 1038 w 1249"/>
                <a:gd name="T61" fmla="*/ 1120 h 1279"/>
                <a:gd name="T62" fmla="*/ 995 w 1249"/>
                <a:gd name="T63" fmla="*/ 1109 h 1279"/>
                <a:gd name="T64" fmla="*/ 889 w 1249"/>
                <a:gd name="T65" fmla="*/ 1024 h 1279"/>
                <a:gd name="T66" fmla="*/ 787 w 1249"/>
                <a:gd name="T67" fmla="*/ 1077 h 1279"/>
                <a:gd name="T68" fmla="*/ 664 w 1249"/>
                <a:gd name="T69" fmla="*/ 1103 h 1279"/>
                <a:gd name="T70" fmla="*/ 666 w 1249"/>
                <a:gd name="T71" fmla="*/ 1250 h 1279"/>
                <a:gd name="T72" fmla="*/ 630 w 1249"/>
                <a:gd name="T73" fmla="*/ 1277 h 1279"/>
                <a:gd name="T74" fmla="*/ 529 w 1249"/>
                <a:gd name="T75" fmla="*/ 1270 h 1279"/>
                <a:gd name="T76" fmla="*/ 431 w 1249"/>
                <a:gd name="T77" fmla="*/ 1248 h 1279"/>
                <a:gd name="T78" fmla="*/ 405 w 1249"/>
                <a:gd name="T79" fmla="*/ 1210 h 1279"/>
                <a:gd name="T80" fmla="*/ 451 w 1249"/>
                <a:gd name="T81" fmla="*/ 1073 h 1279"/>
                <a:gd name="T82" fmla="*/ 337 w 1249"/>
                <a:gd name="T83" fmla="*/ 1005 h 1279"/>
                <a:gd name="T84" fmla="*/ 244 w 1249"/>
                <a:gd name="T85" fmla="*/ 907 h 1279"/>
                <a:gd name="T86" fmla="*/ 130 w 1249"/>
                <a:gd name="T87" fmla="*/ 997 h 1279"/>
                <a:gd name="T88" fmla="*/ 84 w 1249"/>
                <a:gd name="T89" fmla="*/ 983 h 1279"/>
                <a:gd name="T90" fmla="*/ 31 w 1249"/>
                <a:gd name="T91" fmla="*/ 883 h 1279"/>
                <a:gd name="T92" fmla="*/ 0 w 1249"/>
                <a:gd name="T93" fmla="*/ 774 h 1279"/>
                <a:gd name="T94" fmla="*/ 20 w 1249"/>
                <a:gd name="T95" fmla="*/ 735 h 1279"/>
                <a:gd name="T96" fmla="*/ 164 w 1249"/>
                <a:gd name="T97" fmla="*/ 706 h 1279"/>
                <a:gd name="T98" fmla="*/ 164 w 1249"/>
                <a:gd name="T99" fmla="*/ 573 h 1279"/>
                <a:gd name="T100" fmla="*/ 203 w 1249"/>
                <a:gd name="T101" fmla="*/ 442 h 1279"/>
                <a:gd name="T102" fmla="*/ 75 w 1249"/>
                <a:gd name="T103" fmla="*/ 372 h 1279"/>
                <a:gd name="T104" fmla="*/ 68 w 1249"/>
                <a:gd name="T105" fmla="*/ 328 h 1279"/>
                <a:gd name="T106" fmla="*/ 142 w 1249"/>
                <a:gd name="T107" fmla="*/ 218 h 1279"/>
                <a:gd name="T108" fmla="*/ 211 w 1249"/>
                <a:gd name="T109" fmla="*/ 162 h 1279"/>
                <a:gd name="T110" fmla="*/ 254 w 1249"/>
                <a:gd name="T111" fmla="*/ 172 h 1279"/>
                <a:gd name="T112" fmla="*/ 360 w 1249"/>
                <a:gd name="T113" fmla="*/ 257 h 1279"/>
                <a:gd name="T114" fmla="*/ 462 w 1249"/>
                <a:gd name="T115" fmla="*/ 204 h 1279"/>
                <a:gd name="T116" fmla="*/ 585 w 1249"/>
                <a:gd name="T117" fmla="*/ 177 h 1279"/>
                <a:gd name="T118" fmla="*/ 582 w 1249"/>
                <a:gd name="T119" fmla="*/ 30 h 1279"/>
                <a:gd name="T120" fmla="*/ 618 w 1249"/>
                <a:gd name="T121" fmla="*/ 2 h 1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49" h="1279">
                  <a:moveTo>
                    <a:pt x="625" y="455"/>
                  </a:moveTo>
                  <a:lnTo>
                    <a:pt x="599" y="457"/>
                  </a:lnTo>
                  <a:lnTo>
                    <a:pt x="575" y="462"/>
                  </a:lnTo>
                  <a:lnTo>
                    <a:pt x="552" y="470"/>
                  </a:lnTo>
                  <a:lnTo>
                    <a:pt x="529" y="481"/>
                  </a:lnTo>
                  <a:lnTo>
                    <a:pt x="505" y="498"/>
                  </a:lnTo>
                  <a:lnTo>
                    <a:pt x="484" y="519"/>
                  </a:lnTo>
                  <a:lnTo>
                    <a:pt x="467" y="542"/>
                  </a:lnTo>
                  <a:lnTo>
                    <a:pt x="454" y="568"/>
                  </a:lnTo>
                  <a:lnTo>
                    <a:pt x="445" y="596"/>
                  </a:lnTo>
                  <a:lnTo>
                    <a:pt x="440" y="627"/>
                  </a:lnTo>
                  <a:lnTo>
                    <a:pt x="440" y="657"/>
                  </a:lnTo>
                  <a:lnTo>
                    <a:pt x="445" y="688"/>
                  </a:lnTo>
                  <a:lnTo>
                    <a:pt x="455" y="716"/>
                  </a:lnTo>
                  <a:lnTo>
                    <a:pt x="470" y="744"/>
                  </a:lnTo>
                  <a:lnTo>
                    <a:pt x="491" y="769"/>
                  </a:lnTo>
                  <a:lnTo>
                    <a:pt x="514" y="790"/>
                  </a:lnTo>
                  <a:lnTo>
                    <a:pt x="539" y="806"/>
                  </a:lnTo>
                  <a:lnTo>
                    <a:pt x="568" y="817"/>
                  </a:lnTo>
                  <a:lnTo>
                    <a:pt x="597" y="824"/>
                  </a:lnTo>
                  <a:lnTo>
                    <a:pt x="628" y="826"/>
                  </a:lnTo>
                  <a:lnTo>
                    <a:pt x="659" y="823"/>
                  </a:lnTo>
                  <a:lnTo>
                    <a:pt x="689" y="815"/>
                  </a:lnTo>
                  <a:lnTo>
                    <a:pt x="718" y="802"/>
                  </a:lnTo>
                  <a:lnTo>
                    <a:pt x="743" y="784"/>
                  </a:lnTo>
                  <a:lnTo>
                    <a:pt x="764" y="763"/>
                  </a:lnTo>
                  <a:lnTo>
                    <a:pt x="782" y="740"/>
                  </a:lnTo>
                  <a:lnTo>
                    <a:pt x="795" y="714"/>
                  </a:lnTo>
                  <a:lnTo>
                    <a:pt x="804" y="687"/>
                  </a:lnTo>
                  <a:lnTo>
                    <a:pt x="809" y="658"/>
                  </a:lnTo>
                  <a:lnTo>
                    <a:pt x="810" y="630"/>
                  </a:lnTo>
                  <a:lnTo>
                    <a:pt x="806" y="600"/>
                  </a:lnTo>
                  <a:lnTo>
                    <a:pt x="797" y="572"/>
                  </a:lnTo>
                  <a:lnTo>
                    <a:pt x="784" y="544"/>
                  </a:lnTo>
                  <a:lnTo>
                    <a:pt x="766" y="521"/>
                  </a:lnTo>
                  <a:lnTo>
                    <a:pt x="746" y="499"/>
                  </a:lnTo>
                  <a:lnTo>
                    <a:pt x="723" y="483"/>
                  </a:lnTo>
                  <a:lnTo>
                    <a:pt x="697" y="470"/>
                  </a:lnTo>
                  <a:lnTo>
                    <a:pt x="670" y="460"/>
                  </a:lnTo>
                  <a:lnTo>
                    <a:pt x="647" y="456"/>
                  </a:lnTo>
                  <a:lnTo>
                    <a:pt x="625" y="455"/>
                  </a:lnTo>
                  <a:close/>
                  <a:moveTo>
                    <a:pt x="634" y="0"/>
                  </a:moveTo>
                  <a:lnTo>
                    <a:pt x="691" y="4"/>
                  </a:lnTo>
                  <a:lnTo>
                    <a:pt x="748" y="12"/>
                  </a:lnTo>
                  <a:lnTo>
                    <a:pt x="804" y="25"/>
                  </a:lnTo>
                  <a:lnTo>
                    <a:pt x="818" y="32"/>
                  </a:lnTo>
                  <a:lnTo>
                    <a:pt x="831" y="42"/>
                  </a:lnTo>
                  <a:lnTo>
                    <a:pt x="839" y="55"/>
                  </a:lnTo>
                  <a:lnTo>
                    <a:pt x="844" y="69"/>
                  </a:lnTo>
                  <a:lnTo>
                    <a:pt x="845" y="85"/>
                  </a:lnTo>
                  <a:lnTo>
                    <a:pt x="841" y="100"/>
                  </a:lnTo>
                  <a:lnTo>
                    <a:pt x="798" y="208"/>
                  </a:lnTo>
                  <a:lnTo>
                    <a:pt x="839" y="228"/>
                  </a:lnTo>
                  <a:lnTo>
                    <a:pt x="877" y="250"/>
                  </a:lnTo>
                  <a:lnTo>
                    <a:pt x="914" y="275"/>
                  </a:lnTo>
                  <a:lnTo>
                    <a:pt x="948" y="305"/>
                  </a:lnTo>
                  <a:lnTo>
                    <a:pt x="978" y="338"/>
                  </a:lnTo>
                  <a:lnTo>
                    <a:pt x="1006" y="373"/>
                  </a:lnTo>
                  <a:lnTo>
                    <a:pt x="1103" y="308"/>
                  </a:lnTo>
                  <a:lnTo>
                    <a:pt x="1118" y="302"/>
                  </a:lnTo>
                  <a:lnTo>
                    <a:pt x="1133" y="299"/>
                  </a:lnTo>
                  <a:lnTo>
                    <a:pt x="1148" y="301"/>
                  </a:lnTo>
                  <a:lnTo>
                    <a:pt x="1162" y="306"/>
                  </a:lnTo>
                  <a:lnTo>
                    <a:pt x="1174" y="315"/>
                  </a:lnTo>
                  <a:lnTo>
                    <a:pt x="1184" y="327"/>
                  </a:lnTo>
                  <a:lnTo>
                    <a:pt x="1210" y="380"/>
                  </a:lnTo>
                  <a:lnTo>
                    <a:pt x="1232" y="434"/>
                  </a:lnTo>
                  <a:lnTo>
                    <a:pt x="1248" y="490"/>
                  </a:lnTo>
                  <a:lnTo>
                    <a:pt x="1249" y="507"/>
                  </a:lnTo>
                  <a:lnTo>
                    <a:pt x="1246" y="522"/>
                  </a:lnTo>
                  <a:lnTo>
                    <a:pt x="1240" y="535"/>
                  </a:lnTo>
                  <a:lnTo>
                    <a:pt x="1230" y="546"/>
                  </a:lnTo>
                  <a:lnTo>
                    <a:pt x="1217" y="555"/>
                  </a:lnTo>
                  <a:lnTo>
                    <a:pt x="1201" y="560"/>
                  </a:lnTo>
                  <a:lnTo>
                    <a:pt x="1086" y="576"/>
                  </a:lnTo>
                  <a:lnTo>
                    <a:pt x="1090" y="621"/>
                  </a:lnTo>
                  <a:lnTo>
                    <a:pt x="1089" y="666"/>
                  </a:lnTo>
                  <a:lnTo>
                    <a:pt x="1085" y="710"/>
                  </a:lnTo>
                  <a:lnTo>
                    <a:pt x="1076" y="755"/>
                  </a:lnTo>
                  <a:lnTo>
                    <a:pt x="1063" y="798"/>
                  </a:lnTo>
                  <a:lnTo>
                    <a:pt x="1045" y="840"/>
                  </a:lnTo>
                  <a:lnTo>
                    <a:pt x="1150" y="889"/>
                  </a:lnTo>
                  <a:lnTo>
                    <a:pt x="1164" y="898"/>
                  </a:lnTo>
                  <a:lnTo>
                    <a:pt x="1174" y="910"/>
                  </a:lnTo>
                  <a:lnTo>
                    <a:pt x="1181" y="923"/>
                  </a:lnTo>
                  <a:lnTo>
                    <a:pt x="1183" y="938"/>
                  </a:lnTo>
                  <a:lnTo>
                    <a:pt x="1181" y="954"/>
                  </a:lnTo>
                  <a:lnTo>
                    <a:pt x="1175" y="969"/>
                  </a:lnTo>
                  <a:lnTo>
                    <a:pt x="1143" y="1018"/>
                  </a:lnTo>
                  <a:lnTo>
                    <a:pt x="1107" y="1063"/>
                  </a:lnTo>
                  <a:lnTo>
                    <a:pt x="1066" y="1105"/>
                  </a:lnTo>
                  <a:lnTo>
                    <a:pt x="1054" y="1114"/>
                  </a:lnTo>
                  <a:lnTo>
                    <a:pt x="1038" y="1120"/>
                  </a:lnTo>
                  <a:lnTo>
                    <a:pt x="1023" y="1120"/>
                  </a:lnTo>
                  <a:lnTo>
                    <a:pt x="1009" y="1116"/>
                  </a:lnTo>
                  <a:lnTo>
                    <a:pt x="995" y="1109"/>
                  </a:lnTo>
                  <a:lnTo>
                    <a:pt x="983" y="1098"/>
                  </a:lnTo>
                  <a:lnTo>
                    <a:pt x="912" y="1007"/>
                  </a:lnTo>
                  <a:lnTo>
                    <a:pt x="889" y="1024"/>
                  </a:lnTo>
                  <a:lnTo>
                    <a:pt x="865" y="1039"/>
                  </a:lnTo>
                  <a:lnTo>
                    <a:pt x="827" y="1060"/>
                  </a:lnTo>
                  <a:lnTo>
                    <a:pt x="787" y="1077"/>
                  </a:lnTo>
                  <a:lnTo>
                    <a:pt x="746" y="1090"/>
                  </a:lnTo>
                  <a:lnTo>
                    <a:pt x="704" y="1098"/>
                  </a:lnTo>
                  <a:lnTo>
                    <a:pt x="664" y="1103"/>
                  </a:lnTo>
                  <a:lnTo>
                    <a:pt x="673" y="1218"/>
                  </a:lnTo>
                  <a:lnTo>
                    <a:pt x="672" y="1236"/>
                  </a:lnTo>
                  <a:lnTo>
                    <a:pt x="666" y="1250"/>
                  </a:lnTo>
                  <a:lnTo>
                    <a:pt x="657" y="1262"/>
                  </a:lnTo>
                  <a:lnTo>
                    <a:pt x="644" y="1272"/>
                  </a:lnTo>
                  <a:lnTo>
                    <a:pt x="630" y="1277"/>
                  </a:lnTo>
                  <a:lnTo>
                    <a:pt x="614" y="1279"/>
                  </a:lnTo>
                  <a:lnTo>
                    <a:pt x="572" y="1276"/>
                  </a:lnTo>
                  <a:lnTo>
                    <a:pt x="529" y="1270"/>
                  </a:lnTo>
                  <a:lnTo>
                    <a:pt x="487" y="1263"/>
                  </a:lnTo>
                  <a:lnTo>
                    <a:pt x="447" y="1254"/>
                  </a:lnTo>
                  <a:lnTo>
                    <a:pt x="431" y="1248"/>
                  </a:lnTo>
                  <a:lnTo>
                    <a:pt x="419" y="1238"/>
                  </a:lnTo>
                  <a:lnTo>
                    <a:pt x="410" y="1225"/>
                  </a:lnTo>
                  <a:lnTo>
                    <a:pt x="405" y="1210"/>
                  </a:lnTo>
                  <a:lnTo>
                    <a:pt x="404" y="1195"/>
                  </a:lnTo>
                  <a:lnTo>
                    <a:pt x="408" y="1179"/>
                  </a:lnTo>
                  <a:lnTo>
                    <a:pt x="451" y="1073"/>
                  </a:lnTo>
                  <a:lnTo>
                    <a:pt x="411" y="1054"/>
                  </a:lnTo>
                  <a:lnTo>
                    <a:pt x="372" y="1032"/>
                  </a:lnTo>
                  <a:lnTo>
                    <a:pt x="337" y="1005"/>
                  </a:lnTo>
                  <a:lnTo>
                    <a:pt x="303" y="976"/>
                  </a:lnTo>
                  <a:lnTo>
                    <a:pt x="273" y="943"/>
                  </a:lnTo>
                  <a:lnTo>
                    <a:pt x="244" y="907"/>
                  </a:lnTo>
                  <a:lnTo>
                    <a:pt x="160" y="983"/>
                  </a:lnTo>
                  <a:lnTo>
                    <a:pt x="145" y="992"/>
                  </a:lnTo>
                  <a:lnTo>
                    <a:pt x="130" y="997"/>
                  </a:lnTo>
                  <a:lnTo>
                    <a:pt x="114" y="997"/>
                  </a:lnTo>
                  <a:lnTo>
                    <a:pt x="99" y="992"/>
                  </a:lnTo>
                  <a:lnTo>
                    <a:pt x="84" y="983"/>
                  </a:lnTo>
                  <a:lnTo>
                    <a:pt x="74" y="970"/>
                  </a:lnTo>
                  <a:lnTo>
                    <a:pt x="51" y="928"/>
                  </a:lnTo>
                  <a:lnTo>
                    <a:pt x="31" y="883"/>
                  </a:lnTo>
                  <a:lnTo>
                    <a:pt x="15" y="836"/>
                  </a:lnTo>
                  <a:lnTo>
                    <a:pt x="2" y="790"/>
                  </a:lnTo>
                  <a:lnTo>
                    <a:pt x="0" y="774"/>
                  </a:lnTo>
                  <a:lnTo>
                    <a:pt x="3" y="759"/>
                  </a:lnTo>
                  <a:lnTo>
                    <a:pt x="10" y="746"/>
                  </a:lnTo>
                  <a:lnTo>
                    <a:pt x="20" y="735"/>
                  </a:lnTo>
                  <a:lnTo>
                    <a:pt x="33" y="727"/>
                  </a:lnTo>
                  <a:lnTo>
                    <a:pt x="49" y="722"/>
                  </a:lnTo>
                  <a:lnTo>
                    <a:pt x="164" y="706"/>
                  </a:lnTo>
                  <a:lnTo>
                    <a:pt x="160" y="662"/>
                  </a:lnTo>
                  <a:lnTo>
                    <a:pt x="160" y="618"/>
                  </a:lnTo>
                  <a:lnTo>
                    <a:pt x="164" y="573"/>
                  </a:lnTo>
                  <a:lnTo>
                    <a:pt x="173" y="529"/>
                  </a:lnTo>
                  <a:lnTo>
                    <a:pt x="186" y="484"/>
                  </a:lnTo>
                  <a:lnTo>
                    <a:pt x="203" y="442"/>
                  </a:lnTo>
                  <a:lnTo>
                    <a:pt x="99" y="393"/>
                  </a:lnTo>
                  <a:lnTo>
                    <a:pt x="85" y="384"/>
                  </a:lnTo>
                  <a:lnTo>
                    <a:pt x="75" y="372"/>
                  </a:lnTo>
                  <a:lnTo>
                    <a:pt x="69" y="358"/>
                  </a:lnTo>
                  <a:lnTo>
                    <a:pt x="66" y="344"/>
                  </a:lnTo>
                  <a:lnTo>
                    <a:pt x="68" y="328"/>
                  </a:lnTo>
                  <a:lnTo>
                    <a:pt x="74" y="313"/>
                  </a:lnTo>
                  <a:lnTo>
                    <a:pt x="106" y="264"/>
                  </a:lnTo>
                  <a:lnTo>
                    <a:pt x="142" y="218"/>
                  </a:lnTo>
                  <a:lnTo>
                    <a:pt x="182" y="177"/>
                  </a:lnTo>
                  <a:lnTo>
                    <a:pt x="195" y="168"/>
                  </a:lnTo>
                  <a:lnTo>
                    <a:pt x="211" y="162"/>
                  </a:lnTo>
                  <a:lnTo>
                    <a:pt x="226" y="161"/>
                  </a:lnTo>
                  <a:lnTo>
                    <a:pt x="240" y="164"/>
                  </a:lnTo>
                  <a:lnTo>
                    <a:pt x="254" y="172"/>
                  </a:lnTo>
                  <a:lnTo>
                    <a:pt x="266" y="183"/>
                  </a:lnTo>
                  <a:lnTo>
                    <a:pt x="338" y="274"/>
                  </a:lnTo>
                  <a:lnTo>
                    <a:pt x="360" y="257"/>
                  </a:lnTo>
                  <a:lnTo>
                    <a:pt x="385" y="242"/>
                  </a:lnTo>
                  <a:lnTo>
                    <a:pt x="422" y="221"/>
                  </a:lnTo>
                  <a:lnTo>
                    <a:pt x="462" y="204"/>
                  </a:lnTo>
                  <a:lnTo>
                    <a:pt x="502" y="191"/>
                  </a:lnTo>
                  <a:lnTo>
                    <a:pt x="543" y="182"/>
                  </a:lnTo>
                  <a:lnTo>
                    <a:pt x="585" y="177"/>
                  </a:lnTo>
                  <a:lnTo>
                    <a:pt x="576" y="61"/>
                  </a:lnTo>
                  <a:lnTo>
                    <a:pt x="577" y="44"/>
                  </a:lnTo>
                  <a:lnTo>
                    <a:pt x="582" y="30"/>
                  </a:lnTo>
                  <a:lnTo>
                    <a:pt x="591" y="18"/>
                  </a:lnTo>
                  <a:lnTo>
                    <a:pt x="604" y="8"/>
                  </a:lnTo>
                  <a:lnTo>
                    <a:pt x="618" y="2"/>
                  </a:lnTo>
                  <a:lnTo>
                    <a:pt x="634" y="0"/>
                  </a:lnTo>
                  <a:close/>
                </a:path>
              </a:pathLst>
            </a:custGeom>
            <a:grpFill/>
            <a:ln w="0">
              <a:noFill/>
              <a:prstDash val="solid"/>
              <a:round/>
              <a:headEnd/>
              <a:tailEnd/>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3200" b="0" i="0" u="none" strike="noStrike" kern="1200" cap="none" spc="0" normalizeH="0" baseline="0" noProof="0">
                <a:ln>
                  <a:noFill/>
                </a:ln>
                <a:solidFill>
                  <a:srgbClr val="000000"/>
                </a:solidFill>
                <a:effectLst/>
                <a:uLnTx/>
                <a:uFillTx/>
                <a:latin typeface="Calibri"/>
                <a:ea typeface="+mn-ea"/>
                <a:cs typeface="+mn-cs"/>
              </a:endParaRPr>
            </a:p>
          </p:txBody>
        </p:sp>
        <p:sp>
          <p:nvSpPr>
            <p:cNvPr id="39" name="Freeform 9">
              <a:extLst>
                <a:ext uri="{FF2B5EF4-FFF2-40B4-BE49-F238E27FC236}">
                  <a16:creationId xmlns:a16="http://schemas.microsoft.com/office/drawing/2014/main" id="{7749A4D7-104C-8E44-9A63-FC9CD9EAA57A}"/>
                </a:ext>
              </a:extLst>
            </p:cNvPr>
            <p:cNvSpPr>
              <a:spLocks noEditPoints="1"/>
            </p:cNvSpPr>
            <p:nvPr/>
          </p:nvSpPr>
          <p:spPr bwMode="auto">
            <a:xfrm>
              <a:off x="857" y="1178"/>
              <a:ext cx="150" cy="151"/>
            </a:xfrm>
            <a:custGeom>
              <a:avLst/>
              <a:gdLst>
                <a:gd name="T0" fmla="*/ 492 w 1055"/>
                <a:gd name="T1" fmla="*/ 409 h 1058"/>
                <a:gd name="T2" fmla="*/ 436 w 1055"/>
                <a:gd name="T3" fmla="*/ 454 h 1058"/>
                <a:gd name="T4" fmla="*/ 416 w 1055"/>
                <a:gd name="T5" fmla="*/ 522 h 1058"/>
                <a:gd name="T6" fmla="*/ 436 w 1055"/>
                <a:gd name="T7" fmla="*/ 589 h 1058"/>
                <a:gd name="T8" fmla="*/ 491 w 1055"/>
                <a:gd name="T9" fmla="*/ 634 h 1058"/>
                <a:gd name="T10" fmla="*/ 562 w 1055"/>
                <a:gd name="T11" fmla="*/ 641 h 1058"/>
                <a:gd name="T12" fmla="*/ 624 w 1055"/>
                <a:gd name="T13" fmla="*/ 607 h 1058"/>
                <a:gd name="T14" fmla="*/ 657 w 1055"/>
                <a:gd name="T15" fmla="*/ 545 h 1058"/>
                <a:gd name="T16" fmla="*/ 650 w 1055"/>
                <a:gd name="T17" fmla="*/ 474 h 1058"/>
                <a:gd name="T18" fmla="*/ 605 w 1055"/>
                <a:gd name="T19" fmla="*/ 420 h 1058"/>
                <a:gd name="T20" fmla="*/ 538 w 1055"/>
                <a:gd name="T21" fmla="*/ 400 h 1058"/>
                <a:gd name="T22" fmla="*/ 424 w 1055"/>
                <a:gd name="T23" fmla="*/ 9 h 1058"/>
                <a:gd name="T24" fmla="*/ 450 w 1055"/>
                <a:gd name="T25" fmla="*/ 46 h 1058"/>
                <a:gd name="T26" fmla="*/ 556 w 1055"/>
                <a:gd name="T27" fmla="*/ 121 h 1058"/>
                <a:gd name="T28" fmla="*/ 693 w 1055"/>
                <a:gd name="T29" fmla="*/ 151 h 1058"/>
                <a:gd name="T30" fmla="*/ 781 w 1055"/>
                <a:gd name="T31" fmla="*/ 92 h 1058"/>
                <a:gd name="T32" fmla="*/ 825 w 1055"/>
                <a:gd name="T33" fmla="*/ 77 h 1058"/>
                <a:gd name="T34" fmla="*/ 878 w 1055"/>
                <a:gd name="T35" fmla="*/ 107 h 1058"/>
                <a:gd name="T36" fmla="*/ 948 w 1055"/>
                <a:gd name="T37" fmla="*/ 171 h 1058"/>
                <a:gd name="T38" fmla="*/ 991 w 1055"/>
                <a:gd name="T39" fmla="*/ 227 h 1058"/>
                <a:gd name="T40" fmla="*/ 987 w 1055"/>
                <a:gd name="T41" fmla="*/ 272 h 1058"/>
                <a:gd name="T42" fmla="*/ 892 w 1055"/>
                <a:gd name="T43" fmla="*/ 332 h 1058"/>
                <a:gd name="T44" fmla="*/ 932 w 1055"/>
                <a:gd name="T45" fmla="*/ 442 h 1058"/>
                <a:gd name="T46" fmla="*/ 937 w 1055"/>
                <a:gd name="T47" fmla="*/ 564 h 1058"/>
                <a:gd name="T48" fmla="*/ 1026 w 1055"/>
                <a:gd name="T49" fmla="*/ 627 h 1058"/>
                <a:gd name="T50" fmla="*/ 1053 w 1055"/>
                <a:gd name="T51" fmla="*/ 662 h 1058"/>
                <a:gd name="T52" fmla="*/ 1033 w 1055"/>
                <a:gd name="T53" fmla="*/ 745 h 1058"/>
                <a:gd name="T54" fmla="*/ 970 w 1055"/>
                <a:gd name="T55" fmla="*/ 850 h 1058"/>
                <a:gd name="T56" fmla="*/ 929 w 1055"/>
                <a:gd name="T57" fmla="*/ 872 h 1058"/>
                <a:gd name="T58" fmla="*/ 886 w 1055"/>
                <a:gd name="T59" fmla="*/ 856 h 1058"/>
                <a:gd name="T60" fmla="*/ 766 w 1055"/>
                <a:gd name="T61" fmla="*/ 853 h 1058"/>
                <a:gd name="T62" fmla="*/ 657 w 1055"/>
                <a:gd name="T63" fmla="*/ 906 h 1058"/>
                <a:gd name="T64" fmla="*/ 590 w 1055"/>
                <a:gd name="T65" fmla="*/ 996 h 1058"/>
                <a:gd name="T66" fmla="*/ 574 w 1055"/>
                <a:gd name="T67" fmla="*/ 1042 h 1058"/>
                <a:gd name="T68" fmla="*/ 530 w 1055"/>
                <a:gd name="T69" fmla="*/ 1058 h 1058"/>
                <a:gd name="T70" fmla="*/ 437 w 1055"/>
                <a:gd name="T71" fmla="*/ 1049 h 1058"/>
                <a:gd name="T72" fmla="*/ 360 w 1055"/>
                <a:gd name="T73" fmla="*/ 1034 h 1058"/>
                <a:gd name="T74" fmla="*/ 326 w 1055"/>
                <a:gd name="T75" fmla="*/ 1002 h 1058"/>
                <a:gd name="T76" fmla="*/ 328 w 1055"/>
                <a:gd name="T77" fmla="*/ 956 h 1058"/>
                <a:gd name="T78" fmla="*/ 315 w 1055"/>
                <a:gd name="T79" fmla="*/ 856 h 1058"/>
                <a:gd name="T80" fmla="*/ 217 w 1055"/>
                <a:gd name="T81" fmla="*/ 764 h 1058"/>
                <a:gd name="T82" fmla="*/ 98 w 1055"/>
                <a:gd name="T83" fmla="*/ 720 h 1058"/>
                <a:gd name="T84" fmla="*/ 51 w 1055"/>
                <a:gd name="T85" fmla="*/ 720 h 1058"/>
                <a:gd name="T86" fmla="*/ 21 w 1055"/>
                <a:gd name="T87" fmla="*/ 686 h 1058"/>
                <a:gd name="T88" fmla="*/ 7 w 1055"/>
                <a:gd name="T89" fmla="*/ 609 h 1058"/>
                <a:gd name="T90" fmla="*/ 0 w 1055"/>
                <a:gd name="T91" fmla="*/ 516 h 1058"/>
                <a:gd name="T92" fmla="*/ 19 w 1055"/>
                <a:gd name="T93" fmla="*/ 472 h 1058"/>
                <a:gd name="T94" fmla="*/ 64 w 1055"/>
                <a:gd name="T95" fmla="*/ 458 h 1058"/>
                <a:gd name="T96" fmla="*/ 161 w 1055"/>
                <a:gd name="T97" fmla="*/ 380 h 1058"/>
                <a:gd name="T98" fmla="*/ 222 w 1055"/>
                <a:gd name="T99" fmla="*/ 272 h 1058"/>
                <a:gd name="T100" fmla="*/ 212 w 1055"/>
                <a:gd name="T101" fmla="*/ 164 h 1058"/>
                <a:gd name="T102" fmla="*/ 198 w 1055"/>
                <a:gd name="T103" fmla="*/ 122 h 1058"/>
                <a:gd name="T104" fmla="*/ 220 w 1055"/>
                <a:gd name="T105" fmla="*/ 81 h 1058"/>
                <a:gd name="T106" fmla="*/ 336 w 1055"/>
                <a:gd name="T107" fmla="*/ 18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55" h="1058">
                  <a:moveTo>
                    <a:pt x="538" y="400"/>
                  </a:moveTo>
                  <a:lnTo>
                    <a:pt x="514" y="402"/>
                  </a:lnTo>
                  <a:lnTo>
                    <a:pt x="492" y="409"/>
                  </a:lnTo>
                  <a:lnTo>
                    <a:pt x="471" y="420"/>
                  </a:lnTo>
                  <a:lnTo>
                    <a:pt x="452" y="435"/>
                  </a:lnTo>
                  <a:lnTo>
                    <a:pt x="436" y="454"/>
                  </a:lnTo>
                  <a:lnTo>
                    <a:pt x="425" y="475"/>
                  </a:lnTo>
                  <a:lnTo>
                    <a:pt x="418" y="498"/>
                  </a:lnTo>
                  <a:lnTo>
                    <a:pt x="416" y="522"/>
                  </a:lnTo>
                  <a:lnTo>
                    <a:pt x="419" y="545"/>
                  </a:lnTo>
                  <a:lnTo>
                    <a:pt x="425" y="569"/>
                  </a:lnTo>
                  <a:lnTo>
                    <a:pt x="436" y="589"/>
                  </a:lnTo>
                  <a:lnTo>
                    <a:pt x="451" y="607"/>
                  </a:lnTo>
                  <a:lnTo>
                    <a:pt x="471" y="623"/>
                  </a:lnTo>
                  <a:lnTo>
                    <a:pt x="491" y="634"/>
                  </a:lnTo>
                  <a:lnTo>
                    <a:pt x="514" y="641"/>
                  </a:lnTo>
                  <a:lnTo>
                    <a:pt x="538" y="643"/>
                  </a:lnTo>
                  <a:lnTo>
                    <a:pt x="562" y="641"/>
                  </a:lnTo>
                  <a:lnTo>
                    <a:pt x="585" y="634"/>
                  </a:lnTo>
                  <a:lnTo>
                    <a:pt x="606" y="623"/>
                  </a:lnTo>
                  <a:lnTo>
                    <a:pt x="624" y="607"/>
                  </a:lnTo>
                  <a:lnTo>
                    <a:pt x="640" y="589"/>
                  </a:lnTo>
                  <a:lnTo>
                    <a:pt x="651" y="568"/>
                  </a:lnTo>
                  <a:lnTo>
                    <a:pt x="657" y="545"/>
                  </a:lnTo>
                  <a:lnTo>
                    <a:pt x="660" y="522"/>
                  </a:lnTo>
                  <a:lnTo>
                    <a:pt x="657" y="497"/>
                  </a:lnTo>
                  <a:lnTo>
                    <a:pt x="650" y="474"/>
                  </a:lnTo>
                  <a:lnTo>
                    <a:pt x="639" y="454"/>
                  </a:lnTo>
                  <a:lnTo>
                    <a:pt x="623" y="435"/>
                  </a:lnTo>
                  <a:lnTo>
                    <a:pt x="605" y="420"/>
                  </a:lnTo>
                  <a:lnTo>
                    <a:pt x="584" y="409"/>
                  </a:lnTo>
                  <a:lnTo>
                    <a:pt x="561" y="402"/>
                  </a:lnTo>
                  <a:lnTo>
                    <a:pt x="538" y="400"/>
                  </a:lnTo>
                  <a:close/>
                  <a:moveTo>
                    <a:pt x="394" y="0"/>
                  </a:moveTo>
                  <a:lnTo>
                    <a:pt x="410" y="2"/>
                  </a:lnTo>
                  <a:lnTo>
                    <a:pt x="424" y="9"/>
                  </a:lnTo>
                  <a:lnTo>
                    <a:pt x="436" y="19"/>
                  </a:lnTo>
                  <a:lnTo>
                    <a:pt x="445" y="31"/>
                  </a:lnTo>
                  <a:lnTo>
                    <a:pt x="450" y="46"/>
                  </a:lnTo>
                  <a:lnTo>
                    <a:pt x="464" y="127"/>
                  </a:lnTo>
                  <a:lnTo>
                    <a:pt x="510" y="121"/>
                  </a:lnTo>
                  <a:lnTo>
                    <a:pt x="556" y="121"/>
                  </a:lnTo>
                  <a:lnTo>
                    <a:pt x="602" y="125"/>
                  </a:lnTo>
                  <a:lnTo>
                    <a:pt x="648" y="135"/>
                  </a:lnTo>
                  <a:lnTo>
                    <a:pt x="693" y="151"/>
                  </a:lnTo>
                  <a:lnTo>
                    <a:pt x="735" y="172"/>
                  </a:lnTo>
                  <a:lnTo>
                    <a:pt x="771" y="105"/>
                  </a:lnTo>
                  <a:lnTo>
                    <a:pt x="781" y="92"/>
                  </a:lnTo>
                  <a:lnTo>
                    <a:pt x="794" y="83"/>
                  </a:lnTo>
                  <a:lnTo>
                    <a:pt x="810" y="78"/>
                  </a:lnTo>
                  <a:lnTo>
                    <a:pt x="825" y="77"/>
                  </a:lnTo>
                  <a:lnTo>
                    <a:pt x="841" y="80"/>
                  </a:lnTo>
                  <a:lnTo>
                    <a:pt x="855" y="89"/>
                  </a:lnTo>
                  <a:lnTo>
                    <a:pt x="878" y="107"/>
                  </a:lnTo>
                  <a:lnTo>
                    <a:pt x="902" y="128"/>
                  </a:lnTo>
                  <a:lnTo>
                    <a:pt x="926" y="149"/>
                  </a:lnTo>
                  <a:lnTo>
                    <a:pt x="948" y="171"/>
                  </a:lnTo>
                  <a:lnTo>
                    <a:pt x="968" y="193"/>
                  </a:lnTo>
                  <a:lnTo>
                    <a:pt x="984" y="213"/>
                  </a:lnTo>
                  <a:lnTo>
                    <a:pt x="991" y="227"/>
                  </a:lnTo>
                  <a:lnTo>
                    <a:pt x="994" y="243"/>
                  </a:lnTo>
                  <a:lnTo>
                    <a:pt x="992" y="258"/>
                  </a:lnTo>
                  <a:lnTo>
                    <a:pt x="987" y="272"/>
                  </a:lnTo>
                  <a:lnTo>
                    <a:pt x="978" y="286"/>
                  </a:lnTo>
                  <a:lnTo>
                    <a:pt x="964" y="295"/>
                  </a:lnTo>
                  <a:lnTo>
                    <a:pt x="892" y="332"/>
                  </a:lnTo>
                  <a:lnTo>
                    <a:pt x="909" y="367"/>
                  </a:lnTo>
                  <a:lnTo>
                    <a:pt x="922" y="404"/>
                  </a:lnTo>
                  <a:lnTo>
                    <a:pt x="932" y="442"/>
                  </a:lnTo>
                  <a:lnTo>
                    <a:pt x="938" y="483"/>
                  </a:lnTo>
                  <a:lnTo>
                    <a:pt x="940" y="524"/>
                  </a:lnTo>
                  <a:lnTo>
                    <a:pt x="937" y="564"/>
                  </a:lnTo>
                  <a:lnTo>
                    <a:pt x="931" y="604"/>
                  </a:lnTo>
                  <a:lnTo>
                    <a:pt x="1010" y="622"/>
                  </a:lnTo>
                  <a:lnTo>
                    <a:pt x="1026" y="627"/>
                  </a:lnTo>
                  <a:lnTo>
                    <a:pt x="1038" y="636"/>
                  </a:lnTo>
                  <a:lnTo>
                    <a:pt x="1047" y="648"/>
                  </a:lnTo>
                  <a:lnTo>
                    <a:pt x="1053" y="662"/>
                  </a:lnTo>
                  <a:lnTo>
                    <a:pt x="1055" y="679"/>
                  </a:lnTo>
                  <a:lnTo>
                    <a:pt x="1052" y="694"/>
                  </a:lnTo>
                  <a:lnTo>
                    <a:pt x="1033" y="745"/>
                  </a:lnTo>
                  <a:lnTo>
                    <a:pt x="1007" y="793"/>
                  </a:lnTo>
                  <a:lnTo>
                    <a:pt x="990" y="822"/>
                  </a:lnTo>
                  <a:lnTo>
                    <a:pt x="970" y="850"/>
                  </a:lnTo>
                  <a:lnTo>
                    <a:pt x="958" y="861"/>
                  </a:lnTo>
                  <a:lnTo>
                    <a:pt x="944" y="868"/>
                  </a:lnTo>
                  <a:lnTo>
                    <a:pt x="929" y="872"/>
                  </a:lnTo>
                  <a:lnTo>
                    <a:pt x="914" y="871"/>
                  </a:lnTo>
                  <a:lnTo>
                    <a:pt x="899" y="866"/>
                  </a:lnTo>
                  <a:lnTo>
                    <a:pt x="886" y="856"/>
                  </a:lnTo>
                  <a:lnTo>
                    <a:pt x="827" y="800"/>
                  </a:lnTo>
                  <a:lnTo>
                    <a:pt x="797" y="827"/>
                  </a:lnTo>
                  <a:lnTo>
                    <a:pt x="766" y="853"/>
                  </a:lnTo>
                  <a:lnTo>
                    <a:pt x="731" y="873"/>
                  </a:lnTo>
                  <a:lnTo>
                    <a:pt x="696" y="891"/>
                  </a:lnTo>
                  <a:lnTo>
                    <a:pt x="657" y="906"/>
                  </a:lnTo>
                  <a:lnTo>
                    <a:pt x="617" y="916"/>
                  </a:lnTo>
                  <a:lnTo>
                    <a:pt x="581" y="921"/>
                  </a:lnTo>
                  <a:lnTo>
                    <a:pt x="590" y="996"/>
                  </a:lnTo>
                  <a:lnTo>
                    <a:pt x="589" y="1014"/>
                  </a:lnTo>
                  <a:lnTo>
                    <a:pt x="584" y="1029"/>
                  </a:lnTo>
                  <a:lnTo>
                    <a:pt x="574" y="1042"/>
                  </a:lnTo>
                  <a:lnTo>
                    <a:pt x="561" y="1051"/>
                  </a:lnTo>
                  <a:lnTo>
                    <a:pt x="547" y="1057"/>
                  </a:lnTo>
                  <a:lnTo>
                    <a:pt x="530" y="1058"/>
                  </a:lnTo>
                  <a:lnTo>
                    <a:pt x="500" y="1056"/>
                  </a:lnTo>
                  <a:lnTo>
                    <a:pt x="469" y="1053"/>
                  </a:lnTo>
                  <a:lnTo>
                    <a:pt x="437" y="1049"/>
                  </a:lnTo>
                  <a:lnTo>
                    <a:pt x="406" y="1045"/>
                  </a:lnTo>
                  <a:lnTo>
                    <a:pt x="381" y="1040"/>
                  </a:lnTo>
                  <a:lnTo>
                    <a:pt x="360" y="1034"/>
                  </a:lnTo>
                  <a:lnTo>
                    <a:pt x="345" y="1027"/>
                  </a:lnTo>
                  <a:lnTo>
                    <a:pt x="334" y="1016"/>
                  </a:lnTo>
                  <a:lnTo>
                    <a:pt x="326" y="1002"/>
                  </a:lnTo>
                  <a:lnTo>
                    <a:pt x="322" y="987"/>
                  </a:lnTo>
                  <a:lnTo>
                    <a:pt x="323" y="972"/>
                  </a:lnTo>
                  <a:lnTo>
                    <a:pt x="328" y="956"/>
                  </a:lnTo>
                  <a:lnTo>
                    <a:pt x="363" y="883"/>
                  </a:lnTo>
                  <a:lnTo>
                    <a:pt x="339" y="871"/>
                  </a:lnTo>
                  <a:lnTo>
                    <a:pt x="315" y="856"/>
                  </a:lnTo>
                  <a:lnTo>
                    <a:pt x="279" y="829"/>
                  </a:lnTo>
                  <a:lnTo>
                    <a:pt x="246" y="798"/>
                  </a:lnTo>
                  <a:lnTo>
                    <a:pt x="217" y="764"/>
                  </a:lnTo>
                  <a:lnTo>
                    <a:pt x="193" y="726"/>
                  </a:lnTo>
                  <a:lnTo>
                    <a:pt x="171" y="687"/>
                  </a:lnTo>
                  <a:lnTo>
                    <a:pt x="98" y="720"/>
                  </a:lnTo>
                  <a:lnTo>
                    <a:pt x="82" y="724"/>
                  </a:lnTo>
                  <a:lnTo>
                    <a:pt x="66" y="724"/>
                  </a:lnTo>
                  <a:lnTo>
                    <a:pt x="51" y="720"/>
                  </a:lnTo>
                  <a:lnTo>
                    <a:pt x="38" y="712"/>
                  </a:lnTo>
                  <a:lnTo>
                    <a:pt x="28" y="700"/>
                  </a:lnTo>
                  <a:lnTo>
                    <a:pt x="21" y="686"/>
                  </a:lnTo>
                  <a:lnTo>
                    <a:pt x="15" y="665"/>
                  </a:lnTo>
                  <a:lnTo>
                    <a:pt x="11" y="639"/>
                  </a:lnTo>
                  <a:lnTo>
                    <a:pt x="7" y="609"/>
                  </a:lnTo>
                  <a:lnTo>
                    <a:pt x="4" y="578"/>
                  </a:lnTo>
                  <a:lnTo>
                    <a:pt x="2" y="546"/>
                  </a:lnTo>
                  <a:lnTo>
                    <a:pt x="0" y="516"/>
                  </a:lnTo>
                  <a:lnTo>
                    <a:pt x="2" y="499"/>
                  </a:lnTo>
                  <a:lnTo>
                    <a:pt x="8" y="484"/>
                  </a:lnTo>
                  <a:lnTo>
                    <a:pt x="19" y="472"/>
                  </a:lnTo>
                  <a:lnTo>
                    <a:pt x="32" y="463"/>
                  </a:lnTo>
                  <a:lnTo>
                    <a:pt x="47" y="458"/>
                  </a:lnTo>
                  <a:lnTo>
                    <a:pt x="64" y="458"/>
                  </a:lnTo>
                  <a:lnTo>
                    <a:pt x="140" y="468"/>
                  </a:lnTo>
                  <a:lnTo>
                    <a:pt x="148" y="424"/>
                  </a:lnTo>
                  <a:lnTo>
                    <a:pt x="161" y="380"/>
                  </a:lnTo>
                  <a:lnTo>
                    <a:pt x="179" y="338"/>
                  </a:lnTo>
                  <a:lnTo>
                    <a:pt x="203" y="299"/>
                  </a:lnTo>
                  <a:lnTo>
                    <a:pt x="222" y="272"/>
                  </a:lnTo>
                  <a:lnTo>
                    <a:pt x="244" y="248"/>
                  </a:lnTo>
                  <a:lnTo>
                    <a:pt x="267" y="225"/>
                  </a:lnTo>
                  <a:lnTo>
                    <a:pt x="212" y="164"/>
                  </a:lnTo>
                  <a:lnTo>
                    <a:pt x="203" y="151"/>
                  </a:lnTo>
                  <a:lnTo>
                    <a:pt x="198" y="137"/>
                  </a:lnTo>
                  <a:lnTo>
                    <a:pt x="198" y="122"/>
                  </a:lnTo>
                  <a:lnTo>
                    <a:pt x="201" y="106"/>
                  </a:lnTo>
                  <a:lnTo>
                    <a:pt x="209" y="92"/>
                  </a:lnTo>
                  <a:lnTo>
                    <a:pt x="220" y="81"/>
                  </a:lnTo>
                  <a:lnTo>
                    <a:pt x="257" y="56"/>
                  </a:lnTo>
                  <a:lnTo>
                    <a:pt x="295" y="36"/>
                  </a:lnTo>
                  <a:lnTo>
                    <a:pt x="336" y="18"/>
                  </a:lnTo>
                  <a:lnTo>
                    <a:pt x="378" y="2"/>
                  </a:lnTo>
                  <a:lnTo>
                    <a:pt x="394" y="0"/>
                  </a:lnTo>
                  <a:close/>
                </a:path>
              </a:pathLst>
            </a:custGeom>
            <a:grpFill/>
            <a:ln w="0">
              <a:noFill/>
              <a:prstDash val="solid"/>
              <a:round/>
              <a:headEnd/>
              <a:tailEnd/>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3200" b="0" i="0" u="none" strike="noStrike" kern="1200" cap="none" spc="0" normalizeH="0" baseline="0" noProof="0">
                <a:ln>
                  <a:noFill/>
                </a:ln>
                <a:solidFill>
                  <a:srgbClr val="000000"/>
                </a:solidFill>
                <a:effectLst/>
                <a:uLnTx/>
                <a:uFillTx/>
                <a:latin typeface="Calibri"/>
                <a:ea typeface="+mn-ea"/>
                <a:cs typeface="+mn-cs"/>
              </a:endParaRPr>
            </a:p>
          </p:txBody>
        </p:sp>
      </p:grpSp>
    </p:spTree>
    <p:extLst>
      <p:ext uri="{BB962C8B-B14F-4D97-AF65-F5344CB8AC3E}">
        <p14:creationId xmlns:p14="http://schemas.microsoft.com/office/powerpoint/2010/main" val="16668374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9 CuadroTexto">
            <a:extLst>
              <a:ext uri="{FF2B5EF4-FFF2-40B4-BE49-F238E27FC236}">
                <a16:creationId xmlns:a16="http://schemas.microsoft.com/office/drawing/2014/main" id="{74FD1DA0-C259-431E-B498-FC1530DD1BDA}"/>
              </a:ext>
            </a:extLst>
          </p:cNvPr>
          <p:cNvSpPr txBox="1"/>
          <p:nvPr/>
        </p:nvSpPr>
        <p:spPr>
          <a:xfrm>
            <a:off x="1098156" y="282269"/>
            <a:ext cx="10081120" cy="646331"/>
          </a:xfrm>
          <a:prstGeom prst="rect">
            <a:avLst/>
          </a:prstGeom>
          <a:noFill/>
        </p:spPr>
        <p:txBody>
          <a:bodyPr wrap="square" rtlCol="0">
            <a:spAutoFit/>
          </a:bodyPr>
          <a:lstStyle>
            <a:defPPr>
              <a:defRPr lang="es-ES"/>
            </a:defPPr>
            <a:lvl1pPr algn="ctr">
              <a:defRPr sz="1400" b="1" i="0" u="none" strike="noStrike" baseline="0">
                <a:solidFill>
                  <a:prstClr val="black"/>
                </a:solidFill>
                <a:ea typeface="Verdana" pitchFamily="34" charset="0"/>
                <a:cs typeface="Verdana" pitchFamily="34" charset="0"/>
              </a:defRPr>
            </a:lvl1pPr>
          </a:lstStyle>
          <a:p>
            <a:pPr lvl="0">
              <a:lnSpc>
                <a:spcPct val="90000"/>
              </a:lnSpc>
              <a:spcBef>
                <a:spcPct val="0"/>
              </a:spcBef>
              <a:defRPr/>
            </a:pPr>
            <a:r>
              <a:rPr kumimoji="0" lang="es-ES" sz="2000" b="1" i="0" u="none" strike="noStrike" kern="1200" cap="none" spc="0" normalizeH="0" baseline="0" noProof="0" dirty="0">
                <a:ln>
                  <a:noFill/>
                </a:ln>
                <a:solidFill>
                  <a:prstClr val="black"/>
                </a:solidFill>
                <a:effectLst/>
                <a:uLnTx/>
                <a:uFillTx/>
                <a:latin typeface="Calibri"/>
                <a:ea typeface="Verdana" pitchFamily="34" charset="0"/>
                <a:cs typeface="Verdana"/>
              </a:rPr>
              <a:t>Número de fallecidos acumulados</a:t>
            </a:r>
            <a:r>
              <a:rPr lang="es-ES" sz="2000" dirty="0">
                <a:cs typeface="Verdana"/>
              </a:rPr>
              <a:t> COVID-19  (</a:t>
            </a:r>
            <a:r>
              <a:rPr kumimoji="0" lang="es-ES" sz="2000" b="1" i="0" u="none" strike="noStrike" kern="1200" cap="none" spc="0" normalizeH="0" baseline="0" noProof="0" dirty="0">
                <a:ln>
                  <a:noFill/>
                </a:ln>
                <a:solidFill>
                  <a:prstClr val="black"/>
                </a:solidFill>
                <a:effectLst/>
                <a:uLnTx/>
                <a:uFillTx/>
                <a:latin typeface="Calibri"/>
                <a:ea typeface="Verdana" pitchFamily="34" charset="0"/>
                <a:cs typeface="Verdana"/>
              </a:rPr>
              <a:t>millón de habitantes) – países seleccionados  </a:t>
            </a:r>
          </a:p>
          <a:p>
            <a:pPr marL="0" marR="0" lvl="0" indent="0" algn="ctr" defTabSz="914400" rtl="0" eaLnBrk="1" fontAlgn="auto" latinLnBrk="0" hangingPunct="1">
              <a:lnSpc>
                <a:spcPct val="90000"/>
              </a:lnSpc>
              <a:spcBef>
                <a:spcPct val="0"/>
              </a:spcBef>
              <a:spcAft>
                <a:spcPts val="0"/>
              </a:spcAft>
              <a:buClrTx/>
              <a:buSzTx/>
              <a:buFontTx/>
              <a:buNone/>
              <a:tabLst/>
              <a:defRPr/>
            </a:pPr>
            <a:r>
              <a:rPr kumimoji="0" lang="es-ES" sz="2000" b="1" i="0" u="none" strike="noStrike" kern="1200" cap="none" spc="0" normalizeH="0" baseline="0" noProof="0" dirty="0">
                <a:ln>
                  <a:noFill/>
                </a:ln>
                <a:solidFill>
                  <a:prstClr val="black"/>
                </a:solidFill>
                <a:effectLst/>
                <a:uLnTx/>
                <a:uFillTx/>
                <a:latin typeface="Calibri"/>
                <a:ea typeface="Verdana" pitchFamily="34" charset="0"/>
                <a:cs typeface="Verdana"/>
              </a:rPr>
              <a:t>a abril 21 de 2020</a:t>
            </a:r>
            <a:endParaRPr kumimoji="0" lang="es-CO" sz="2000" b="1" i="0" u="none" strike="noStrike" kern="1200" cap="none" spc="0" normalizeH="0" baseline="0" noProof="0" dirty="0">
              <a:ln>
                <a:noFill/>
              </a:ln>
              <a:solidFill>
                <a:prstClr val="black"/>
              </a:solidFill>
              <a:effectLst/>
              <a:uLnTx/>
              <a:uFillTx/>
              <a:latin typeface="Calibri"/>
              <a:ea typeface="Verdana" pitchFamily="34" charset="0"/>
              <a:cs typeface="Verdana"/>
            </a:endParaRPr>
          </a:p>
        </p:txBody>
      </p:sp>
      <p:sp>
        <p:nvSpPr>
          <p:cNvPr id="11" name="7 CuadroTexto">
            <a:extLst>
              <a:ext uri="{FF2B5EF4-FFF2-40B4-BE49-F238E27FC236}">
                <a16:creationId xmlns:a16="http://schemas.microsoft.com/office/drawing/2014/main" id="{76DDEC36-A9F1-48F6-81E2-3E14CC1A1B31}"/>
              </a:ext>
            </a:extLst>
          </p:cNvPr>
          <p:cNvSpPr txBox="1"/>
          <p:nvPr/>
        </p:nvSpPr>
        <p:spPr>
          <a:xfrm>
            <a:off x="1775519" y="6143564"/>
            <a:ext cx="6719124"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000" b="0" i="0" u="none" strike="noStrike" kern="1200" cap="none" spc="0" normalizeH="0" baseline="0" noProof="0" dirty="0">
                <a:ln>
                  <a:noFill/>
                </a:ln>
                <a:solidFill>
                  <a:srgbClr val="000000">
                    <a:lumMod val="75000"/>
                    <a:lumOff val="25000"/>
                  </a:srgbClr>
                </a:solidFill>
                <a:effectLst/>
                <a:uLnTx/>
                <a:uFillTx/>
                <a:latin typeface="Calibri"/>
                <a:ea typeface="+mn-ea"/>
                <a:cs typeface="Kohinoor Devanagari" pitchFamily="50" charset="0"/>
              </a:rPr>
              <a:t>Fuente: ECDC, OUR WORLD IN DATA – Elaboración Cámara de Comercio de Cali</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000" b="0" i="0" u="none" strike="noStrike" kern="1200" cap="none" spc="0" normalizeH="0" baseline="0" noProof="0" dirty="0">
              <a:ln>
                <a:noFill/>
              </a:ln>
              <a:solidFill>
                <a:srgbClr val="000000">
                  <a:lumMod val="75000"/>
                  <a:lumOff val="25000"/>
                </a:srgbClr>
              </a:solidFill>
              <a:effectLst/>
              <a:uLnTx/>
              <a:uFillTx/>
              <a:latin typeface="Calibri"/>
              <a:ea typeface="+mn-ea"/>
              <a:cs typeface="Kohinoor Devanagari" pitchFamily="50" charset="0"/>
            </a:endParaRPr>
          </a:p>
        </p:txBody>
      </p:sp>
      <p:graphicFrame>
        <p:nvGraphicFramePr>
          <p:cNvPr id="8" name="Gráfico 7">
            <a:extLst>
              <a:ext uri="{FF2B5EF4-FFF2-40B4-BE49-F238E27FC236}">
                <a16:creationId xmlns:a16="http://schemas.microsoft.com/office/drawing/2014/main" id="{0DBC7BF2-670F-4C62-89A6-B92D8EC4BD40}"/>
              </a:ext>
            </a:extLst>
          </p:cNvPr>
          <p:cNvGraphicFramePr/>
          <p:nvPr/>
        </p:nvGraphicFramePr>
        <p:xfrm>
          <a:off x="692331" y="1056851"/>
          <a:ext cx="10568062" cy="4958462"/>
        </p:xfrm>
        <a:graphic>
          <a:graphicData uri="http://schemas.openxmlformats.org/drawingml/2006/chart">
            <c:chart xmlns:c="http://schemas.openxmlformats.org/drawingml/2006/chart" xmlns:r="http://schemas.openxmlformats.org/officeDocument/2006/relationships" r:id="rId2"/>
          </a:graphicData>
        </a:graphic>
      </p:graphicFrame>
      <p:sp>
        <p:nvSpPr>
          <p:cNvPr id="5" name="CuadroTexto 1">
            <a:extLst>
              <a:ext uri="{FF2B5EF4-FFF2-40B4-BE49-F238E27FC236}">
                <a16:creationId xmlns:a16="http://schemas.microsoft.com/office/drawing/2014/main" id="{BC963B72-A773-447F-BED9-4DDE6B11C9AD}"/>
              </a:ext>
            </a:extLst>
          </p:cNvPr>
          <p:cNvSpPr txBox="1"/>
          <p:nvPr/>
        </p:nvSpPr>
        <p:spPr>
          <a:xfrm>
            <a:off x="11124783" y="3158344"/>
            <a:ext cx="542441" cy="325465"/>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s-ES" sz="1200" b="1" dirty="0">
                <a:solidFill>
                  <a:srgbClr val="92D050"/>
                </a:solidFill>
              </a:rPr>
              <a:t>BRA</a:t>
            </a:r>
            <a:endParaRPr lang="es-CO" sz="1200" b="1" dirty="0">
              <a:solidFill>
                <a:srgbClr val="92D050"/>
              </a:solidFill>
            </a:endParaRPr>
          </a:p>
        </p:txBody>
      </p:sp>
      <p:sp>
        <p:nvSpPr>
          <p:cNvPr id="6" name="CuadroTexto 1">
            <a:extLst>
              <a:ext uri="{FF2B5EF4-FFF2-40B4-BE49-F238E27FC236}">
                <a16:creationId xmlns:a16="http://schemas.microsoft.com/office/drawing/2014/main" id="{8B281053-DF72-4EC6-BAB5-820877E7F768}"/>
              </a:ext>
            </a:extLst>
          </p:cNvPr>
          <p:cNvSpPr txBox="1"/>
          <p:nvPr/>
        </p:nvSpPr>
        <p:spPr>
          <a:xfrm>
            <a:off x="11124783" y="2747633"/>
            <a:ext cx="542441" cy="325465"/>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s-ES" sz="1200" b="1" dirty="0">
                <a:solidFill>
                  <a:schemeClr val="tx2">
                    <a:lumMod val="50000"/>
                  </a:schemeClr>
                </a:solidFill>
              </a:rPr>
              <a:t>PER</a:t>
            </a:r>
            <a:endParaRPr lang="es-CO" sz="1200" b="1" dirty="0">
              <a:solidFill>
                <a:schemeClr val="tx2">
                  <a:lumMod val="50000"/>
                </a:schemeClr>
              </a:solidFill>
            </a:endParaRPr>
          </a:p>
        </p:txBody>
      </p:sp>
      <p:sp>
        <p:nvSpPr>
          <p:cNvPr id="7" name="CuadroTexto 1">
            <a:extLst>
              <a:ext uri="{FF2B5EF4-FFF2-40B4-BE49-F238E27FC236}">
                <a16:creationId xmlns:a16="http://schemas.microsoft.com/office/drawing/2014/main" id="{B3C44C5C-BD2E-4C4F-880A-0DBDDC5ACDF8}"/>
              </a:ext>
            </a:extLst>
          </p:cNvPr>
          <p:cNvSpPr txBox="1"/>
          <p:nvPr/>
        </p:nvSpPr>
        <p:spPr>
          <a:xfrm>
            <a:off x="11124782" y="4261363"/>
            <a:ext cx="542441" cy="325465"/>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s-ES" sz="1200" b="1" dirty="0">
                <a:solidFill>
                  <a:srgbClr val="00B0F0"/>
                </a:solidFill>
              </a:rPr>
              <a:t>ARG</a:t>
            </a:r>
            <a:endParaRPr lang="es-CO" sz="1200" b="1" dirty="0">
              <a:solidFill>
                <a:srgbClr val="00B0F0"/>
              </a:solidFill>
            </a:endParaRPr>
          </a:p>
        </p:txBody>
      </p:sp>
      <p:sp>
        <p:nvSpPr>
          <p:cNvPr id="10" name="CuadroTexto 1">
            <a:extLst>
              <a:ext uri="{FF2B5EF4-FFF2-40B4-BE49-F238E27FC236}">
                <a16:creationId xmlns:a16="http://schemas.microsoft.com/office/drawing/2014/main" id="{7555254F-E5F6-42C8-8810-39E043A29DEF}"/>
              </a:ext>
            </a:extLst>
          </p:cNvPr>
          <p:cNvSpPr txBox="1"/>
          <p:nvPr/>
        </p:nvSpPr>
        <p:spPr>
          <a:xfrm>
            <a:off x="11163670" y="1056851"/>
            <a:ext cx="542441" cy="325465"/>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s-ES" sz="1200" b="1" dirty="0">
                <a:solidFill>
                  <a:srgbClr val="FFC000"/>
                </a:solidFill>
              </a:rPr>
              <a:t>ECU</a:t>
            </a:r>
            <a:endParaRPr lang="es-CO" sz="1200" b="1" dirty="0">
              <a:solidFill>
                <a:srgbClr val="FFC000"/>
              </a:solidFill>
            </a:endParaRPr>
          </a:p>
        </p:txBody>
      </p:sp>
      <p:sp>
        <p:nvSpPr>
          <p:cNvPr id="12" name="CuadroTexto 1">
            <a:extLst>
              <a:ext uri="{FF2B5EF4-FFF2-40B4-BE49-F238E27FC236}">
                <a16:creationId xmlns:a16="http://schemas.microsoft.com/office/drawing/2014/main" id="{779198BF-C1B5-48EC-A473-747F16A05EAB}"/>
              </a:ext>
            </a:extLst>
          </p:cNvPr>
          <p:cNvSpPr txBox="1"/>
          <p:nvPr/>
        </p:nvSpPr>
        <p:spPr>
          <a:xfrm>
            <a:off x="11124781" y="3659251"/>
            <a:ext cx="542441" cy="325465"/>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s-ES" sz="1200" b="1" dirty="0">
                <a:solidFill>
                  <a:srgbClr val="008000"/>
                </a:solidFill>
              </a:rPr>
              <a:t>MEX</a:t>
            </a:r>
            <a:endParaRPr lang="es-CO" sz="1200" b="1" dirty="0">
              <a:solidFill>
                <a:srgbClr val="008000"/>
              </a:solidFill>
            </a:endParaRPr>
          </a:p>
        </p:txBody>
      </p:sp>
      <p:sp>
        <p:nvSpPr>
          <p:cNvPr id="13" name="CuadroTexto 1">
            <a:extLst>
              <a:ext uri="{FF2B5EF4-FFF2-40B4-BE49-F238E27FC236}">
                <a16:creationId xmlns:a16="http://schemas.microsoft.com/office/drawing/2014/main" id="{08870C85-5468-4D9D-A4CF-91A1DDC1454F}"/>
              </a:ext>
            </a:extLst>
          </p:cNvPr>
          <p:cNvSpPr txBox="1"/>
          <p:nvPr/>
        </p:nvSpPr>
        <p:spPr>
          <a:xfrm>
            <a:off x="11177599" y="4048842"/>
            <a:ext cx="542441" cy="325465"/>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s-ES" sz="1200" b="1" dirty="0">
                <a:solidFill>
                  <a:srgbClr val="7030A0"/>
                </a:solidFill>
              </a:rPr>
              <a:t>COL</a:t>
            </a:r>
            <a:endParaRPr lang="es-CO" sz="1200" b="1" dirty="0">
              <a:solidFill>
                <a:srgbClr val="7030A0"/>
              </a:solidFill>
            </a:endParaRPr>
          </a:p>
        </p:txBody>
      </p:sp>
    </p:spTree>
    <p:extLst>
      <p:ext uri="{BB962C8B-B14F-4D97-AF65-F5344CB8AC3E}">
        <p14:creationId xmlns:p14="http://schemas.microsoft.com/office/powerpoint/2010/main" val="4841219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7 CuadroTexto">
            <a:extLst>
              <a:ext uri="{FF2B5EF4-FFF2-40B4-BE49-F238E27FC236}">
                <a16:creationId xmlns:a16="http://schemas.microsoft.com/office/drawing/2014/main" id="{76DDEC36-A9F1-48F6-81E2-3E14CC1A1B31}"/>
              </a:ext>
            </a:extLst>
          </p:cNvPr>
          <p:cNvSpPr txBox="1"/>
          <p:nvPr/>
        </p:nvSpPr>
        <p:spPr>
          <a:xfrm>
            <a:off x="1775519" y="6143564"/>
            <a:ext cx="6719124"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000" b="0" i="0" u="none" strike="noStrike" kern="1200" cap="none" spc="0" normalizeH="0" baseline="0" noProof="0" dirty="0">
                <a:ln>
                  <a:noFill/>
                </a:ln>
                <a:solidFill>
                  <a:srgbClr val="000000">
                    <a:lumMod val="75000"/>
                    <a:lumOff val="25000"/>
                  </a:srgbClr>
                </a:solidFill>
                <a:effectLst/>
                <a:uLnTx/>
                <a:uFillTx/>
                <a:latin typeface="Calibri"/>
                <a:ea typeface="+mn-ea"/>
                <a:cs typeface="Kohinoor Devanagari" pitchFamily="50" charset="0"/>
              </a:rPr>
              <a:t>Fuente: ECDC, OUR WORLD IN DATA– Elaboración Cámara de Comercio de Cali</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000" b="0" i="0" u="none" strike="noStrike" kern="1200" cap="none" spc="0" normalizeH="0" baseline="0" noProof="0" dirty="0">
              <a:ln>
                <a:noFill/>
              </a:ln>
              <a:solidFill>
                <a:srgbClr val="000000">
                  <a:lumMod val="75000"/>
                  <a:lumOff val="25000"/>
                </a:srgbClr>
              </a:solidFill>
              <a:effectLst/>
              <a:uLnTx/>
              <a:uFillTx/>
              <a:latin typeface="Calibri"/>
              <a:ea typeface="+mn-ea"/>
              <a:cs typeface="Kohinoor Devanagari" pitchFamily="50" charset="0"/>
            </a:endParaRPr>
          </a:p>
        </p:txBody>
      </p:sp>
      <p:graphicFrame>
        <p:nvGraphicFramePr>
          <p:cNvPr id="8" name="Gráfico 7">
            <a:extLst>
              <a:ext uri="{FF2B5EF4-FFF2-40B4-BE49-F238E27FC236}">
                <a16:creationId xmlns:a16="http://schemas.microsoft.com/office/drawing/2014/main" id="{0DBC7BF2-670F-4C62-89A6-B92D8EC4BD40}"/>
              </a:ext>
            </a:extLst>
          </p:cNvPr>
          <p:cNvGraphicFramePr/>
          <p:nvPr/>
        </p:nvGraphicFramePr>
        <p:xfrm>
          <a:off x="309966" y="1056851"/>
          <a:ext cx="11298265" cy="4958462"/>
        </p:xfrm>
        <a:graphic>
          <a:graphicData uri="http://schemas.openxmlformats.org/drawingml/2006/chart">
            <c:chart xmlns:c="http://schemas.openxmlformats.org/drawingml/2006/chart" xmlns:r="http://schemas.openxmlformats.org/officeDocument/2006/relationships" r:id="rId2"/>
          </a:graphicData>
        </a:graphic>
      </p:graphicFrame>
      <p:sp>
        <p:nvSpPr>
          <p:cNvPr id="5" name="9 CuadroTexto">
            <a:extLst>
              <a:ext uri="{FF2B5EF4-FFF2-40B4-BE49-F238E27FC236}">
                <a16:creationId xmlns:a16="http://schemas.microsoft.com/office/drawing/2014/main" id="{818B7B0F-72A1-43D2-830E-4D4DF2730818}"/>
              </a:ext>
            </a:extLst>
          </p:cNvPr>
          <p:cNvSpPr txBox="1"/>
          <p:nvPr/>
        </p:nvSpPr>
        <p:spPr>
          <a:xfrm>
            <a:off x="1098156" y="282269"/>
            <a:ext cx="10081120" cy="646331"/>
          </a:xfrm>
          <a:prstGeom prst="rect">
            <a:avLst/>
          </a:prstGeom>
          <a:noFill/>
        </p:spPr>
        <p:txBody>
          <a:bodyPr wrap="square" rtlCol="0">
            <a:spAutoFit/>
          </a:bodyPr>
          <a:lstStyle>
            <a:defPPr>
              <a:defRPr lang="es-ES"/>
            </a:defPPr>
            <a:lvl1pPr algn="ctr">
              <a:defRPr sz="1400" b="1" i="0" u="none" strike="noStrike" baseline="0">
                <a:solidFill>
                  <a:prstClr val="black"/>
                </a:solidFill>
                <a:ea typeface="Verdana" pitchFamily="34" charset="0"/>
                <a:cs typeface="Verdana"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s-ES" sz="2000" b="1" i="0" u="none" strike="noStrike" kern="1200" cap="none" spc="0" normalizeH="0" baseline="0" noProof="0" dirty="0">
                <a:ln>
                  <a:noFill/>
                </a:ln>
                <a:solidFill>
                  <a:prstClr val="black"/>
                </a:solidFill>
                <a:effectLst/>
                <a:uLnTx/>
                <a:uFillTx/>
                <a:latin typeface="Calibri"/>
                <a:ea typeface="Verdana" pitchFamily="34" charset="0"/>
                <a:cs typeface="Verdana"/>
              </a:rPr>
              <a:t>Número de fallecidos acumulados desde primer día de muerte por COVID-19 – países seleccionados  a abril 21 de 2020 (escala logarítmica)</a:t>
            </a:r>
            <a:endParaRPr kumimoji="0" lang="es-CO" sz="2000" b="1" i="0" u="none" strike="noStrike" kern="1200" cap="none" spc="0" normalizeH="0" baseline="0" noProof="0" dirty="0">
              <a:ln>
                <a:noFill/>
              </a:ln>
              <a:solidFill>
                <a:prstClr val="black"/>
              </a:solidFill>
              <a:effectLst/>
              <a:uLnTx/>
              <a:uFillTx/>
              <a:latin typeface="Calibri"/>
              <a:ea typeface="Verdana" pitchFamily="34" charset="0"/>
              <a:cs typeface="Verdana"/>
            </a:endParaRPr>
          </a:p>
        </p:txBody>
      </p:sp>
    </p:spTree>
    <p:extLst>
      <p:ext uri="{BB962C8B-B14F-4D97-AF65-F5344CB8AC3E}">
        <p14:creationId xmlns:p14="http://schemas.microsoft.com/office/powerpoint/2010/main" val="26483760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Gráfico 3">
            <a:extLst>
              <a:ext uri="{FF2B5EF4-FFF2-40B4-BE49-F238E27FC236}">
                <a16:creationId xmlns:a16="http://schemas.microsoft.com/office/drawing/2014/main" id="{5828B57E-4AA7-4E7F-A544-44BE78FE17E0}"/>
              </a:ext>
            </a:extLst>
          </p:cNvPr>
          <p:cNvGraphicFramePr/>
          <p:nvPr/>
        </p:nvGraphicFramePr>
        <p:xfrm>
          <a:off x="497305" y="2005263"/>
          <a:ext cx="11277599" cy="4133070"/>
        </p:xfrm>
        <a:graphic>
          <a:graphicData uri="http://schemas.openxmlformats.org/drawingml/2006/chart">
            <c:chart xmlns:c="http://schemas.openxmlformats.org/drawingml/2006/chart" xmlns:r="http://schemas.openxmlformats.org/officeDocument/2006/relationships" r:id="rId2"/>
          </a:graphicData>
        </a:graphic>
      </p:graphicFrame>
      <p:sp>
        <p:nvSpPr>
          <p:cNvPr id="5" name="9 CuadroTexto">
            <a:extLst>
              <a:ext uri="{FF2B5EF4-FFF2-40B4-BE49-F238E27FC236}">
                <a16:creationId xmlns:a16="http://schemas.microsoft.com/office/drawing/2014/main" id="{711B377D-0462-460A-8615-718055F1F44E}"/>
              </a:ext>
            </a:extLst>
          </p:cNvPr>
          <p:cNvSpPr txBox="1"/>
          <p:nvPr/>
        </p:nvSpPr>
        <p:spPr>
          <a:xfrm>
            <a:off x="1451744" y="1322127"/>
            <a:ext cx="9368720" cy="683136"/>
          </a:xfrm>
          <a:prstGeom prst="rect">
            <a:avLst/>
          </a:prstGeom>
          <a:noFill/>
        </p:spPr>
        <p:txBody>
          <a:bodyPr wrap="square" rtlCol="0">
            <a:spAutoFit/>
          </a:bodyPr>
          <a:lstStyle>
            <a:defPPr>
              <a:defRPr lang="es-ES"/>
            </a:defPPr>
            <a:lvl1pPr algn="ctr">
              <a:defRPr sz="1400" b="1" i="0" u="none" strike="noStrike" baseline="0">
                <a:solidFill>
                  <a:prstClr val="black"/>
                </a:solidFill>
                <a:ea typeface="Verdana" pitchFamily="34" charset="0"/>
                <a:cs typeface="Verdana" pitchFamily="34" charset="0"/>
              </a:defRPr>
            </a:lvl1pPr>
          </a:lstStyle>
          <a:p>
            <a:pPr marL="0" marR="0" lvl="0" indent="0" algn="ctr" defTabSz="1219170" rtl="0" eaLnBrk="1" fontAlgn="auto" latinLnBrk="0" hangingPunct="1">
              <a:lnSpc>
                <a:spcPct val="90000"/>
              </a:lnSpc>
              <a:spcBef>
                <a:spcPct val="0"/>
              </a:spcBef>
              <a:spcAft>
                <a:spcPts val="0"/>
              </a:spcAft>
              <a:buClrTx/>
              <a:buSzTx/>
              <a:buFontTx/>
              <a:buNone/>
              <a:tabLst/>
              <a:defRPr/>
            </a:pPr>
            <a:r>
              <a:rPr kumimoji="0" lang="es-CO" sz="2133" b="1" i="0" u="none" strike="noStrike" kern="1200" cap="none" spc="0" normalizeH="0" baseline="0" noProof="0" dirty="0">
                <a:ln>
                  <a:noFill/>
                </a:ln>
                <a:solidFill>
                  <a:prstClr val="black"/>
                </a:solidFill>
                <a:effectLst/>
                <a:uLnTx/>
                <a:uFillTx/>
                <a:latin typeface="Calibri"/>
                <a:ea typeface="Verdana" pitchFamily="34" charset="0"/>
                <a:cs typeface="Verdana"/>
              </a:rPr>
              <a:t>Ranking de departamentos con el mayor número de casos de COVID-19 en Colombia – a abril 21 de 2020 </a:t>
            </a:r>
          </a:p>
        </p:txBody>
      </p:sp>
      <p:sp>
        <p:nvSpPr>
          <p:cNvPr id="6" name="Text Box 2">
            <a:extLst>
              <a:ext uri="{FF2B5EF4-FFF2-40B4-BE49-F238E27FC236}">
                <a16:creationId xmlns:a16="http://schemas.microsoft.com/office/drawing/2014/main" id="{18E0AB85-2F0E-43C6-A35A-340A10557E66}"/>
              </a:ext>
            </a:extLst>
          </p:cNvPr>
          <p:cNvSpPr txBox="1">
            <a:spLocks noChangeArrowheads="1"/>
          </p:cNvSpPr>
          <p:nvPr/>
        </p:nvSpPr>
        <p:spPr bwMode="auto">
          <a:xfrm>
            <a:off x="335360" y="223602"/>
            <a:ext cx="11521280" cy="81253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square">
            <a:spAutoFit/>
          </a:bodyPr>
          <a:lstStyle>
            <a:lvl1pPr>
              <a:defRPr sz="2400">
                <a:solidFill>
                  <a:schemeClr val="tx1"/>
                </a:solidFill>
                <a:latin typeface="Times New Roman" charset="0"/>
                <a:ea typeface="ＭＳ Ｐゴシック" charset="0"/>
              </a:defRPr>
            </a:lvl1pPr>
            <a:lvl2pPr marL="287338" indent="-285750">
              <a:defRPr sz="2400">
                <a:solidFill>
                  <a:schemeClr val="tx1"/>
                </a:solidFill>
                <a:latin typeface="Times New Roman" charset="0"/>
                <a:ea typeface="ＭＳ Ｐゴシック" charset="0"/>
              </a:defRPr>
            </a:lvl2pPr>
            <a:lvl3pPr>
              <a:defRPr sz="2400">
                <a:solidFill>
                  <a:schemeClr val="tx1"/>
                </a:solidFill>
                <a:latin typeface="Times New Roman" charset="0"/>
                <a:ea typeface="ＭＳ Ｐゴシック" charset="0"/>
              </a:defRPr>
            </a:lvl3pPr>
            <a:lvl4pPr>
              <a:defRPr sz="2400">
                <a:solidFill>
                  <a:schemeClr val="tx1"/>
                </a:solidFill>
                <a:latin typeface="Times New Roman" charset="0"/>
                <a:ea typeface="ＭＳ Ｐゴシック" charset="0"/>
              </a:defRPr>
            </a:lvl4pPr>
            <a:lvl5pPr>
              <a:defRPr sz="2400">
                <a:solidFill>
                  <a:schemeClr val="tx1"/>
                </a:solidFill>
                <a:latin typeface="Times New Roman" charset="0"/>
                <a:ea typeface="ＭＳ Ｐゴシック" charset="0"/>
              </a:defRPr>
            </a:lvl5pPr>
            <a:lvl6pPr eaLnBrk="0" fontAlgn="base" hangingPunct="0">
              <a:spcBef>
                <a:spcPct val="0"/>
              </a:spcBef>
              <a:spcAft>
                <a:spcPct val="0"/>
              </a:spcAft>
              <a:defRPr sz="2400">
                <a:solidFill>
                  <a:schemeClr val="tx1"/>
                </a:solidFill>
                <a:latin typeface="Times New Roman" charset="0"/>
                <a:ea typeface="ＭＳ Ｐゴシック" charset="0"/>
              </a:defRPr>
            </a:lvl6pPr>
            <a:lvl7pPr eaLnBrk="0" fontAlgn="base" hangingPunct="0">
              <a:spcBef>
                <a:spcPct val="0"/>
              </a:spcBef>
              <a:spcAft>
                <a:spcPct val="0"/>
              </a:spcAft>
              <a:defRPr sz="2400">
                <a:solidFill>
                  <a:schemeClr val="tx1"/>
                </a:solidFill>
                <a:latin typeface="Times New Roman" charset="0"/>
                <a:ea typeface="ＭＳ Ｐゴシック" charset="0"/>
              </a:defRPr>
            </a:lvl7pPr>
            <a:lvl8pPr eaLnBrk="0" fontAlgn="base" hangingPunct="0">
              <a:spcBef>
                <a:spcPct val="0"/>
              </a:spcBef>
              <a:spcAft>
                <a:spcPct val="0"/>
              </a:spcAft>
              <a:defRPr sz="2400">
                <a:solidFill>
                  <a:schemeClr val="tx1"/>
                </a:solidFill>
                <a:latin typeface="Times New Roman" charset="0"/>
                <a:ea typeface="ＭＳ Ｐゴシック" charset="0"/>
              </a:defRPr>
            </a:lvl8pPr>
            <a:lvl9pPr eaLnBrk="0" fontAlgn="base" hangingPunct="0">
              <a:spcBef>
                <a:spcPct val="0"/>
              </a:spcBef>
              <a:spcAft>
                <a:spcPct val="0"/>
              </a:spcAft>
              <a:defRPr sz="2400">
                <a:solidFill>
                  <a:schemeClr val="tx1"/>
                </a:solidFill>
                <a:latin typeface="Times New Roman" charset="0"/>
                <a:ea typeface="ＭＳ Ｐゴシック" charset="0"/>
              </a:defRPr>
            </a:lvl9pPr>
          </a:lstStyle>
          <a:p>
            <a:pPr marL="0" marR="0" lvl="0" indent="0" algn="l" defTabSz="609555" rtl="0" eaLnBrk="0" fontAlgn="base" latinLnBrk="0" hangingPunct="0">
              <a:lnSpc>
                <a:spcPct val="90000"/>
              </a:lnSpc>
              <a:spcBef>
                <a:spcPct val="0"/>
              </a:spcBef>
              <a:spcAft>
                <a:spcPct val="0"/>
              </a:spcAft>
              <a:buClrTx/>
              <a:buSzTx/>
              <a:buFontTx/>
              <a:buNone/>
              <a:tabLst/>
              <a:defRPr/>
            </a:pPr>
            <a:r>
              <a:rPr kumimoji="0" lang="es-ES" sz="2600" b="0" i="0" u="none" strike="noStrike" kern="1200" cap="none" spc="0" normalizeH="0" baseline="0" noProof="0" dirty="0">
                <a:ln>
                  <a:noFill/>
                </a:ln>
                <a:solidFill>
                  <a:srgbClr val="253D90"/>
                </a:solidFill>
                <a:effectLst/>
                <a:uLnTx/>
                <a:uFillTx/>
                <a:latin typeface="AmpleSoft-Bold"/>
                <a:ea typeface="ＭＳ Ｐゴシック" charset="0"/>
                <a:cs typeface="+mn-cs"/>
              </a:rPr>
              <a:t>Cundinamarca (incluye </a:t>
            </a:r>
            <a:r>
              <a:rPr lang="es-ES" sz="2600" dirty="0">
                <a:solidFill>
                  <a:srgbClr val="253D90"/>
                </a:solidFill>
                <a:latin typeface="AmpleSoft-Bold"/>
              </a:rPr>
              <a:t>Bogotá) y Valle del Cauca </a:t>
            </a:r>
            <a:r>
              <a:rPr kumimoji="0" lang="es-ES" sz="2600" b="0" i="0" u="none" strike="noStrike" kern="1200" cap="none" spc="0" normalizeH="0" baseline="0" noProof="0" dirty="0">
                <a:ln>
                  <a:noFill/>
                </a:ln>
                <a:solidFill>
                  <a:srgbClr val="253D90"/>
                </a:solidFill>
                <a:effectLst/>
                <a:uLnTx/>
                <a:uFillTx/>
                <a:latin typeface="AmpleSoft-Bold"/>
                <a:ea typeface="ＭＳ Ｐゴシック" charset="0"/>
                <a:cs typeface="+mn-cs"/>
              </a:rPr>
              <a:t>son los departamentos de Colombia con el mayor número de casos reportados de COVID-19</a:t>
            </a:r>
          </a:p>
        </p:txBody>
      </p:sp>
      <p:sp>
        <p:nvSpPr>
          <p:cNvPr id="7" name="7 CuadroTexto">
            <a:extLst>
              <a:ext uri="{FF2B5EF4-FFF2-40B4-BE49-F238E27FC236}">
                <a16:creationId xmlns:a16="http://schemas.microsoft.com/office/drawing/2014/main" id="{96F0D3F3-3C81-4C9D-A04C-6A2347C6CB4F}"/>
              </a:ext>
            </a:extLst>
          </p:cNvPr>
          <p:cNvSpPr txBox="1"/>
          <p:nvPr/>
        </p:nvSpPr>
        <p:spPr>
          <a:xfrm>
            <a:off x="1775519" y="6143564"/>
            <a:ext cx="6719124" cy="400110"/>
          </a:xfrm>
          <a:prstGeom prst="rect">
            <a:avLst/>
          </a:prstGeom>
          <a:noFill/>
        </p:spPr>
        <p:txBody>
          <a:bodyPr wrap="square" rtlCol="0">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s-CO" sz="1000" b="0" i="0" u="none" strike="noStrike" kern="1200" cap="none" spc="0" normalizeH="0" baseline="0" noProof="0" dirty="0">
                <a:ln>
                  <a:noFill/>
                </a:ln>
                <a:solidFill>
                  <a:srgbClr val="000000">
                    <a:lumMod val="75000"/>
                    <a:lumOff val="25000"/>
                  </a:srgbClr>
                </a:solidFill>
                <a:effectLst/>
                <a:uLnTx/>
                <a:uFillTx/>
                <a:latin typeface="Calibri"/>
                <a:ea typeface="+mn-ea"/>
                <a:cs typeface="Kohinoor Devanagari" pitchFamily="50" charset="0"/>
              </a:rPr>
              <a:t>Fuente: DANE – Cálculos Cámara de Comercio de Cali</a:t>
            </a:r>
          </a:p>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s-CO" sz="1000" b="0" i="0" u="none" strike="noStrike" kern="1200" cap="none" spc="0" normalizeH="0" baseline="0" noProof="0" dirty="0">
              <a:ln>
                <a:noFill/>
              </a:ln>
              <a:solidFill>
                <a:srgbClr val="000000">
                  <a:lumMod val="75000"/>
                  <a:lumOff val="25000"/>
                </a:srgbClr>
              </a:solidFill>
              <a:effectLst/>
              <a:uLnTx/>
              <a:uFillTx/>
              <a:latin typeface="Calibri"/>
              <a:ea typeface="+mn-ea"/>
              <a:cs typeface="Kohinoor Devanagari" pitchFamily="50" charset="0"/>
            </a:endParaRPr>
          </a:p>
        </p:txBody>
      </p:sp>
    </p:spTree>
    <p:extLst>
      <p:ext uri="{BB962C8B-B14F-4D97-AF65-F5344CB8AC3E}">
        <p14:creationId xmlns:p14="http://schemas.microsoft.com/office/powerpoint/2010/main" val="24139329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4 CuadroTexto">
            <a:extLst>
              <a:ext uri="{FF2B5EF4-FFF2-40B4-BE49-F238E27FC236}">
                <a16:creationId xmlns:a16="http://schemas.microsoft.com/office/drawing/2014/main" id="{49EA7E0E-60C8-4D33-9FE7-B48B3F6F234E}"/>
              </a:ext>
            </a:extLst>
          </p:cNvPr>
          <p:cNvSpPr txBox="1"/>
          <p:nvPr/>
        </p:nvSpPr>
        <p:spPr>
          <a:xfrm>
            <a:off x="2216141" y="418194"/>
            <a:ext cx="7787014" cy="646331"/>
          </a:xfrm>
          <a:prstGeom prst="rect">
            <a:avLst/>
          </a:prstGeom>
          <a:noFill/>
        </p:spPr>
        <p:txBody>
          <a:bodyPr wrap="square" rtlCol="0">
            <a:spAutoFit/>
          </a:bodyPr>
          <a:lstStyle>
            <a:defPPr>
              <a:defRPr lang="es-ES"/>
            </a:defPPr>
            <a:lvl1pPr algn="ctr" defTabSz="914400">
              <a:lnSpc>
                <a:spcPct val="90000"/>
              </a:lnSpc>
              <a:defRPr sz="2000" b="1">
                <a:solidFill>
                  <a:prstClr val="black"/>
                </a:solidFill>
                <a:latin typeface="AmpleSoft-Medium" pitchFamily="50" charset="0"/>
                <a:cs typeface="Verdana"/>
              </a:defRPr>
            </a:lvl1pPr>
            <a:lvl2pPr defTabSz="914400"/>
            <a:lvl3pPr defTabSz="914400"/>
            <a:lvl4pPr defTabSz="914400"/>
            <a:lvl5pPr defTabSz="914400"/>
            <a:lvl6pPr defTabSz="914400"/>
            <a:lvl7pPr defTabSz="914400"/>
            <a:lvl8pPr defTabSz="914400"/>
            <a:lvl9pPr defTabSz="914400"/>
          </a:lstStyle>
          <a:p>
            <a:pPr lvl="0">
              <a:defRPr/>
            </a:pPr>
            <a:r>
              <a:rPr kumimoji="0" lang="es-CO"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Departamentos con </a:t>
            </a:r>
            <a:r>
              <a:rPr lang="es-CO" dirty="0">
                <a:latin typeface="Calibri" panose="020F0502020204030204" pitchFamily="34" charset="0"/>
                <a:cs typeface="Calibri" panose="020F0502020204030204" pitchFamily="34" charset="0"/>
              </a:rPr>
              <a:t>mayor número </a:t>
            </a:r>
            <a:r>
              <a:rPr kumimoji="0" lang="es-CO"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de personas fallecidas (acumulado) por COVID-19</a:t>
            </a:r>
            <a:r>
              <a:rPr lang="es-CO" dirty="0">
                <a:latin typeface="Calibri" panose="020F0502020204030204" pitchFamily="34" charset="0"/>
                <a:cs typeface="Calibri" panose="020F0502020204030204" pitchFamily="34" charset="0"/>
              </a:rPr>
              <a:t> </a:t>
            </a:r>
            <a:r>
              <a:rPr kumimoji="0" lang="es-CO"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lang="es-ES" dirty="0">
                <a:latin typeface="Calibri"/>
                <a:ea typeface="Verdana" pitchFamily="34" charset="0"/>
              </a:rPr>
              <a:t>a abril 21 de 2020 </a:t>
            </a:r>
            <a:endParaRPr kumimoji="0" lang="es-CO"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graphicFrame>
        <p:nvGraphicFramePr>
          <p:cNvPr id="6" name="Gráfico 5">
            <a:extLst>
              <a:ext uri="{FF2B5EF4-FFF2-40B4-BE49-F238E27FC236}">
                <a16:creationId xmlns:a16="http://schemas.microsoft.com/office/drawing/2014/main" id="{1980B02E-E215-48D8-B5A2-8D373EA29DF3}"/>
              </a:ext>
            </a:extLst>
          </p:cNvPr>
          <p:cNvGraphicFramePr/>
          <p:nvPr/>
        </p:nvGraphicFramePr>
        <p:xfrm>
          <a:off x="859809" y="1555845"/>
          <a:ext cx="11041039" cy="4582488"/>
        </p:xfrm>
        <a:graphic>
          <a:graphicData uri="http://schemas.openxmlformats.org/drawingml/2006/chart">
            <c:chart xmlns:c="http://schemas.openxmlformats.org/drawingml/2006/chart" xmlns:r="http://schemas.openxmlformats.org/officeDocument/2006/relationships" r:id="rId2"/>
          </a:graphicData>
        </a:graphic>
      </p:graphicFrame>
      <p:sp>
        <p:nvSpPr>
          <p:cNvPr id="7" name="7 CuadroTexto">
            <a:extLst>
              <a:ext uri="{FF2B5EF4-FFF2-40B4-BE49-F238E27FC236}">
                <a16:creationId xmlns:a16="http://schemas.microsoft.com/office/drawing/2014/main" id="{57C1949D-FC43-4102-B332-EDA828CFFC2D}"/>
              </a:ext>
            </a:extLst>
          </p:cNvPr>
          <p:cNvSpPr txBox="1"/>
          <p:nvPr/>
        </p:nvSpPr>
        <p:spPr>
          <a:xfrm>
            <a:off x="1775519" y="6143564"/>
            <a:ext cx="6719124" cy="400110"/>
          </a:xfrm>
          <a:prstGeom prst="rect">
            <a:avLst/>
          </a:prstGeom>
          <a:noFill/>
        </p:spPr>
        <p:txBody>
          <a:bodyPr wrap="square" rtlCol="0">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s-CO" sz="1000" b="0" i="0" u="none" strike="noStrike" kern="1200" cap="none" spc="0" normalizeH="0" baseline="0" noProof="0" dirty="0">
                <a:ln>
                  <a:noFill/>
                </a:ln>
                <a:solidFill>
                  <a:srgbClr val="000000">
                    <a:lumMod val="75000"/>
                    <a:lumOff val="25000"/>
                  </a:srgbClr>
                </a:solidFill>
                <a:effectLst/>
                <a:uLnTx/>
                <a:uFillTx/>
                <a:latin typeface="Calibri"/>
                <a:ea typeface="+mn-ea"/>
                <a:cs typeface="Kohinoor Devanagari" pitchFamily="50" charset="0"/>
              </a:rPr>
              <a:t>Fuente: </a:t>
            </a:r>
            <a:r>
              <a:rPr lang="es-CO" sz="1000" dirty="0">
                <a:solidFill>
                  <a:srgbClr val="000000">
                    <a:lumMod val="75000"/>
                    <a:lumOff val="25000"/>
                  </a:srgbClr>
                </a:solidFill>
                <a:latin typeface="Calibri"/>
                <a:cs typeface="Kohinoor Devanagari" pitchFamily="50" charset="0"/>
              </a:rPr>
              <a:t>INS</a:t>
            </a:r>
            <a:r>
              <a:rPr kumimoji="0" lang="es-CO" sz="1000" b="0" i="0" u="none" strike="noStrike" kern="1200" cap="none" spc="0" normalizeH="0" baseline="0" noProof="0" dirty="0">
                <a:ln>
                  <a:noFill/>
                </a:ln>
                <a:solidFill>
                  <a:srgbClr val="000000">
                    <a:lumMod val="75000"/>
                    <a:lumOff val="25000"/>
                  </a:srgbClr>
                </a:solidFill>
                <a:effectLst/>
                <a:uLnTx/>
                <a:uFillTx/>
                <a:latin typeface="Calibri"/>
                <a:ea typeface="+mn-ea"/>
                <a:cs typeface="Kohinoor Devanagari" pitchFamily="50" charset="0"/>
              </a:rPr>
              <a:t> – Cálculos Cámara de Comercio de Cali</a:t>
            </a:r>
          </a:p>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s-CO" sz="1000" b="0" i="0" u="none" strike="noStrike" kern="1200" cap="none" spc="0" normalizeH="0" baseline="0" noProof="0" dirty="0">
              <a:ln>
                <a:noFill/>
              </a:ln>
              <a:solidFill>
                <a:srgbClr val="000000">
                  <a:lumMod val="75000"/>
                  <a:lumOff val="25000"/>
                </a:srgbClr>
              </a:solidFill>
              <a:effectLst/>
              <a:uLnTx/>
              <a:uFillTx/>
              <a:latin typeface="Calibri"/>
              <a:ea typeface="+mn-ea"/>
              <a:cs typeface="Kohinoor Devanagari" pitchFamily="50" charset="0"/>
            </a:endParaRPr>
          </a:p>
        </p:txBody>
      </p:sp>
    </p:spTree>
    <p:extLst>
      <p:ext uri="{BB962C8B-B14F-4D97-AF65-F5344CB8AC3E}">
        <p14:creationId xmlns:p14="http://schemas.microsoft.com/office/powerpoint/2010/main" val="8339123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Gráfico 3">
            <a:extLst>
              <a:ext uri="{FF2B5EF4-FFF2-40B4-BE49-F238E27FC236}">
                <a16:creationId xmlns:a16="http://schemas.microsoft.com/office/drawing/2014/main" id="{F62A2CC4-9C35-4137-BEE8-A44F2E1CDDBC}"/>
              </a:ext>
            </a:extLst>
          </p:cNvPr>
          <p:cNvGraphicFramePr/>
          <p:nvPr/>
        </p:nvGraphicFramePr>
        <p:xfrm>
          <a:off x="682814" y="1460311"/>
          <a:ext cx="10775852" cy="4633300"/>
        </p:xfrm>
        <a:graphic>
          <a:graphicData uri="http://schemas.openxmlformats.org/drawingml/2006/chart">
            <c:chart xmlns:c="http://schemas.openxmlformats.org/drawingml/2006/chart" xmlns:r="http://schemas.openxmlformats.org/officeDocument/2006/relationships" r:id="rId2"/>
          </a:graphicData>
        </a:graphic>
      </p:graphicFrame>
      <p:sp>
        <p:nvSpPr>
          <p:cNvPr id="6" name="7 CuadroTexto">
            <a:extLst>
              <a:ext uri="{FF2B5EF4-FFF2-40B4-BE49-F238E27FC236}">
                <a16:creationId xmlns:a16="http://schemas.microsoft.com/office/drawing/2014/main" id="{DBD280D7-2195-4F4A-A9B2-B967E45FE382}"/>
              </a:ext>
            </a:extLst>
          </p:cNvPr>
          <p:cNvSpPr txBox="1"/>
          <p:nvPr/>
        </p:nvSpPr>
        <p:spPr>
          <a:xfrm>
            <a:off x="1775519" y="6143564"/>
            <a:ext cx="6719124" cy="400110"/>
          </a:xfrm>
          <a:prstGeom prst="rect">
            <a:avLst/>
          </a:prstGeom>
          <a:noFill/>
        </p:spPr>
        <p:txBody>
          <a:bodyPr wrap="square" rtlCol="0">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s-CO" sz="1000" b="0" i="0" u="none" strike="noStrike" kern="1200" cap="none" spc="0" normalizeH="0" baseline="0" noProof="0" dirty="0">
                <a:ln>
                  <a:noFill/>
                </a:ln>
                <a:solidFill>
                  <a:srgbClr val="000000">
                    <a:lumMod val="75000"/>
                    <a:lumOff val="25000"/>
                  </a:srgbClr>
                </a:solidFill>
                <a:effectLst/>
                <a:uLnTx/>
                <a:uFillTx/>
                <a:latin typeface="Calibri"/>
                <a:ea typeface="+mn-ea"/>
                <a:cs typeface="Kohinoor Devanagari" pitchFamily="50" charset="0"/>
              </a:rPr>
              <a:t>Fuente: </a:t>
            </a:r>
            <a:r>
              <a:rPr lang="es-CO" sz="1000" dirty="0">
                <a:solidFill>
                  <a:srgbClr val="000000">
                    <a:lumMod val="75000"/>
                    <a:lumOff val="25000"/>
                  </a:srgbClr>
                </a:solidFill>
                <a:latin typeface="Calibri"/>
                <a:cs typeface="Kohinoor Devanagari" pitchFamily="50" charset="0"/>
              </a:rPr>
              <a:t>INS/DANE</a:t>
            </a:r>
            <a:r>
              <a:rPr kumimoji="0" lang="es-CO" sz="1000" b="0" i="0" u="none" strike="noStrike" kern="1200" cap="none" spc="0" normalizeH="0" baseline="0" noProof="0" dirty="0">
                <a:ln>
                  <a:noFill/>
                </a:ln>
                <a:solidFill>
                  <a:srgbClr val="000000">
                    <a:lumMod val="75000"/>
                    <a:lumOff val="25000"/>
                  </a:srgbClr>
                </a:solidFill>
                <a:effectLst/>
                <a:uLnTx/>
                <a:uFillTx/>
                <a:latin typeface="Calibri"/>
                <a:ea typeface="+mn-ea"/>
                <a:cs typeface="Kohinoor Devanagari" pitchFamily="50" charset="0"/>
              </a:rPr>
              <a:t> – Cálculos Cámara de Comercio de Cali</a:t>
            </a:r>
          </a:p>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s-CO" sz="1000" b="0" i="0" u="none" strike="noStrike" kern="1200" cap="none" spc="0" normalizeH="0" baseline="0" noProof="0" dirty="0">
              <a:ln>
                <a:noFill/>
              </a:ln>
              <a:solidFill>
                <a:srgbClr val="000000">
                  <a:lumMod val="75000"/>
                  <a:lumOff val="25000"/>
                </a:srgbClr>
              </a:solidFill>
              <a:effectLst/>
              <a:uLnTx/>
              <a:uFillTx/>
              <a:latin typeface="Calibri"/>
              <a:ea typeface="+mn-ea"/>
              <a:cs typeface="Kohinoor Devanagari" pitchFamily="50" charset="0"/>
            </a:endParaRPr>
          </a:p>
        </p:txBody>
      </p:sp>
      <p:sp>
        <p:nvSpPr>
          <p:cNvPr id="2" name="Rectángulo 1">
            <a:extLst>
              <a:ext uri="{FF2B5EF4-FFF2-40B4-BE49-F238E27FC236}">
                <a16:creationId xmlns:a16="http://schemas.microsoft.com/office/drawing/2014/main" id="{86811627-A56E-4BC3-81B2-265C412936A9}"/>
              </a:ext>
            </a:extLst>
          </p:cNvPr>
          <p:cNvSpPr/>
          <p:nvPr/>
        </p:nvSpPr>
        <p:spPr>
          <a:xfrm>
            <a:off x="2543029" y="764390"/>
            <a:ext cx="7133230" cy="590931"/>
          </a:xfrm>
          <a:prstGeom prst="rect">
            <a:avLst/>
          </a:prstGeom>
        </p:spPr>
        <p:txBody>
          <a:bodyPr wrap="square">
            <a:spAutoFit/>
          </a:bodyPr>
          <a:lstStyle/>
          <a:p>
            <a:pPr lvl="0" algn="ctr">
              <a:lnSpc>
                <a:spcPct val="90000"/>
              </a:lnSpc>
              <a:defRPr/>
            </a:pPr>
            <a:r>
              <a:rPr lang="es-CO" b="1" dirty="0">
                <a:solidFill>
                  <a:prstClr val="black"/>
                </a:solidFill>
                <a:latin typeface="Calibri" panose="020F0502020204030204" pitchFamily="34" charset="0"/>
                <a:cs typeface="Calibri" panose="020F0502020204030204" pitchFamily="34" charset="0"/>
              </a:rPr>
              <a:t>Tasa de fallecimiento por COVID-19</a:t>
            </a:r>
            <a:r>
              <a:rPr lang="es-CO" dirty="0">
                <a:latin typeface="Calibri" panose="020F0502020204030204" pitchFamily="34" charset="0"/>
                <a:cs typeface="Calibri" panose="020F0502020204030204" pitchFamily="34" charset="0"/>
              </a:rPr>
              <a:t> </a:t>
            </a:r>
            <a:r>
              <a:rPr lang="es-CO" b="1" dirty="0">
                <a:solidFill>
                  <a:prstClr val="black"/>
                </a:solidFill>
                <a:latin typeface="Calibri" panose="020F0502020204030204" pitchFamily="34" charset="0"/>
                <a:cs typeface="Calibri" panose="020F0502020204030204" pitchFamily="34" charset="0"/>
              </a:rPr>
              <a:t> (millón de habitantes) en Colombia y departamentos – </a:t>
            </a:r>
            <a:r>
              <a:rPr lang="es-ES" b="1" dirty="0">
                <a:solidFill>
                  <a:prstClr val="black"/>
                </a:solidFill>
                <a:ea typeface="Verdana" pitchFamily="34" charset="0"/>
                <a:cs typeface="Verdana"/>
              </a:rPr>
              <a:t>a abril 21 de 2020 </a:t>
            </a:r>
            <a:endParaRPr lang="es-CO" b="1" dirty="0">
              <a:solidFill>
                <a:prstClr val="black"/>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59856945"/>
      </p:ext>
    </p:extLst>
  </p:cSld>
  <p:clrMapOvr>
    <a:masterClrMapping/>
  </p:clrMapOvr>
</p:sld>
</file>

<file path=ppt/theme/theme1.xml><?xml version="1.0" encoding="utf-8"?>
<a:theme xmlns:a="http://schemas.openxmlformats.org/drawingml/2006/main" name="20_CCC_plantilla">
  <a:themeElements>
    <a:clrScheme name="CCC_colores">
      <a:dk1>
        <a:srgbClr val="000000"/>
      </a:dk1>
      <a:lt1>
        <a:srgbClr val="000000"/>
      </a:lt1>
      <a:dk2>
        <a:srgbClr val="FFFFFF"/>
      </a:dk2>
      <a:lt2>
        <a:srgbClr val="B8DD26"/>
      </a:lt2>
      <a:accent1>
        <a:srgbClr val="253D90"/>
      </a:accent1>
      <a:accent2>
        <a:srgbClr val="6427B3"/>
      </a:accent2>
      <a:accent3>
        <a:srgbClr val="3ED4B8"/>
      </a:accent3>
      <a:accent4>
        <a:srgbClr val="FF207B"/>
      </a:accent4>
      <a:accent5>
        <a:srgbClr val="5CBBFF"/>
      </a:accent5>
      <a:accent6>
        <a:srgbClr val="FFC624"/>
      </a:accent6>
      <a:hlink>
        <a:srgbClr val="FF7133"/>
      </a:hlink>
      <a:folHlink>
        <a:srgbClr val="6427B3"/>
      </a:folHlink>
    </a:clrScheme>
    <a:fontScheme name="CCC_fuentes">
      <a:majorFont>
        <a:latin typeface="AmpleSoft-Bold"/>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CCC_plantilla" id="{19BB7DB8-6E15-4E25-80B3-912BFD64D922}" vid="{EFD3AA4E-6561-4A51-94B9-4082CE841871}"/>
    </a:ext>
  </a:extLst>
</a:theme>
</file>

<file path=ppt/theme/theme2.xml><?xml version="1.0" encoding="utf-8"?>
<a:theme xmlns:a="http://schemas.openxmlformats.org/drawingml/2006/main" name="21_CCC_plantilla">
  <a:themeElements>
    <a:clrScheme name="CCC_colores">
      <a:dk1>
        <a:srgbClr val="000000"/>
      </a:dk1>
      <a:lt1>
        <a:srgbClr val="000000"/>
      </a:lt1>
      <a:dk2>
        <a:srgbClr val="FFFFFF"/>
      </a:dk2>
      <a:lt2>
        <a:srgbClr val="B8DD26"/>
      </a:lt2>
      <a:accent1>
        <a:srgbClr val="253D90"/>
      </a:accent1>
      <a:accent2>
        <a:srgbClr val="6427B3"/>
      </a:accent2>
      <a:accent3>
        <a:srgbClr val="3ED4B8"/>
      </a:accent3>
      <a:accent4>
        <a:srgbClr val="FF207B"/>
      </a:accent4>
      <a:accent5>
        <a:srgbClr val="5CBBFF"/>
      </a:accent5>
      <a:accent6>
        <a:srgbClr val="FFC624"/>
      </a:accent6>
      <a:hlink>
        <a:srgbClr val="FF7133"/>
      </a:hlink>
      <a:folHlink>
        <a:srgbClr val="6427B3"/>
      </a:folHlink>
    </a:clrScheme>
    <a:fontScheme name="CCC_fuentes">
      <a:majorFont>
        <a:latin typeface="AmpleSoft-Bold"/>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CCC_plantilla" id="{19BB7DB8-6E15-4E25-80B3-912BFD64D922}" vid="{EFD3AA4E-6561-4A51-94B9-4082CE841871}"/>
    </a:ext>
  </a:extLst>
</a:theme>
</file>

<file path=ppt/theme/theme3.xml><?xml version="1.0" encoding="utf-8"?>
<a:theme xmlns:a="http://schemas.openxmlformats.org/drawingml/2006/main" name="22_CCC_plantilla">
  <a:themeElements>
    <a:clrScheme name="CCC_colores">
      <a:dk1>
        <a:srgbClr val="000000"/>
      </a:dk1>
      <a:lt1>
        <a:srgbClr val="000000"/>
      </a:lt1>
      <a:dk2>
        <a:srgbClr val="FFFFFF"/>
      </a:dk2>
      <a:lt2>
        <a:srgbClr val="B8DD26"/>
      </a:lt2>
      <a:accent1>
        <a:srgbClr val="253D90"/>
      </a:accent1>
      <a:accent2>
        <a:srgbClr val="6427B3"/>
      </a:accent2>
      <a:accent3>
        <a:srgbClr val="3ED4B8"/>
      </a:accent3>
      <a:accent4>
        <a:srgbClr val="FF207B"/>
      </a:accent4>
      <a:accent5>
        <a:srgbClr val="5CBBFF"/>
      </a:accent5>
      <a:accent6>
        <a:srgbClr val="FFC624"/>
      </a:accent6>
      <a:hlink>
        <a:srgbClr val="FF7133"/>
      </a:hlink>
      <a:folHlink>
        <a:srgbClr val="6427B3"/>
      </a:folHlink>
    </a:clrScheme>
    <a:fontScheme name="CCC_fuentes">
      <a:majorFont>
        <a:latin typeface="AmpleSoft-Bold"/>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CCC_plantilla" id="{19BB7DB8-6E15-4E25-80B3-912BFD64D922}" vid="{EFD3AA4E-6561-4A51-94B9-4082CE841871}"/>
    </a:ext>
  </a:extLst>
</a:theme>
</file>

<file path=ppt/theme/theme4.xml><?xml version="1.0" encoding="utf-8"?>
<a:theme xmlns:a="http://schemas.openxmlformats.org/drawingml/2006/main" name="23_CCC_plantilla">
  <a:themeElements>
    <a:clrScheme name="CCC_colores">
      <a:dk1>
        <a:srgbClr val="000000"/>
      </a:dk1>
      <a:lt1>
        <a:srgbClr val="000000"/>
      </a:lt1>
      <a:dk2>
        <a:srgbClr val="FFFFFF"/>
      </a:dk2>
      <a:lt2>
        <a:srgbClr val="B8DD26"/>
      </a:lt2>
      <a:accent1>
        <a:srgbClr val="253D90"/>
      </a:accent1>
      <a:accent2>
        <a:srgbClr val="6427B3"/>
      </a:accent2>
      <a:accent3>
        <a:srgbClr val="3ED4B8"/>
      </a:accent3>
      <a:accent4>
        <a:srgbClr val="FF207B"/>
      </a:accent4>
      <a:accent5>
        <a:srgbClr val="5CBBFF"/>
      </a:accent5>
      <a:accent6>
        <a:srgbClr val="FFC624"/>
      </a:accent6>
      <a:hlink>
        <a:srgbClr val="FF7133"/>
      </a:hlink>
      <a:folHlink>
        <a:srgbClr val="6427B3"/>
      </a:folHlink>
    </a:clrScheme>
    <a:fontScheme name="CCC_fuentes">
      <a:majorFont>
        <a:latin typeface="AmpleSoft-Bold"/>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CCC_plantilla" id="{19BB7DB8-6E15-4E25-80B3-912BFD64D922}" vid="{EFD3AA4E-6561-4A51-94B9-4082CE841871}"/>
    </a:ext>
  </a:extLst>
</a:theme>
</file>

<file path=ppt/theme/theme5.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CCC">
    <a:dk1>
      <a:sysClr val="windowText" lastClr="000000"/>
    </a:dk1>
    <a:lt1>
      <a:sysClr val="window" lastClr="FFFFFF"/>
    </a:lt1>
    <a:dk2>
      <a:srgbClr val="44546A"/>
    </a:dk2>
    <a:lt2>
      <a:srgbClr val="253D90"/>
    </a:lt2>
    <a:accent1>
      <a:srgbClr val="3ED4B8"/>
    </a:accent1>
    <a:accent2>
      <a:srgbClr val="5CBBFF"/>
    </a:accent2>
    <a:accent3>
      <a:srgbClr val="FFC624"/>
    </a:accent3>
    <a:accent4>
      <a:srgbClr val="FF207B"/>
    </a:accent4>
    <a:accent5>
      <a:srgbClr val="4B1D86"/>
    </a:accent5>
    <a:accent6>
      <a:srgbClr val="0563C1"/>
    </a:accent6>
    <a:hlink>
      <a:srgbClr val="000000"/>
    </a:hlink>
    <a:folHlink>
      <a:srgbClr val="000000"/>
    </a:folHlink>
  </a:clrScheme>
  <a:fontScheme name="CCC_fuentes">
    <a:majorFont>
      <a:latin typeface="AmpleSoft-Bold"/>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0.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mbria"/>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CCC">
    <a:dk1>
      <a:sysClr val="windowText" lastClr="000000"/>
    </a:dk1>
    <a:lt1>
      <a:sysClr val="window" lastClr="FFFFFF"/>
    </a:lt1>
    <a:dk2>
      <a:srgbClr val="44546A"/>
    </a:dk2>
    <a:lt2>
      <a:srgbClr val="253D90"/>
    </a:lt2>
    <a:accent1>
      <a:srgbClr val="3ED4B8"/>
    </a:accent1>
    <a:accent2>
      <a:srgbClr val="5CBBFF"/>
    </a:accent2>
    <a:accent3>
      <a:srgbClr val="FFC624"/>
    </a:accent3>
    <a:accent4>
      <a:srgbClr val="FF207B"/>
    </a:accent4>
    <a:accent5>
      <a:srgbClr val="4B1D86"/>
    </a:accent5>
    <a:accent6>
      <a:srgbClr val="0563C1"/>
    </a:accent6>
    <a:hlink>
      <a:srgbClr val="000000"/>
    </a:hlink>
    <a:folHlink>
      <a:srgbClr val="000000"/>
    </a:folHlink>
  </a:clrScheme>
  <a:fontScheme name="Office">
    <a:majorFont>
      <a:latin typeface="Calibri"/>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mbria"/>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mbria"/>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mbria"/>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mbria"/>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7.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mbria"/>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8.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mbria"/>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9.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mbria"/>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95BDE1ABAF269841BC3A810D5BEC63FB" ma:contentTypeVersion="11" ma:contentTypeDescription="Crear nuevo documento." ma:contentTypeScope="" ma:versionID="079d582c427409139301e6faff5b1a72">
  <xsd:schema xmlns:xsd="http://www.w3.org/2001/XMLSchema" xmlns:xs="http://www.w3.org/2001/XMLSchema" xmlns:p="http://schemas.microsoft.com/office/2006/metadata/properties" xmlns:ns3="0541ae9f-1955-4437-873c-39c31bd3b04b" xmlns:ns4="3bd27c94-b601-4e97-9652-f51ce5572912" targetNamespace="http://schemas.microsoft.com/office/2006/metadata/properties" ma:root="true" ma:fieldsID="040dfd2b30bb32282720b408257737c0" ns3:_="" ns4:_="">
    <xsd:import namespace="0541ae9f-1955-4437-873c-39c31bd3b04b"/>
    <xsd:import namespace="3bd27c94-b601-4e97-9652-f51ce5572912"/>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4:SharedWithUsers" minOccurs="0"/>
                <xsd:element ref="ns4:SharedWithDetails" minOccurs="0"/>
                <xsd:element ref="ns4:SharingHintHash" minOccurs="0"/>
                <xsd:element ref="ns3:MediaServiceGenerationTime" minOccurs="0"/>
                <xsd:element ref="ns3: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541ae9f-1955-4437-873c-39c31bd3b04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Location" ma:index="13" nillable="true" ma:displayName="Location" ma:internalName="MediaServiceLocation"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bd27c94-b601-4e97-9652-f51ce5572912" elementFormDefault="qualified">
    <xsd:import namespace="http://schemas.microsoft.com/office/2006/documentManagement/types"/>
    <xsd:import namespace="http://schemas.microsoft.com/office/infopath/2007/PartnerControls"/>
    <xsd:element name="SharedWithUsers" ma:index="14" nillable="true" ma:displayName="Compartid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Detalles de uso compartido" ma:internalName="SharedWithDetails" ma:readOnly="true">
      <xsd:simpleType>
        <xsd:restriction base="dms:Note">
          <xsd:maxLength value="255"/>
        </xsd:restriction>
      </xsd:simpleType>
    </xsd:element>
    <xsd:element name="SharingHintHash" ma:index="16" nillable="true" ma:displayName="Hash de la sugerencia para compartir"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9FA6716F-E583-470F-BFE9-9E95C6D0490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541ae9f-1955-4437-873c-39c31bd3b04b"/>
    <ds:schemaRef ds:uri="3bd27c94-b601-4e97-9652-f51ce557291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7D0202B-7A5D-4BDE-860E-583424961854}">
  <ds:schemaRefs>
    <ds:schemaRef ds:uri="http://schemas.microsoft.com/sharepoint/v3/contenttype/forms"/>
  </ds:schemaRefs>
</ds:datastoreItem>
</file>

<file path=customXml/itemProps3.xml><?xml version="1.0" encoding="utf-8"?>
<ds:datastoreItem xmlns:ds="http://schemas.openxmlformats.org/officeDocument/2006/customXml" ds:itemID="{FD590421-EFBC-4CFC-A972-48430454410A}">
  <ds:schemaRefs>
    <ds:schemaRef ds:uri="http://purl.org/dc/elements/1.1/"/>
    <ds:schemaRef ds:uri="http://schemas.openxmlformats.org/package/2006/metadata/core-properties"/>
    <ds:schemaRef ds:uri="http://schemas.microsoft.com/office/infopath/2007/PartnerControls"/>
    <ds:schemaRef ds:uri="http://purl.org/dc/dcmitype/"/>
    <ds:schemaRef ds:uri="http://purl.org/dc/terms/"/>
    <ds:schemaRef ds:uri="3bd27c94-b601-4e97-9652-f51ce5572912"/>
    <ds:schemaRef ds:uri="http://schemas.microsoft.com/office/2006/documentManagement/types"/>
    <ds:schemaRef ds:uri="0541ae9f-1955-4437-873c-39c31bd3b04b"/>
    <ds:schemaRef ds:uri="http://schemas.microsoft.com/office/2006/metadata/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17974</TotalTime>
  <Words>2608</Words>
  <Application>Microsoft Macintosh PowerPoint</Application>
  <PresentationFormat>Panorámica</PresentationFormat>
  <Paragraphs>327</Paragraphs>
  <Slides>44</Slides>
  <Notes>3</Notes>
  <HiddenSlides>0</HiddenSlides>
  <MMClips>0</MMClips>
  <ScaleCrop>false</ScaleCrop>
  <HeadingPairs>
    <vt:vector size="6" baseType="variant">
      <vt:variant>
        <vt:lpstr>Fuentes usadas</vt:lpstr>
      </vt:variant>
      <vt:variant>
        <vt:i4>6</vt:i4>
      </vt:variant>
      <vt:variant>
        <vt:lpstr>Tema</vt:lpstr>
      </vt:variant>
      <vt:variant>
        <vt:i4>5</vt:i4>
      </vt:variant>
      <vt:variant>
        <vt:lpstr>Títulos de diapositiva</vt:lpstr>
      </vt:variant>
      <vt:variant>
        <vt:i4>44</vt:i4>
      </vt:variant>
    </vt:vector>
  </HeadingPairs>
  <TitlesOfParts>
    <vt:vector size="55" baseType="lpstr">
      <vt:lpstr>AmpleSoft Regular</vt:lpstr>
      <vt:lpstr>AmpleSoft-Bold</vt:lpstr>
      <vt:lpstr>AmpleSoft-Regular</vt:lpstr>
      <vt:lpstr>Arial</vt:lpstr>
      <vt:lpstr>Calibri</vt:lpstr>
      <vt:lpstr>Calibri Light</vt:lpstr>
      <vt:lpstr>20_CCC_plantilla</vt:lpstr>
      <vt:lpstr>21_CCC_plantilla</vt:lpstr>
      <vt:lpstr>22_CCC_plantilla</vt:lpstr>
      <vt:lpstr>23_CCC_plantilla</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Stephany Solano Munoz</dc:creator>
  <cp:lastModifiedBy>Esteban Piedrahita Uribe</cp:lastModifiedBy>
  <cp:revision>301</cp:revision>
  <dcterms:created xsi:type="dcterms:W3CDTF">2020-03-26T14:30:52Z</dcterms:created>
  <dcterms:modified xsi:type="dcterms:W3CDTF">2020-04-23T20:31:54Z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0x01010095BDE1ABAF269841BC3A810D5BEC63FB</vt:lpwstr>
  </property>
</Properties>
</file>